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slideLayouts/slideLayout9.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heme/theme4.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4"/>
    <p:sldMasterId id="2147483695" r:id="rId5"/>
    <p:sldMasterId id="2147483686" r:id="rId6"/>
  </p:sldMasterIdLst>
  <p:notesMasterIdLst>
    <p:notesMasterId r:id="rId31"/>
  </p:notesMasterIdLst>
  <p:sldIdLst>
    <p:sldId id="3814" r:id="rId7"/>
    <p:sldId id="257" r:id="rId8"/>
    <p:sldId id="3807" r:id="rId9"/>
    <p:sldId id="3815" r:id="rId10"/>
    <p:sldId id="3802" r:id="rId11"/>
    <p:sldId id="3786" r:id="rId12"/>
    <p:sldId id="3782" r:id="rId13"/>
    <p:sldId id="3787" r:id="rId14"/>
    <p:sldId id="3774" r:id="rId15"/>
    <p:sldId id="3779" r:id="rId16"/>
    <p:sldId id="3792" r:id="rId17"/>
    <p:sldId id="3794" r:id="rId18"/>
    <p:sldId id="3800" r:id="rId19"/>
    <p:sldId id="3783" r:id="rId20"/>
    <p:sldId id="3811" r:id="rId21"/>
    <p:sldId id="3812" r:id="rId22"/>
    <p:sldId id="3801" r:id="rId23"/>
    <p:sldId id="3788" r:id="rId24"/>
    <p:sldId id="3818" r:id="rId25"/>
    <p:sldId id="3799" r:id="rId26"/>
    <p:sldId id="3768" r:id="rId27"/>
    <p:sldId id="3777" r:id="rId28"/>
    <p:sldId id="3816" r:id="rId29"/>
    <p:sldId id="3817" r:id="rId30"/>
  </p:sldIdLst>
  <p:sldSz cx="12192000" cy="6858000"/>
  <p:notesSz cx="9296400" cy="7010400"/>
  <p:embeddedFontLs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Corbel" panose="020B0503020204020204" pitchFamily="34" charset="0"/>
      <p:regular r:id="rId38"/>
      <p:bold r:id="rId39"/>
      <p:italic r:id="rId40"/>
      <p:boldItalic r:id="rId41"/>
    </p:embeddedFont>
    <p:embeddedFont>
      <p:font typeface="Helvetica Neue" panose="020B0604020202020204" charset="0"/>
      <p:regular r:id="rId42"/>
      <p:bold r:id="rId43"/>
      <p:italic r:id="rId44"/>
      <p:boldItalic r:id="rId45"/>
    </p:embeddedFont>
    <p:embeddedFont>
      <p:font typeface="Quattrocento Sans" panose="020B0502050000020003" pitchFamily="34" charset="0"/>
      <p:regular r:id="rId46"/>
      <p:bold r:id="rId47"/>
      <p:italic r:id="rId48"/>
      <p:boldItalic r:id="rId49"/>
    </p:embeddedFont>
    <p:embeddedFont>
      <p:font typeface="Verdana" panose="020B0604030504040204" pitchFamily="34" charset="0"/>
      <p:regular r:id="rId50"/>
      <p:bold r:id="rId51"/>
      <p:italic r:id="rId52"/>
      <p:boldItalic r:id="rId53"/>
    </p:embeddedFont>
    <p:embeddedFont>
      <p:font typeface="Wingdings 2" panose="05020102010507070707" pitchFamily="18" charset="2"/>
      <p:regular r:id="rId54"/>
    </p:embeddedFont>
  </p:embeddedFontLst>
  <p:custDataLst>
    <p:tags r:id="rId5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795" userDrawn="1">
          <p15:clr>
            <a:srgbClr val="A4A3A4"/>
          </p15:clr>
        </p15:guide>
        <p15:guide id="2" pos="5745"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9" roundtripDataSignature="AMtx7mjAuWN1gVuQJrIrzWeaCdMHYXqtE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A15900-E4F5-67DE-F3E4-61E84D1E2B57}" name="Γραμματεία Υφυπουργός Περιβάλλοντος" initials="ΓΥ" userId="S::YFPER_1@office.ypen.gov.gr::f23c6d4d-3a80-4f8c-ab84-43eaf5890ff9" providerId="AD"/>
  <p188:author id="{7170EDB0-BB79-4DF2-5149-02C2A57207DB}" name="Papageorgiou, Nikolaos" initials="PN" userId="S::npapageorgiou@deloitte.gr::55fdfcc4-30f0-42df-8628-60bc6c6982be" providerId="AD"/>
  <p188:author id="{30BBE8F1-C69F-E009-7512-7F83873177A9}" name="Σύμβουλοι1 Υφυπουργός Περιβάλλοντος" initials="ΣΥΠ" userId="S::YFPER_SYN1@office.ypen.gov.gr::40c91f37-d142-48e7-aa3c-6dc8aa3643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002060"/>
    <a:srgbClr val="76923C"/>
    <a:srgbClr val="C9DAF8"/>
    <a:srgbClr val="BFBFBF"/>
    <a:srgbClr val="C4BD97"/>
    <a:srgbClr val="F2F2F2"/>
    <a:srgbClr val="003476"/>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8A8836-2572-4A60-A7C8-9682D25E5116}" v="6" dt="2023-11-02T10:18:56.818"/>
    <p1510:client id="{BA8768B6-C4CC-43FD-8161-D36AE8D01D75}" v="162" dt="2023-11-02T09:00:12.385"/>
  </p1510:revLst>
</p1510:revInfo>
</file>

<file path=ppt/tableStyles.xml><?xml version="1.0" encoding="utf-8"?>
<a:tblStyleLst xmlns:a="http://schemas.openxmlformats.org/drawingml/2006/main" def="{B7B5BB94-3356-4117-9A50-E106F8DC8A2C}">
  <a:tblStyle styleId="{B7B5BB94-3356-4117-9A50-E106F8DC8A2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4F6BAA74-8D7F-4E55-BC9F-F9257E2950BA}"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AEF1540-99D0-4A03-8A49-A21B094BB2F5}"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Στυλ με θέμα 1 - Έμφαση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003" autoAdjust="0"/>
    <p:restoredTop sz="95872" autoAdjust="0"/>
  </p:normalViewPr>
  <p:slideViewPr>
    <p:cSldViewPr snapToGrid="0">
      <p:cViewPr>
        <p:scale>
          <a:sx n="60" d="100"/>
          <a:sy n="60" d="100"/>
        </p:scale>
        <p:origin x="1144" y="28"/>
      </p:cViewPr>
      <p:guideLst>
        <p:guide orient="horz" pos="2795"/>
        <p:guide pos="574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8.fntdata"/><Relationship Id="rId21" Type="http://schemas.openxmlformats.org/officeDocument/2006/relationships/slide" Target="slides/slide15.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tags" Target="tags/tag1.xml"/><Relationship Id="rId154"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149" Type="http://customschemas.google.com/relationships/presentationmetadata" Target="metadata"/><Relationship Id="rId5" Type="http://schemas.openxmlformats.org/officeDocument/2006/relationships/slideMaster" Target="slideMasters/slideMaster2.xml"/><Relationship Id="rId152"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8" Type="http://schemas.openxmlformats.org/officeDocument/2006/relationships/slide" Target="slides/slide2.xml"/><Relationship Id="rId51" Type="http://schemas.openxmlformats.org/officeDocument/2006/relationships/font" Target="fonts/font20.fntdata"/><Relationship Id="rId150" Type="http://schemas.openxmlformats.org/officeDocument/2006/relationships/presProps" Target="presProps.xml"/><Relationship Id="rId15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4.xml"/><Relationship Id="rId41" Type="http://schemas.openxmlformats.org/officeDocument/2006/relationships/font" Target="fonts/font10.fntdata"/><Relationship Id="rId54" Type="http://schemas.openxmlformats.org/officeDocument/2006/relationships/font" Target="fonts/font23.fntdata"/><Relationship Id="rId15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5.fntdata"/><Relationship Id="rId49" Type="http://schemas.openxmlformats.org/officeDocument/2006/relationships/font" Target="fonts/font18.fntdata"/><Relationship Id="rId10" Type="http://schemas.openxmlformats.org/officeDocument/2006/relationships/slide" Target="slides/slide4.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151" Type="http://schemas.openxmlformats.org/officeDocument/2006/relationships/viewProps" Target="viewProps.xml"/><Relationship Id="rId156"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pageorgiou, Nikolaos" userId="55fdfcc4-30f0-42df-8628-60bc6c6982be" providerId="ADAL" clId="{948A8836-2572-4A60-A7C8-9682D25E5116}"/>
    <pc:docChg chg="undo custSel delSld modSld">
      <pc:chgData name="Papageorgiou, Nikolaos" userId="55fdfcc4-30f0-42df-8628-60bc6c6982be" providerId="ADAL" clId="{948A8836-2572-4A60-A7C8-9682D25E5116}" dt="2023-11-02T10:21:07.578" v="1067" actId="1038"/>
      <pc:docMkLst>
        <pc:docMk/>
      </pc:docMkLst>
      <pc:sldChg chg="del">
        <pc:chgData name="Papageorgiou, Nikolaos" userId="55fdfcc4-30f0-42df-8628-60bc6c6982be" providerId="ADAL" clId="{948A8836-2572-4A60-A7C8-9682D25E5116}" dt="2023-11-02T10:19:15.960" v="1006" actId="47"/>
        <pc:sldMkLst>
          <pc:docMk/>
          <pc:sldMk cId="100938293" sldId="3778"/>
        </pc:sldMkLst>
      </pc:sldChg>
      <pc:sldChg chg="modSp mod">
        <pc:chgData name="Papageorgiou, Nikolaos" userId="55fdfcc4-30f0-42df-8628-60bc6c6982be" providerId="ADAL" clId="{948A8836-2572-4A60-A7C8-9682D25E5116}" dt="2023-11-02T09:55:50.437" v="655" actId="115"/>
        <pc:sldMkLst>
          <pc:docMk/>
          <pc:sldMk cId="1280877615" sldId="3779"/>
        </pc:sldMkLst>
        <pc:spChg chg="mod">
          <ac:chgData name="Papageorgiou, Nikolaos" userId="55fdfcc4-30f0-42df-8628-60bc6c6982be" providerId="ADAL" clId="{948A8836-2572-4A60-A7C8-9682D25E5116}" dt="2023-11-02T09:53:42.496" v="627" actId="20577"/>
          <ac:spMkLst>
            <pc:docMk/>
            <pc:sldMk cId="1280877615" sldId="3779"/>
            <ac:spMk id="2" creationId="{1D2886EA-5E2C-7B88-2038-9BE8955FE3BC}"/>
          </ac:spMkLst>
        </pc:spChg>
        <pc:spChg chg="mod">
          <ac:chgData name="Papageorgiou, Nikolaos" userId="55fdfcc4-30f0-42df-8628-60bc6c6982be" providerId="ADAL" clId="{948A8836-2572-4A60-A7C8-9682D25E5116}" dt="2023-11-02T09:55:39.513" v="654" actId="20577"/>
          <ac:spMkLst>
            <pc:docMk/>
            <pc:sldMk cId="1280877615" sldId="3779"/>
            <ac:spMk id="5" creationId="{04329418-00B2-6139-D9E7-8E397AB63DA1}"/>
          </ac:spMkLst>
        </pc:spChg>
        <pc:spChg chg="mod">
          <ac:chgData name="Papageorgiou, Nikolaos" userId="55fdfcc4-30f0-42df-8628-60bc6c6982be" providerId="ADAL" clId="{948A8836-2572-4A60-A7C8-9682D25E5116}" dt="2023-11-02T09:55:50.437" v="655" actId="115"/>
          <ac:spMkLst>
            <pc:docMk/>
            <pc:sldMk cId="1280877615" sldId="3779"/>
            <ac:spMk id="6" creationId="{F085B2CA-9B0B-CA44-C988-71658356F759}"/>
          </ac:spMkLst>
        </pc:spChg>
      </pc:sldChg>
      <pc:sldChg chg="del">
        <pc:chgData name="Papageorgiou, Nikolaos" userId="55fdfcc4-30f0-42df-8628-60bc6c6982be" providerId="ADAL" clId="{948A8836-2572-4A60-A7C8-9682D25E5116}" dt="2023-11-02T09:39:58.794" v="0" actId="2696"/>
        <pc:sldMkLst>
          <pc:docMk/>
          <pc:sldMk cId="450529482" sldId="3785"/>
        </pc:sldMkLst>
      </pc:sldChg>
      <pc:sldChg chg="modSp mod">
        <pc:chgData name="Papageorgiou, Nikolaos" userId="55fdfcc4-30f0-42df-8628-60bc6c6982be" providerId="ADAL" clId="{948A8836-2572-4A60-A7C8-9682D25E5116}" dt="2023-11-02T10:04:55.536" v="764" actId="20577"/>
        <pc:sldMkLst>
          <pc:docMk/>
          <pc:sldMk cId="1618549720" sldId="3792"/>
        </pc:sldMkLst>
        <pc:spChg chg="mod">
          <ac:chgData name="Papageorgiou, Nikolaos" userId="55fdfcc4-30f0-42df-8628-60bc6c6982be" providerId="ADAL" clId="{948A8836-2572-4A60-A7C8-9682D25E5116}" dt="2023-11-02T10:04:55.536" v="764" actId="20577"/>
          <ac:spMkLst>
            <pc:docMk/>
            <pc:sldMk cId="1618549720" sldId="3792"/>
            <ac:spMk id="11" creationId="{EF3E168F-AEAB-4977-31A9-C64953EB7B11}"/>
          </ac:spMkLst>
        </pc:spChg>
      </pc:sldChg>
      <pc:sldChg chg="modSp mod">
        <pc:chgData name="Papageorgiou, Nikolaos" userId="55fdfcc4-30f0-42df-8628-60bc6c6982be" providerId="ADAL" clId="{948A8836-2572-4A60-A7C8-9682D25E5116}" dt="2023-11-02T10:07:29.965" v="894" actId="20577"/>
        <pc:sldMkLst>
          <pc:docMk/>
          <pc:sldMk cId="4080392896" sldId="3794"/>
        </pc:sldMkLst>
        <pc:spChg chg="mod">
          <ac:chgData name="Papageorgiou, Nikolaos" userId="55fdfcc4-30f0-42df-8628-60bc6c6982be" providerId="ADAL" clId="{948A8836-2572-4A60-A7C8-9682D25E5116}" dt="2023-11-02T10:07:29.965" v="894" actId="20577"/>
          <ac:spMkLst>
            <pc:docMk/>
            <pc:sldMk cId="4080392896" sldId="3794"/>
            <ac:spMk id="10" creationId="{E540F318-3C47-E21B-8466-9D43F9995C78}"/>
          </ac:spMkLst>
        </pc:spChg>
      </pc:sldChg>
      <pc:sldChg chg="addSp modSp mod">
        <pc:chgData name="Papageorgiou, Nikolaos" userId="55fdfcc4-30f0-42df-8628-60bc6c6982be" providerId="ADAL" clId="{948A8836-2572-4A60-A7C8-9682D25E5116}" dt="2023-11-02T09:51:26.593" v="533" actId="1076"/>
        <pc:sldMkLst>
          <pc:docMk/>
          <pc:sldMk cId="1169554240" sldId="3802"/>
        </pc:sldMkLst>
        <pc:spChg chg="mod">
          <ac:chgData name="Papageorgiou, Nikolaos" userId="55fdfcc4-30f0-42df-8628-60bc6c6982be" providerId="ADAL" clId="{948A8836-2572-4A60-A7C8-9682D25E5116}" dt="2023-11-02T09:46:59.551" v="315" actId="1036"/>
          <ac:spMkLst>
            <pc:docMk/>
            <pc:sldMk cId="1169554240" sldId="3802"/>
            <ac:spMk id="4" creationId="{EC9F2DD7-BE91-271B-3BF7-EB22C61D679A}"/>
          </ac:spMkLst>
        </pc:spChg>
        <pc:spChg chg="add mod ord">
          <ac:chgData name="Papageorgiou, Nikolaos" userId="55fdfcc4-30f0-42df-8628-60bc6c6982be" providerId="ADAL" clId="{948A8836-2572-4A60-A7C8-9682D25E5116}" dt="2023-11-02T09:49:36.941" v="463" actId="207"/>
          <ac:spMkLst>
            <pc:docMk/>
            <pc:sldMk cId="1169554240" sldId="3802"/>
            <ac:spMk id="5" creationId="{D01C71FD-4C11-A65F-71F9-6C4F6B6F04A1}"/>
          </ac:spMkLst>
        </pc:spChg>
        <pc:spChg chg="mod">
          <ac:chgData name="Papageorgiou, Nikolaos" userId="55fdfcc4-30f0-42df-8628-60bc6c6982be" providerId="ADAL" clId="{948A8836-2572-4A60-A7C8-9682D25E5116}" dt="2023-11-02T09:46:37.644" v="230" actId="1038"/>
          <ac:spMkLst>
            <pc:docMk/>
            <pc:sldMk cId="1169554240" sldId="3802"/>
            <ac:spMk id="7" creationId="{8C98EBDC-5770-1CB2-FA8C-C3B50CB31110}"/>
          </ac:spMkLst>
        </pc:spChg>
        <pc:spChg chg="mod">
          <ac:chgData name="Papageorgiou, Nikolaos" userId="55fdfcc4-30f0-42df-8628-60bc6c6982be" providerId="ADAL" clId="{948A8836-2572-4A60-A7C8-9682D25E5116}" dt="2023-11-02T09:51:26.593" v="533" actId="1076"/>
          <ac:spMkLst>
            <pc:docMk/>
            <pc:sldMk cId="1169554240" sldId="3802"/>
            <ac:spMk id="21" creationId="{52CFC7C8-49C6-92E7-53DF-34FD667ECDC5}"/>
          </ac:spMkLst>
        </pc:spChg>
        <pc:spChg chg="mod">
          <ac:chgData name="Papageorgiou, Nikolaos" userId="55fdfcc4-30f0-42df-8628-60bc6c6982be" providerId="ADAL" clId="{948A8836-2572-4A60-A7C8-9682D25E5116}" dt="2023-11-02T09:48:21.263" v="416" actId="20577"/>
          <ac:spMkLst>
            <pc:docMk/>
            <pc:sldMk cId="1169554240" sldId="3802"/>
            <ac:spMk id="23" creationId="{1A9CF6E6-2876-4BB2-AECF-82BE979C5B4B}"/>
          </ac:spMkLst>
        </pc:spChg>
        <pc:spChg chg="mod">
          <ac:chgData name="Papageorgiou, Nikolaos" userId="55fdfcc4-30f0-42df-8628-60bc6c6982be" providerId="ADAL" clId="{948A8836-2572-4A60-A7C8-9682D25E5116}" dt="2023-11-02T09:51:08.177" v="532" actId="108"/>
          <ac:spMkLst>
            <pc:docMk/>
            <pc:sldMk cId="1169554240" sldId="3802"/>
            <ac:spMk id="26" creationId="{61A6CCA5-1B35-28A8-0AE9-CFC777A06112}"/>
          </ac:spMkLst>
        </pc:spChg>
        <pc:spChg chg="mod">
          <ac:chgData name="Papageorgiou, Nikolaos" userId="55fdfcc4-30f0-42df-8628-60bc6c6982be" providerId="ADAL" clId="{948A8836-2572-4A60-A7C8-9682D25E5116}" dt="2023-11-02T09:51:26.593" v="533" actId="1076"/>
          <ac:spMkLst>
            <pc:docMk/>
            <pc:sldMk cId="1169554240" sldId="3802"/>
            <ac:spMk id="27" creationId="{0F5575EE-E318-5C48-003C-179747E9362E}"/>
          </ac:spMkLst>
        </pc:spChg>
        <pc:grpChg chg="mod">
          <ac:chgData name="Papageorgiou, Nikolaos" userId="55fdfcc4-30f0-42df-8628-60bc6c6982be" providerId="ADAL" clId="{948A8836-2572-4A60-A7C8-9682D25E5116}" dt="2023-11-02T09:46:32.942" v="223" actId="14100"/>
          <ac:grpSpMkLst>
            <pc:docMk/>
            <pc:sldMk cId="1169554240" sldId="3802"/>
            <ac:grpSpMk id="3" creationId="{D9688A9A-B75B-2C82-1D06-6053EFB697FF}"/>
          </ac:grpSpMkLst>
        </pc:grpChg>
      </pc:sldChg>
      <pc:sldChg chg="modSp mod">
        <pc:chgData name="Papageorgiou, Nikolaos" userId="55fdfcc4-30f0-42df-8628-60bc6c6982be" providerId="ADAL" clId="{948A8836-2572-4A60-A7C8-9682D25E5116}" dt="2023-11-02T09:40:58.272" v="25" actId="5793"/>
        <pc:sldMkLst>
          <pc:docMk/>
          <pc:sldMk cId="1930165958" sldId="3807"/>
        </pc:sldMkLst>
        <pc:spChg chg="mod">
          <ac:chgData name="Papageorgiou, Nikolaos" userId="55fdfcc4-30f0-42df-8628-60bc6c6982be" providerId="ADAL" clId="{948A8836-2572-4A60-A7C8-9682D25E5116}" dt="2023-11-02T09:40:31.295" v="12" actId="20577"/>
          <ac:spMkLst>
            <pc:docMk/>
            <pc:sldMk cId="1930165958" sldId="3807"/>
            <ac:spMk id="33" creationId="{3970FB82-F465-2E43-9AAD-A0E216898C99}"/>
          </ac:spMkLst>
        </pc:spChg>
        <pc:spChg chg="mod">
          <ac:chgData name="Papageorgiou, Nikolaos" userId="55fdfcc4-30f0-42df-8628-60bc6c6982be" providerId="ADAL" clId="{948A8836-2572-4A60-A7C8-9682D25E5116}" dt="2023-11-02T09:40:58.272" v="25" actId="5793"/>
          <ac:spMkLst>
            <pc:docMk/>
            <pc:sldMk cId="1930165958" sldId="3807"/>
            <ac:spMk id="35" creationId="{C78BD99B-6A8D-5B3B-001F-D8FDD3CA58FA}"/>
          </ac:spMkLst>
        </pc:spChg>
      </pc:sldChg>
      <pc:sldChg chg="delSp modSp mod delAnim">
        <pc:chgData name="Papageorgiou, Nikolaos" userId="55fdfcc4-30f0-42df-8628-60bc6c6982be" providerId="ADAL" clId="{948A8836-2572-4A60-A7C8-9682D25E5116}" dt="2023-11-02T10:21:07.578" v="1067" actId="1038"/>
        <pc:sldMkLst>
          <pc:docMk/>
          <pc:sldMk cId="589134488" sldId="3812"/>
        </pc:sldMkLst>
        <pc:spChg chg="mod">
          <ac:chgData name="Papageorgiou, Nikolaos" userId="55fdfcc4-30f0-42df-8628-60bc6c6982be" providerId="ADAL" clId="{948A8836-2572-4A60-A7C8-9682D25E5116}" dt="2023-11-02T10:21:07.578" v="1067" actId="1038"/>
          <ac:spMkLst>
            <pc:docMk/>
            <pc:sldMk cId="589134488" sldId="3812"/>
            <ac:spMk id="3" creationId="{00000000-0000-0000-0000-000000000000}"/>
          </ac:spMkLst>
        </pc:spChg>
        <pc:spChg chg="del">
          <ac:chgData name="Papageorgiou, Nikolaos" userId="55fdfcc4-30f0-42df-8628-60bc6c6982be" providerId="ADAL" clId="{948A8836-2572-4A60-A7C8-9682D25E5116}" dt="2023-11-02T10:15:20.980" v="901" actId="478"/>
          <ac:spMkLst>
            <pc:docMk/>
            <pc:sldMk cId="589134488" sldId="3812"/>
            <ac:spMk id="7" creationId="{0BA10CAC-7BB5-0CDC-92F6-D6849D92ADDF}"/>
          </ac:spMkLst>
        </pc:spChg>
        <pc:spChg chg="del mod">
          <ac:chgData name="Papageorgiou, Nikolaos" userId="55fdfcc4-30f0-42df-8628-60bc6c6982be" providerId="ADAL" clId="{948A8836-2572-4A60-A7C8-9682D25E5116}" dt="2023-11-02T10:17:07.345" v="936" actId="478"/>
          <ac:spMkLst>
            <pc:docMk/>
            <pc:sldMk cId="589134488" sldId="3812"/>
            <ac:spMk id="9" creationId="{4E3E56DD-D530-2B24-A06F-C5EB515B7706}"/>
          </ac:spMkLst>
        </pc:spChg>
        <pc:spChg chg="mod">
          <ac:chgData name="Papageorgiou, Nikolaos" userId="55fdfcc4-30f0-42df-8628-60bc6c6982be" providerId="ADAL" clId="{948A8836-2572-4A60-A7C8-9682D25E5116}" dt="2023-11-02T10:21:07.578" v="1067" actId="1038"/>
          <ac:spMkLst>
            <pc:docMk/>
            <pc:sldMk cId="589134488" sldId="3812"/>
            <ac:spMk id="12" creationId="{00000000-0000-0000-0000-000000000000}"/>
          </ac:spMkLst>
        </pc:spChg>
        <pc:spChg chg="del mod">
          <ac:chgData name="Papageorgiou, Nikolaos" userId="55fdfcc4-30f0-42df-8628-60bc6c6982be" providerId="ADAL" clId="{948A8836-2572-4A60-A7C8-9682D25E5116}" dt="2023-11-02T10:16:58.076" v="933" actId="478"/>
          <ac:spMkLst>
            <pc:docMk/>
            <pc:sldMk cId="589134488" sldId="3812"/>
            <ac:spMk id="13" creationId="{A47706C6-F915-D204-2611-1C38614F9CFD}"/>
          </ac:spMkLst>
        </pc:spChg>
        <pc:spChg chg="del mod">
          <ac:chgData name="Papageorgiou, Nikolaos" userId="55fdfcc4-30f0-42df-8628-60bc6c6982be" providerId="ADAL" clId="{948A8836-2572-4A60-A7C8-9682D25E5116}" dt="2023-11-02T10:17:01.047" v="934" actId="478"/>
          <ac:spMkLst>
            <pc:docMk/>
            <pc:sldMk cId="589134488" sldId="3812"/>
            <ac:spMk id="15" creationId="{00000000-0000-0000-0000-000000000000}"/>
          </ac:spMkLst>
        </pc:spChg>
        <pc:spChg chg="del mod">
          <ac:chgData name="Papageorgiou, Nikolaos" userId="55fdfcc4-30f0-42df-8628-60bc6c6982be" providerId="ADAL" clId="{948A8836-2572-4A60-A7C8-9682D25E5116}" dt="2023-11-02T10:17:02.780" v="935" actId="478"/>
          <ac:spMkLst>
            <pc:docMk/>
            <pc:sldMk cId="589134488" sldId="3812"/>
            <ac:spMk id="16" creationId="{3E07F938-52CB-A550-BB6C-B80780FC3941}"/>
          </ac:spMkLst>
        </pc:spChg>
        <pc:spChg chg="mod">
          <ac:chgData name="Papageorgiou, Nikolaos" userId="55fdfcc4-30f0-42df-8628-60bc6c6982be" providerId="ADAL" clId="{948A8836-2572-4A60-A7C8-9682D25E5116}" dt="2023-11-02T10:21:07.578" v="1067" actId="1038"/>
          <ac:spMkLst>
            <pc:docMk/>
            <pc:sldMk cId="589134488" sldId="3812"/>
            <ac:spMk id="17" creationId="{00000000-0000-0000-0000-000000000000}"/>
          </ac:spMkLst>
        </pc:spChg>
        <pc:spChg chg="del mod">
          <ac:chgData name="Papageorgiou, Nikolaos" userId="55fdfcc4-30f0-42df-8628-60bc6c6982be" providerId="ADAL" clId="{948A8836-2572-4A60-A7C8-9682D25E5116}" dt="2023-11-02T10:15:19.411" v="900" actId="478"/>
          <ac:spMkLst>
            <pc:docMk/>
            <pc:sldMk cId="589134488" sldId="3812"/>
            <ac:spMk id="19" creationId="{00000000-0000-0000-0000-000000000000}"/>
          </ac:spMkLst>
        </pc:spChg>
        <pc:spChg chg="del mod">
          <ac:chgData name="Papageorgiou, Nikolaos" userId="55fdfcc4-30f0-42df-8628-60bc6c6982be" providerId="ADAL" clId="{948A8836-2572-4A60-A7C8-9682D25E5116}" dt="2023-11-02T10:16:56.469" v="932" actId="478"/>
          <ac:spMkLst>
            <pc:docMk/>
            <pc:sldMk cId="589134488" sldId="3812"/>
            <ac:spMk id="21" creationId="{00000000-0000-0000-0000-000000000000}"/>
          </ac:spMkLst>
        </pc:spChg>
        <pc:spChg chg="mod">
          <ac:chgData name="Papageorgiou, Nikolaos" userId="55fdfcc4-30f0-42df-8628-60bc6c6982be" providerId="ADAL" clId="{948A8836-2572-4A60-A7C8-9682D25E5116}" dt="2023-11-02T10:21:07.578" v="1067" actId="1038"/>
          <ac:spMkLst>
            <pc:docMk/>
            <pc:sldMk cId="589134488" sldId="3812"/>
            <ac:spMk id="22" creationId="{E1FD2A27-FD31-7E16-4C35-090B0FE3C44E}"/>
          </ac:spMkLst>
        </pc:spChg>
        <pc:spChg chg="del">
          <ac:chgData name="Papageorgiou, Nikolaos" userId="55fdfcc4-30f0-42df-8628-60bc6c6982be" providerId="ADAL" clId="{948A8836-2572-4A60-A7C8-9682D25E5116}" dt="2023-11-02T10:15:14.250" v="898" actId="478"/>
          <ac:spMkLst>
            <pc:docMk/>
            <pc:sldMk cId="589134488" sldId="3812"/>
            <ac:spMk id="25" creationId="{00000000-0000-0000-0000-000000000000}"/>
          </ac:spMkLst>
        </pc:spChg>
        <pc:spChg chg="del">
          <ac:chgData name="Papageorgiou, Nikolaos" userId="55fdfcc4-30f0-42df-8628-60bc6c6982be" providerId="ADAL" clId="{948A8836-2572-4A60-A7C8-9682D25E5116}" dt="2023-11-02T10:15:16.428" v="899" actId="478"/>
          <ac:spMkLst>
            <pc:docMk/>
            <pc:sldMk cId="589134488" sldId="3812"/>
            <ac:spMk id="27" creationId="{00000000-0000-0000-0000-000000000000}"/>
          </ac:spMkLst>
        </pc:spChg>
        <pc:spChg chg="del">
          <ac:chgData name="Papageorgiou, Nikolaos" userId="55fdfcc4-30f0-42df-8628-60bc6c6982be" providerId="ADAL" clId="{948A8836-2572-4A60-A7C8-9682D25E5116}" dt="2023-11-02T10:15:23.662" v="902" actId="478"/>
          <ac:spMkLst>
            <pc:docMk/>
            <pc:sldMk cId="589134488" sldId="3812"/>
            <ac:spMk id="76" creationId="{3356B898-696D-F6FC-2909-DE3BF2DC1DC1}"/>
          </ac:spMkLst>
        </pc:spChg>
        <pc:graphicFrameChg chg="mod">
          <ac:chgData name="Papageorgiou, Nikolaos" userId="55fdfcc4-30f0-42df-8628-60bc6c6982be" providerId="ADAL" clId="{948A8836-2572-4A60-A7C8-9682D25E5116}" dt="2023-11-02T10:21:07.578" v="1067" actId="1038"/>
          <ac:graphicFrameMkLst>
            <pc:docMk/>
            <pc:sldMk cId="589134488" sldId="3812"/>
            <ac:graphicFrameMk id="2" creationId="{A36ED7FE-C317-8F0C-EAE8-289F74F63FE5}"/>
          </ac:graphicFrameMkLst>
        </pc:graphicFrameChg>
        <pc:graphicFrameChg chg="mod modGraphic">
          <ac:chgData name="Papageorgiou, Nikolaos" userId="55fdfcc4-30f0-42df-8628-60bc6c6982be" providerId="ADAL" clId="{948A8836-2572-4A60-A7C8-9682D25E5116}" dt="2023-11-02T10:21:07.578" v="1067" actId="1038"/>
          <ac:graphicFrameMkLst>
            <pc:docMk/>
            <pc:sldMk cId="589134488" sldId="3812"/>
            <ac:graphicFrameMk id="4" creationId="{3F8F8073-6270-5775-07B4-E4BA97EB49B7}"/>
          </ac:graphicFrameMkLst>
        </pc:graphicFrameChg>
        <pc:graphicFrameChg chg="del mod">
          <ac:chgData name="Papageorgiou, Nikolaos" userId="55fdfcc4-30f0-42df-8628-60bc6c6982be" providerId="ADAL" clId="{948A8836-2572-4A60-A7C8-9682D25E5116}" dt="2023-11-02T10:17:36.977" v="989" actId="478"/>
          <ac:graphicFrameMkLst>
            <pc:docMk/>
            <pc:sldMk cId="589134488" sldId="3812"/>
            <ac:graphicFrameMk id="6" creationId="{AF6D6F14-9ECF-3A58-2357-B7EED44AA60B}"/>
          </ac:graphicFrameMkLst>
        </pc:graphicFrameChg>
        <pc:graphicFrameChg chg="mod modGraphic">
          <ac:chgData name="Papageorgiou, Nikolaos" userId="55fdfcc4-30f0-42df-8628-60bc6c6982be" providerId="ADAL" clId="{948A8836-2572-4A60-A7C8-9682D25E5116}" dt="2023-11-02T10:21:07.578" v="1067" actId="1038"/>
          <ac:graphicFrameMkLst>
            <pc:docMk/>
            <pc:sldMk cId="589134488" sldId="3812"/>
            <ac:graphicFrameMk id="8" creationId="{05B660AD-F297-7956-CBD6-3BB0FAEAFFBB}"/>
          </ac:graphicFrameMkLst>
        </pc:graphicFrameChg>
        <pc:cxnChg chg="del">
          <ac:chgData name="Papageorgiou, Nikolaos" userId="55fdfcc4-30f0-42df-8628-60bc6c6982be" providerId="ADAL" clId="{948A8836-2572-4A60-A7C8-9682D25E5116}" dt="2023-11-02T10:17:11.040" v="937" actId="478"/>
          <ac:cxnSpMkLst>
            <pc:docMk/>
            <pc:sldMk cId="589134488" sldId="3812"/>
            <ac:cxnSpMk id="30" creationId="{00000000-0000-0000-0000-000000000000}"/>
          </ac:cxnSpMkLst>
        </pc:cxnChg>
      </pc:sldChg>
      <pc:sldChg chg="modSp mod">
        <pc:chgData name="Papageorgiou, Nikolaos" userId="55fdfcc4-30f0-42df-8628-60bc6c6982be" providerId="ADAL" clId="{948A8836-2572-4A60-A7C8-9682D25E5116}" dt="2023-11-02T09:44:04.934" v="107" actId="1036"/>
        <pc:sldMkLst>
          <pc:docMk/>
          <pc:sldMk cId="2893637956" sldId="3815"/>
        </pc:sldMkLst>
        <pc:spChg chg="mod">
          <ac:chgData name="Papageorgiou, Nikolaos" userId="55fdfcc4-30f0-42df-8628-60bc6c6982be" providerId="ADAL" clId="{948A8836-2572-4A60-A7C8-9682D25E5116}" dt="2023-11-02T09:43:53.844" v="103" actId="255"/>
          <ac:spMkLst>
            <pc:docMk/>
            <pc:sldMk cId="2893637956" sldId="3815"/>
            <ac:spMk id="4" creationId="{938F4486-21BC-6894-EB11-FBB43A946E57}"/>
          </ac:spMkLst>
        </pc:spChg>
        <pc:spChg chg="mod">
          <ac:chgData name="Papageorgiou, Nikolaos" userId="55fdfcc4-30f0-42df-8628-60bc6c6982be" providerId="ADAL" clId="{948A8836-2572-4A60-A7C8-9682D25E5116}" dt="2023-11-02T09:42:06.730" v="82" actId="1035"/>
          <ac:spMkLst>
            <pc:docMk/>
            <pc:sldMk cId="2893637956" sldId="3815"/>
            <ac:spMk id="5" creationId="{FEC0D764-5360-C2C3-8A9B-0F6F4C07BD7A}"/>
          </ac:spMkLst>
        </pc:spChg>
        <pc:spChg chg="mod">
          <ac:chgData name="Papageorgiou, Nikolaos" userId="55fdfcc4-30f0-42df-8628-60bc6c6982be" providerId="ADAL" clId="{948A8836-2572-4A60-A7C8-9682D25E5116}" dt="2023-11-02T09:42:06.730" v="82" actId="1035"/>
          <ac:spMkLst>
            <pc:docMk/>
            <pc:sldMk cId="2893637956" sldId="3815"/>
            <ac:spMk id="6" creationId="{6EFE62BC-0F48-5136-E880-A81DBF4AA25C}"/>
          </ac:spMkLst>
        </pc:spChg>
        <pc:spChg chg="mod">
          <ac:chgData name="Papageorgiou, Nikolaos" userId="55fdfcc4-30f0-42df-8628-60bc6c6982be" providerId="ADAL" clId="{948A8836-2572-4A60-A7C8-9682D25E5116}" dt="2023-11-02T09:42:06.730" v="82" actId="1035"/>
          <ac:spMkLst>
            <pc:docMk/>
            <pc:sldMk cId="2893637956" sldId="3815"/>
            <ac:spMk id="7" creationId="{CFD8C59C-3D08-E6B7-0CC4-FD9AFC18E6BB}"/>
          </ac:spMkLst>
        </pc:spChg>
        <pc:spChg chg="mod">
          <ac:chgData name="Papageorgiou, Nikolaos" userId="55fdfcc4-30f0-42df-8628-60bc6c6982be" providerId="ADAL" clId="{948A8836-2572-4A60-A7C8-9682D25E5116}" dt="2023-11-02T09:44:04.934" v="107" actId="1036"/>
          <ac:spMkLst>
            <pc:docMk/>
            <pc:sldMk cId="2893637956" sldId="3815"/>
            <ac:spMk id="8" creationId="{D525AD59-C7AB-4FF6-7A9E-FA1E146CA0D3}"/>
          </ac:spMkLst>
        </pc:spChg>
        <pc:spChg chg="mod">
          <ac:chgData name="Papageorgiou, Nikolaos" userId="55fdfcc4-30f0-42df-8628-60bc6c6982be" providerId="ADAL" clId="{948A8836-2572-4A60-A7C8-9682D25E5116}" dt="2023-11-02T09:42:06.730" v="82" actId="1035"/>
          <ac:spMkLst>
            <pc:docMk/>
            <pc:sldMk cId="2893637956" sldId="3815"/>
            <ac:spMk id="11" creationId="{D1402E1F-D168-C1D8-BB6B-248EA6CE4E10}"/>
          </ac:spMkLst>
        </pc:spChg>
        <pc:spChg chg="mod">
          <ac:chgData name="Papageorgiou, Nikolaos" userId="55fdfcc4-30f0-42df-8628-60bc6c6982be" providerId="ADAL" clId="{948A8836-2572-4A60-A7C8-9682D25E5116}" dt="2023-11-02T09:44:04.934" v="107" actId="1036"/>
          <ac:spMkLst>
            <pc:docMk/>
            <pc:sldMk cId="2893637956" sldId="3815"/>
            <ac:spMk id="35" creationId="{FC9139B8-4894-A3C4-6A4A-8B6157D3F3EE}"/>
          </ac:spMkLst>
        </pc:spChg>
        <pc:spChg chg="mod">
          <ac:chgData name="Papageorgiou, Nikolaos" userId="55fdfcc4-30f0-42df-8628-60bc6c6982be" providerId="ADAL" clId="{948A8836-2572-4A60-A7C8-9682D25E5116}" dt="2023-11-02T09:44:04.934" v="107" actId="1036"/>
          <ac:spMkLst>
            <pc:docMk/>
            <pc:sldMk cId="2893637956" sldId="3815"/>
            <ac:spMk id="39" creationId="{8E5C8369-9CC3-678D-BADA-4836FF9F5A85}"/>
          </ac:spMkLst>
        </pc:spChg>
        <pc:spChg chg="mod">
          <ac:chgData name="Papageorgiou, Nikolaos" userId="55fdfcc4-30f0-42df-8628-60bc6c6982be" providerId="ADAL" clId="{948A8836-2572-4A60-A7C8-9682D25E5116}" dt="2023-11-02T09:44:04.934" v="107" actId="1036"/>
          <ac:spMkLst>
            <pc:docMk/>
            <pc:sldMk cId="2893637956" sldId="3815"/>
            <ac:spMk id="41" creationId="{AF619081-B089-FE97-B20D-4EFFEB460D31}"/>
          </ac:spMkLst>
        </pc:spChg>
      </pc:sldChg>
      <pc:sldChg chg="modSp mod">
        <pc:chgData name="Papageorgiou, Nikolaos" userId="55fdfcc4-30f0-42df-8628-60bc6c6982be" providerId="ADAL" clId="{948A8836-2572-4A60-A7C8-9682D25E5116}" dt="2023-11-02T10:20:14.236" v="1031" actId="1076"/>
        <pc:sldMkLst>
          <pc:docMk/>
          <pc:sldMk cId="1672122310" sldId="3818"/>
        </pc:sldMkLst>
        <pc:spChg chg="mod">
          <ac:chgData name="Papageorgiou, Nikolaos" userId="55fdfcc4-30f0-42df-8628-60bc6c6982be" providerId="ADAL" clId="{948A8836-2572-4A60-A7C8-9682D25E5116}" dt="2023-11-02T10:20:14.236" v="1031" actId="1076"/>
          <ac:spMkLst>
            <pc:docMk/>
            <pc:sldMk cId="1672122310" sldId="3818"/>
            <ac:spMk id="7" creationId="{10FCCC15-0160-5A51-1AD2-634300B5B641}"/>
          </ac:spMkLst>
        </pc:spChg>
      </pc:sldChg>
      <pc:sldMasterChg chg="delSldLayout">
        <pc:chgData name="Papageorgiou, Nikolaos" userId="55fdfcc4-30f0-42df-8628-60bc6c6982be" providerId="ADAL" clId="{948A8836-2572-4A60-A7C8-9682D25E5116}" dt="2023-11-02T09:39:58.794" v="0" actId="2696"/>
        <pc:sldMasterMkLst>
          <pc:docMk/>
          <pc:sldMasterMk cId="1848613387" sldId="2147483695"/>
        </pc:sldMasterMkLst>
        <pc:sldLayoutChg chg="del">
          <pc:chgData name="Papageorgiou, Nikolaos" userId="55fdfcc4-30f0-42df-8628-60bc6c6982be" providerId="ADAL" clId="{948A8836-2572-4A60-A7C8-9682D25E5116}" dt="2023-11-02T09:39:58.794" v="0" actId="2696"/>
          <pc:sldLayoutMkLst>
            <pc:docMk/>
            <pc:sldMasterMk cId="1848613387" sldId="2147483695"/>
            <pc:sldLayoutMk cId="315868602" sldId="214748369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028985" cy="35214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265928" y="0"/>
            <a:ext cx="4028985" cy="35214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29195" y="3373756"/>
            <a:ext cx="7438011" cy="276034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658258"/>
            <a:ext cx="4028985" cy="35214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265928" y="6658258"/>
            <a:ext cx="4028985" cy="35214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l-GR"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notes"/>
          <p:cNvSpPr txBox="1">
            <a:spLocks noGrp="1"/>
          </p:cNvSpPr>
          <p:nvPr>
            <p:ph type="body" idx="1"/>
          </p:nvPr>
        </p:nvSpPr>
        <p:spPr>
          <a:xfrm>
            <a:off x="929195" y="3373756"/>
            <a:ext cx="7438011" cy="276034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9" name="Google Shape;179;p1:notes"/>
          <p:cNvSpPr txBox="1">
            <a:spLocks noGrp="1"/>
          </p:cNvSpPr>
          <p:nvPr>
            <p:ph type="sldNum" idx="12"/>
          </p:nvPr>
        </p:nvSpPr>
        <p:spPr>
          <a:xfrm>
            <a:off x="5265928" y="6658258"/>
            <a:ext cx="4028985" cy="35214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l-G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l-GR" b="1" dirty="0"/>
              <a:t>Η αντιμετώπιση των ρευματοκλοπών θα κινηθεί στους ακόλουθους άξονες:</a:t>
            </a:r>
          </a:p>
          <a:p>
            <a:pPr marL="457200" indent="-228600">
              <a:buFont typeface="Arial" panose="020B0604020202020204" pitchFamily="34" charset="0"/>
              <a:buAutoNum type="arabicPeriod"/>
            </a:pPr>
            <a:r>
              <a:rPr lang="el-GR" b="1" dirty="0" err="1"/>
              <a:t>Αυστηροποίηση</a:t>
            </a:r>
            <a:r>
              <a:rPr lang="el-GR" b="1" dirty="0"/>
              <a:t> των ποινών</a:t>
            </a:r>
          </a:p>
          <a:p>
            <a:pPr marL="228600" indent="0">
              <a:buFont typeface="Arial" panose="020B0604020202020204" pitchFamily="34" charset="0"/>
              <a:buNone/>
            </a:pPr>
            <a:r>
              <a:rPr lang="el-GR" dirty="0"/>
              <a:t>Πέραν των υφιστάμενων ποινών που φθάνουν ως τα 3 χρόνια σήμερα θα υπάρχει παράλληλος υποχρεωτικός καταλογισμός και χρηματικής ποινής αναλογικά με το ποσό της </a:t>
            </a:r>
            <a:r>
              <a:rPr lang="el-GR" dirty="0" err="1"/>
              <a:t>ρευματοκλοπής</a:t>
            </a:r>
            <a:r>
              <a:rPr lang="el-GR" dirty="0"/>
              <a:t> (σήμερα υφίσταται απλή δυνατότητα για την επιβολή χρηματικής ποινής).</a:t>
            </a:r>
          </a:p>
          <a:p>
            <a:pPr marL="228600" indent="0">
              <a:buFont typeface="Arial" panose="020B0604020202020204" pitchFamily="34" charset="0"/>
              <a:buNone/>
            </a:pPr>
            <a:r>
              <a:rPr lang="el-GR" b="1" dirty="0"/>
              <a:t>2. Πειθαρχικά μέτρα</a:t>
            </a:r>
          </a:p>
          <a:p>
            <a:pPr marL="228600" indent="0">
              <a:buFont typeface="Arial" panose="020B0604020202020204" pitchFamily="34" charset="0"/>
              <a:buNone/>
            </a:pPr>
            <a:r>
              <a:rPr lang="el-GR" dirty="0"/>
              <a:t>• Αναστολή λειτουργίας της επιχείρησης για διάστημα ανάλογο της </a:t>
            </a:r>
            <a:r>
              <a:rPr lang="el-GR" dirty="0" err="1"/>
              <a:t>ρευματοκλοπής</a:t>
            </a:r>
            <a:r>
              <a:rPr lang="el-GR" dirty="0"/>
              <a:t>, σε αντιστοιχία και αναλογικά με μέτρα που εφαρμόζονται στην </a:t>
            </a:r>
            <a:r>
              <a:rPr lang="el-GR" dirty="0" err="1"/>
              <a:t>φοροαποφυγή</a:t>
            </a:r>
            <a:r>
              <a:rPr lang="el-GR" dirty="0"/>
              <a:t> (αποφυγή ΦΠΑ και έκδοσης φορολογικών παραστατικών).</a:t>
            </a:r>
          </a:p>
          <a:p>
            <a:pPr marL="228600" indent="0">
              <a:buFont typeface="Arial" panose="020B0604020202020204" pitchFamily="34" charset="0"/>
              <a:buNone/>
            </a:pPr>
            <a:r>
              <a:rPr lang="el-GR" dirty="0"/>
              <a:t>• Αφαίρεση της άδειας υγειονομικού ενδιαφέροντος σε περιπτώσεις επιχειρήσεων εστίασης και ψυχαγωγίας στις οποίες διαπιστώνεται </a:t>
            </a:r>
            <a:r>
              <a:rPr lang="el-GR" dirty="0" err="1"/>
              <a:t>ρευματοκλοπή</a:t>
            </a:r>
            <a:r>
              <a:rPr lang="el-GR" dirty="0"/>
              <a:t>. </a:t>
            </a:r>
          </a:p>
          <a:p>
            <a:pPr marL="228600" indent="0">
              <a:buFont typeface="Arial" panose="020B0604020202020204" pitchFamily="34" charset="0"/>
              <a:buNone/>
            </a:pPr>
            <a:r>
              <a:rPr lang="el-GR" dirty="0"/>
              <a:t>• Για τους ηλεκτρολόγους που αποδεδειγμένα συνεργούν σε </a:t>
            </a:r>
            <a:r>
              <a:rPr lang="el-GR" dirty="0" err="1"/>
              <a:t>ρευματοκλοπή</a:t>
            </a:r>
            <a:r>
              <a:rPr lang="el-GR" dirty="0"/>
              <a:t>, αφαίρεση της επαγγελματικής άδειας.</a:t>
            </a:r>
          </a:p>
          <a:p>
            <a:pPr marL="228600" indent="0">
              <a:buFont typeface="Arial" panose="020B0604020202020204" pitchFamily="34" charset="0"/>
              <a:buNone/>
            </a:pPr>
            <a:r>
              <a:rPr lang="el-GR" b="1" dirty="0"/>
              <a:t>3. Προληπτικά μέτρα</a:t>
            </a:r>
          </a:p>
          <a:p>
            <a:pPr marL="228600" indent="0">
              <a:buFont typeface="Arial" panose="020B0604020202020204" pitchFamily="34" charset="0"/>
              <a:buNone/>
            </a:pPr>
            <a:r>
              <a:rPr lang="el-GR" dirty="0"/>
              <a:t>Για οποιαδήποτε αλλαγή φορέα επιχείρησης στο ίδιο ακίνητο ο ΔΕΔΔΗΕ θα ζητά νέα Υπεύθυνη Δήλωση Ηλεκτρολόγου, και θα την υποβάλλει και σε εκ των υστέρων δειγματοληπτικό έλεγχο από μητρώο εγκαταστατών ηλεκτρολόγων.</a:t>
            </a:r>
          </a:p>
          <a:p>
            <a:pPr marL="228600" indent="0">
              <a:buFont typeface="Arial" panose="020B0604020202020204" pitchFamily="34" charset="0"/>
              <a:buNone/>
            </a:pPr>
            <a:r>
              <a:rPr lang="el-GR" b="1" dirty="0"/>
              <a:t>4. Ενίσχυση της </a:t>
            </a:r>
            <a:r>
              <a:rPr lang="el-GR" b="1" dirty="0" err="1"/>
              <a:t>εισπραξιμότητας</a:t>
            </a:r>
            <a:r>
              <a:rPr lang="el-GR" b="1" dirty="0"/>
              <a:t> των σχετικών προστίμων</a:t>
            </a:r>
          </a:p>
          <a:p>
            <a:pPr marL="228600" indent="0">
              <a:buFont typeface="Arial" panose="020B0604020202020204" pitchFamily="34" charset="0"/>
              <a:buNone/>
            </a:pPr>
            <a:r>
              <a:rPr lang="el-GR" dirty="0"/>
              <a:t>Τόσο για τα ανείσπρακτα πρόστιμα του ΔΕΔΔΗΕ όσο και για τα επιδικαζόμενα από τα δικαστήρια θα επιδιώκεται η είσπραξη τους σύμφωνα με τον ΚΕΔΕ και με την συνδρομή της Ανεξάρτητης Αρχής Δημοσίων Εσόδων (ΑΑΔΕ)</a:t>
            </a:r>
          </a:p>
          <a:p>
            <a:pPr marL="228600" indent="0">
              <a:buFont typeface="Arial" panose="020B0604020202020204" pitchFamily="34" charset="0"/>
              <a:buNone/>
            </a:pPr>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10</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9253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l-GR" b="1" dirty="0">
                <a:solidFill>
                  <a:srgbClr val="000000"/>
                </a:solidFill>
              </a:rPr>
              <a:t>Τι είναι ο ενεργειακός τουρισμός</a:t>
            </a:r>
          </a:p>
          <a:p>
            <a:pPr algn="just"/>
            <a:r>
              <a:rPr lang="el-GR" dirty="0">
                <a:solidFill>
                  <a:srgbClr val="000000"/>
                </a:solidFill>
              </a:rPr>
              <a:t>Ως Ενεργειακό Τουρισμό ορίζουμε τη συστηματική αλλαγή προμηθευτή ηλεκτρικής ενέργειας με στόχο τη μη πληρωμή του λογαριασμού κατανάλωσης ηλεκτρικής ενέργειας.</a:t>
            </a:r>
          </a:p>
          <a:p>
            <a:pPr algn="just"/>
            <a:endParaRPr lang="el-GR" dirty="0">
              <a:solidFill>
                <a:srgbClr val="000000"/>
              </a:solidFill>
            </a:endParaRPr>
          </a:p>
          <a:p>
            <a:pPr algn="just"/>
            <a:r>
              <a:rPr lang="el-GR" dirty="0">
                <a:solidFill>
                  <a:srgbClr val="000000"/>
                </a:solidFill>
              </a:rPr>
              <a:t>Τα στοιχεία της αγοράς δείχνουν ότι υπάρχουν αρκετοί ενεργειακοί τουρίστες, δηλαδή στρατηγικοί κακοπληρωτές οι οποίοι αλλάζουν προμηθευτή χωρίς να πληρώνουν τους λογαριασμούς τους.</a:t>
            </a:r>
          </a:p>
          <a:p>
            <a:pPr algn="just"/>
            <a:endParaRPr lang="el-GR" dirty="0">
              <a:solidFill>
                <a:srgbClr val="000000"/>
              </a:solidFill>
            </a:endParaRPr>
          </a:p>
          <a:p>
            <a:pPr algn="just"/>
            <a:r>
              <a:rPr lang="el-GR" dirty="0">
                <a:solidFill>
                  <a:srgbClr val="000000"/>
                </a:solidFill>
              </a:rPr>
              <a:t>Η αλλαγή προμηθευτή </a:t>
            </a:r>
            <a:r>
              <a:rPr lang="el-GR" dirty="0" err="1">
                <a:solidFill>
                  <a:srgbClr val="000000"/>
                </a:solidFill>
              </a:rPr>
              <a:t>διέπεται</a:t>
            </a:r>
            <a:r>
              <a:rPr lang="el-GR" dirty="0">
                <a:solidFill>
                  <a:srgbClr val="000000"/>
                </a:solidFill>
              </a:rPr>
              <a:t> από το άρθρο 42 του Κώδικα Προμήθειας Ηλεκτρικής Ενέργειας και αποτελεί θεμελιώδες δικαίωμα του καταναλωτή κατά το </a:t>
            </a:r>
            <a:r>
              <a:rPr lang="el-GR" dirty="0" err="1">
                <a:solidFill>
                  <a:srgbClr val="000000"/>
                </a:solidFill>
              </a:rPr>
              <a:t>ενωσιακό</a:t>
            </a:r>
            <a:r>
              <a:rPr lang="el-GR" dirty="0">
                <a:solidFill>
                  <a:srgbClr val="000000"/>
                </a:solidFill>
              </a:rPr>
              <a:t> και εθνικό δίκαιο. Ωστόσο, περιπτώσεις καταχρηστικής άσκησης αυτού του δικαιώματος, όπως είναι η συνεχής αλλαγή προμηθευτή χωρίς αποπληρωμή των λογαριασμών, πρέπει να αποτρέπονται.</a:t>
            </a:r>
          </a:p>
          <a:p>
            <a:pPr algn="just"/>
            <a:endParaRPr lang="el-GR" dirty="0">
              <a:solidFill>
                <a:srgbClr val="000000"/>
              </a:solidFill>
            </a:endParaRPr>
          </a:p>
          <a:p>
            <a:pPr algn="just"/>
            <a:r>
              <a:rPr lang="el-GR" b="1" dirty="0">
                <a:solidFill>
                  <a:srgbClr val="000000"/>
                </a:solidFill>
              </a:rPr>
              <a:t>Ληξιπρόθεσμες οφειλές συνόλου πελατών</a:t>
            </a:r>
            <a:endParaRPr lang="el-GR" b="1"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l-GR" sz="1200" dirty="0">
                <a:solidFill>
                  <a:srgbClr val="5B9BD5">
                    <a:lumMod val="50000"/>
                  </a:srgbClr>
                </a:solidFill>
                <a:latin typeface="Verdana" panose="020B0604030504040204" pitchFamily="34" charset="0"/>
                <a:ea typeface="Verdana" panose="020B0604030504040204" pitchFamily="34" charset="0"/>
                <a:cs typeface="+mn-cs"/>
              </a:rPr>
              <a:t>Οι ληξιπρόθεσμες οφειλές του συνόλου των πελατών που έχουν αλλάξει προμηθευτή ανέρχονται σε 1,6 δις (στοιχεία Αυγούστου 2023). Επιπλέον, οι ληξιπρόθεσμες οφειλές των υφιστάμενων πελατών ανέρχονται σε 1,2 δις (στοιχεία Αυγούστου 2023). Συνολικά επομένως, οι ληξιπρόθεσμες οφειλές των πελατών προς τους προμηθευτές ενέργειας ανέρχονται σε 2,8 δις (στοιχεία Αυγούστου 2023) που αποτελεί σημαντικό νούμερο.</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sz="1200" dirty="0">
              <a:solidFill>
                <a:srgbClr val="5B9BD5">
                  <a:lumMod val="50000"/>
                </a:srgbClr>
              </a:solidFill>
              <a:latin typeface="Verdana" panose="020B0604030504040204" pitchFamily="34" charset="0"/>
              <a:ea typeface="Verdana" panose="020B0604030504040204" pitchFamily="34" charset="0"/>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l-GR" sz="1200" dirty="0">
                <a:solidFill>
                  <a:srgbClr val="5B9BD5">
                    <a:lumMod val="50000"/>
                  </a:srgbClr>
                </a:solidFill>
                <a:latin typeface="Verdana" panose="020B0604030504040204" pitchFamily="34" charset="0"/>
                <a:ea typeface="Verdana" panose="020B0604030504040204" pitchFamily="34" charset="0"/>
                <a:cs typeface="+mn-cs"/>
              </a:rPr>
              <a:t>Ενημερωτικά, οι οφειλές προς την ΔΕΗ ανέρχονται σε 1,3 δις (στοιχεία Αυγ 2023) από τους παλαιούς πελάτες της και σε 976 εκατ. (στοιχεία Αυγ 2023) από τους υφιστάμενους πελάτες της.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sz="1200" dirty="0">
              <a:solidFill>
                <a:srgbClr val="5B9BD5">
                  <a:lumMod val="50000"/>
                </a:srgbClr>
              </a:solidFill>
              <a:latin typeface="Verdana" panose="020B0604030504040204" pitchFamily="34" charset="0"/>
              <a:ea typeface="Verdana" panose="020B0604030504040204" pitchFamily="34" charset="0"/>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l-GR" sz="1200" dirty="0">
                <a:solidFill>
                  <a:srgbClr val="5B9BD5">
                    <a:lumMod val="50000"/>
                  </a:srgbClr>
                </a:solidFill>
                <a:latin typeface="Verdana" panose="020B0604030504040204" pitchFamily="34" charset="0"/>
                <a:ea typeface="Verdana" panose="020B0604030504040204" pitchFamily="34" charset="0"/>
                <a:cs typeface="+mn-cs"/>
              </a:rPr>
              <a:t>Οι οφειλές προς τους λοιπούς προμηθευτές ενέργειας ανέρχονται σε 332 εκατ. από παλαιούς πελάτες τους και σε 222 εκατ. από υφιστάμενους πελάτες τους. </a:t>
            </a:r>
            <a:r>
              <a:rPr lang="el-GR" sz="1100" dirty="0">
                <a:solidFill>
                  <a:srgbClr val="5B9BD5">
                    <a:lumMod val="50000"/>
                  </a:srgbClr>
                </a:solidFill>
                <a:latin typeface="Verdana" panose="020B0604030504040204" pitchFamily="34" charset="0"/>
                <a:ea typeface="Verdana" panose="020B0604030504040204" pitchFamily="34" charset="0"/>
                <a:cs typeface="+mn-cs"/>
              </a:rPr>
              <a:t>Αντιλαμβανόμαστε λοιπόν το μέγεθος του προβλήματος.</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sz="1100" dirty="0">
              <a:solidFill>
                <a:srgbClr val="5B9BD5">
                  <a:lumMod val="50000"/>
                </a:srgbClr>
              </a:solidFill>
              <a:latin typeface="Verdana" panose="020B0604030504040204" pitchFamily="34" charset="0"/>
              <a:ea typeface="Verdana" panose="020B0604030504040204" pitchFamily="34" charset="0"/>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sz="1100" dirty="0">
              <a:solidFill>
                <a:schemeClr val="lt1"/>
              </a:solidFill>
              <a:latin typeface="Verdana" panose="020B0604030504040204" pitchFamily="34" charset="0"/>
              <a:ea typeface="Verdana" panose="020B0604030504040204" pitchFamily="34" charset="0"/>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b="0" u="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11</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96253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l-GR" sz="1200" b="1" dirty="0">
                <a:solidFill>
                  <a:schemeClr val="bg1"/>
                </a:solidFill>
                <a:latin typeface="Helvetica Neue" panose="020B0604020202020204" charset="0"/>
                <a:ea typeface="Verdana" panose="020B0604030504040204" pitchFamily="34" charset="0"/>
              </a:rPr>
              <a:t>Εντολή επισήμανσης μετρητή</a:t>
            </a:r>
            <a:r>
              <a:rPr lang="en-US" sz="1200" dirty="0">
                <a:solidFill>
                  <a:schemeClr val="bg1"/>
                </a:solidFill>
                <a:latin typeface="Helvetica Neue" panose="020B0604020202020204" charset="0"/>
                <a:ea typeface="Verdana" panose="020B0604030504040204" pitchFamily="34" charset="0"/>
              </a:rPr>
              <a:t>: </a:t>
            </a:r>
            <a:endParaRPr lang="el-GR" sz="1200" dirty="0">
              <a:solidFill>
                <a:schemeClr val="bg1"/>
              </a:solidFill>
              <a:latin typeface="Helvetica Neue" panose="020B0604020202020204" charset="0"/>
              <a:ea typeface="Verdana" panose="020B060403050404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1200" dirty="0">
              <a:solidFill>
                <a:schemeClr val="bg1"/>
              </a:solidFill>
              <a:latin typeface="Helvetica Neue" panose="020B0604020202020204" charset="0"/>
              <a:ea typeface="Verdana" panose="020B060403050404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1200" dirty="0">
                <a:solidFill>
                  <a:schemeClr val="bg1"/>
                </a:solidFill>
                <a:latin typeface="Helvetica Neue" panose="020B0604020202020204" charset="0"/>
                <a:ea typeface="Verdana" panose="020B0604030504040204" pitchFamily="34" charset="0"/>
              </a:rPr>
              <a:t>Πρόκειται για μία εντολή ένα βήμα πριν την εντολή απενεργοποίησης μετρητή. Η εντολή αυτή είναι σύμφωνη με το άρθρο 28 παρ. 1α του Κώδικα.</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12</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8085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1" u="none" kern="100" dirty="0">
                <a:effectLst/>
                <a:latin typeface="Calibri" panose="020F0502020204030204" pitchFamily="34" charset="0"/>
                <a:ea typeface="Calibri" panose="020F0502020204030204" pitchFamily="34" charset="0"/>
                <a:cs typeface="Times New Roman" panose="02020603050405020304" pitchFamily="18" charset="0"/>
              </a:rPr>
              <a:t>Πρώτο μέτρο είναι η </a:t>
            </a:r>
            <a:r>
              <a:rPr lang="el-GR" sz="1200" b="1" i="1" u="sng" kern="100" dirty="0">
                <a:effectLst/>
                <a:latin typeface="Calibri" panose="020F0502020204030204" pitchFamily="34" charset="0"/>
                <a:ea typeface="Calibri" panose="020F0502020204030204" pitchFamily="34" charset="0"/>
                <a:cs typeface="Times New Roman" panose="02020603050405020304" pitchFamily="18" charset="0"/>
              </a:rPr>
              <a:t>Θέσπιση επιδόματος θέρμανσης με χρήση ηλεκτρικής ενέργειας «Θερμαίνομαι ηλεκτρικά»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13</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9013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14</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18518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15</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8699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16</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8066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Tx/>
              <a:buSzPts val="1400"/>
              <a:buFontTx/>
              <a:buNone/>
              <a:tabLst/>
              <a:defRPr/>
            </a:pPr>
            <a:r>
              <a:rPr lang="el-GR" altLang="zh-CN" sz="1100" b="1" i="0" u="none" strike="noStrike" kern="1200" cap="none" dirty="0">
                <a:solidFill>
                  <a:prstClr val="black">
                    <a:lumMod val="75000"/>
                    <a:lumOff val="25000"/>
                  </a:prstClr>
                </a:solidFill>
                <a:latin typeface="Helvetica Neue" panose="020B0604020202020204" charset="0"/>
                <a:ea typeface="Calibri"/>
                <a:cs typeface="Calibri"/>
                <a:sym typeface="Calibri"/>
              </a:rPr>
              <a:t>ΔΙΑΣΤΑΣΙΟΛΟΓΗΣΗ</a:t>
            </a:r>
          </a:p>
          <a:p>
            <a:pPr marL="457200" marR="0" indent="-228600" algn="l" defTabSz="914400" rtl="0" eaLnBrk="1" fontAlgn="auto" latinLnBrk="0" hangingPunct="1">
              <a:lnSpc>
                <a:spcPct val="100000"/>
              </a:lnSpc>
              <a:spcBef>
                <a:spcPts val="0"/>
              </a:spcBef>
              <a:spcAft>
                <a:spcPts val="0"/>
              </a:spcAft>
              <a:buClrTx/>
              <a:buSzPts val="1400"/>
              <a:buFontTx/>
              <a:buNone/>
              <a:tabLst/>
              <a:defRPr/>
            </a:pPr>
            <a:r>
              <a:rPr lang="el-GR" altLang="zh-CN" sz="1100" b="1" i="0" u="none" strike="noStrike" kern="1200" cap="none" dirty="0">
                <a:solidFill>
                  <a:prstClr val="black">
                    <a:lumMod val="75000"/>
                    <a:lumOff val="25000"/>
                  </a:prstClr>
                </a:solidFill>
                <a:latin typeface="Helvetica Neue" panose="020B0604020202020204" charset="0"/>
                <a:ea typeface="Calibri"/>
                <a:cs typeface="Calibri"/>
                <a:sym typeface="Calibri"/>
              </a:rPr>
              <a:t>Για ΔΕΥΑ &amp; ΤΟΕΒ/ΓΟΕΒ</a:t>
            </a:r>
            <a:r>
              <a:rPr lang="en-US" altLang="zh-CN" sz="1100" b="1" i="0" u="none" strike="noStrike" kern="1200" cap="none" dirty="0">
                <a:solidFill>
                  <a:prstClr val="black">
                    <a:lumMod val="75000"/>
                    <a:lumOff val="25000"/>
                  </a:prstClr>
                </a:solidFill>
                <a:latin typeface="Helvetica Neue" panose="020B0604020202020204" charset="0"/>
                <a:ea typeface="Calibri"/>
                <a:cs typeface="Calibri"/>
                <a:sym typeface="Calibri"/>
              </a:rPr>
              <a:t> (490GWh)</a:t>
            </a:r>
            <a:r>
              <a:rPr lang="el-GR" altLang="zh-CN" sz="1100" b="1" i="0" u="none" strike="noStrike" kern="1200" cap="none" dirty="0">
                <a:solidFill>
                  <a:prstClr val="black">
                    <a:lumMod val="75000"/>
                    <a:lumOff val="25000"/>
                  </a:prstClr>
                </a:solidFill>
                <a:latin typeface="Helvetica Neue" panose="020B0604020202020204" charset="0"/>
                <a:ea typeface="Calibri"/>
                <a:cs typeface="Calibri"/>
                <a:sym typeface="Calibri"/>
              </a:rPr>
              <a:t>:</a:t>
            </a:r>
            <a:r>
              <a:rPr lang="en-US" altLang="zh-CN" sz="1100" b="1" i="0" u="none" strike="noStrike" kern="1200" cap="none" dirty="0">
                <a:solidFill>
                  <a:prstClr val="black">
                    <a:lumMod val="75000"/>
                    <a:lumOff val="25000"/>
                  </a:prstClr>
                </a:solidFill>
                <a:latin typeface="Helvetica Neue" panose="020B0604020202020204" charset="0"/>
                <a:ea typeface="Calibri"/>
                <a:cs typeface="Calibri"/>
                <a:sym typeface="Calibri"/>
              </a:rPr>
              <a:t> </a:t>
            </a:r>
            <a:r>
              <a:rPr lang="en-US" altLang="zh-CN" sz="1100" b="0" i="0" u="none" strike="noStrike" kern="1200" cap="none" dirty="0">
                <a:solidFill>
                  <a:prstClr val="black">
                    <a:lumMod val="75000"/>
                    <a:lumOff val="25000"/>
                  </a:prstClr>
                </a:solidFill>
                <a:latin typeface="Helvetica Neue" panose="020B0604020202020204" charset="0"/>
                <a:ea typeface="Calibri"/>
                <a:cs typeface="Calibri"/>
                <a:sym typeface="Calibri"/>
              </a:rPr>
              <a:t>310MW </a:t>
            </a:r>
            <a:r>
              <a:rPr lang="el-GR" altLang="zh-CN" sz="1100" b="0" i="0" u="none" strike="noStrike" kern="1200" cap="none" dirty="0">
                <a:solidFill>
                  <a:prstClr val="black">
                    <a:lumMod val="75000"/>
                    <a:lumOff val="25000"/>
                  </a:prstClr>
                </a:solidFill>
                <a:latin typeface="Helvetica Neue" panose="020B0604020202020204" charset="0"/>
                <a:ea typeface="Calibri"/>
                <a:cs typeface="Calibri"/>
                <a:sym typeface="Calibri"/>
              </a:rPr>
              <a:t>με μπαταρία 310</a:t>
            </a:r>
            <a:r>
              <a:rPr lang="en-US" altLang="zh-CN" sz="1100" b="0" i="0" u="none" strike="noStrike" kern="1200" cap="none" dirty="0">
                <a:solidFill>
                  <a:prstClr val="black">
                    <a:lumMod val="75000"/>
                    <a:lumOff val="25000"/>
                  </a:prstClr>
                </a:solidFill>
                <a:latin typeface="Helvetica Neue" panose="020B0604020202020204" charset="0"/>
                <a:ea typeface="Calibri"/>
                <a:cs typeface="Calibri"/>
                <a:sym typeface="Calibri"/>
              </a:rPr>
              <a:t>MWh</a:t>
            </a:r>
            <a:endParaRPr lang="el-GR" altLang="zh-CN" sz="1100" b="0" i="0" u="none" strike="noStrike" kern="1200" cap="none" dirty="0">
              <a:solidFill>
                <a:prstClr val="black">
                  <a:lumMod val="75000"/>
                  <a:lumOff val="25000"/>
                </a:prstClr>
              </a:solidFill>
              <a:latin typeface="Helvetica Neue" panose="020B0604020202020204" charset="0"/>
              <a:ea typeface="Calibri"/>
              <a:cs typeface="Calibri"/>
              <a:sym typeface="Calibri"/>
            </a:endParaRPr>
          </a:p>
          <a:p>
            <a:pPr marL="457200" marR="0" indent="-228600" algn="l" defTabSz="914400" rtl="0" eaLnBrk="1" fontAlgn="auto" latinLnBrk="0" hangingPunct="1">
              <a:lnSpc>
                <a:spcPct val="100000"/>
              </a:lnSpc>
              <a:spcBef>
                <a:spcPts val="0"/>
              </a:spcBef>
              <a:spcAft>
                <a:spcPts val="0"/>
              </a:spcAft>
              <a:buClrTx/>
              <a:buSzPts val="1400"/>
              <a:buFontTx/>
              <a:buNone/>
              <a:tabLst/>
              <a:defRPr/>
            </a:pPr>
            <a:endParaRPr lang="el-GR" altLang="zh-CN" sz="1100" b="0" i="0" u="none" strike="noStrike" kern="1200" cap="none" dirty="0">
              <a:solidFill>
                <a:prstClr val="black">
                  <a:lumMod val="75000"/>
                  <a:lumOff val="25000"/>
                </a:prstClr>
              </a:solidFill>
              <a:latin typeface="Helvetica Neue" panose="020B0604020202020204" charset="0"/>
              <a:cs typeface="Calibri"/>
              <a:sym typeface="Calibri"/>
            </a:endParaRPr>
          </a:p>
          <a:p>
            <a:pPr marL="457200" marR="0" indent="-228600" algn="l" defTabSz="914400" rtl="0" eaLnBrk="1" fontAlgn="auto" latinLnBrk="0" hangingPunct="1">
              <a:lnSpc>
                <a:spcPct val="100000"/>
              </a:lnSpc>
              <a:spcBef>
                <a:spcPts val="0"/>
              </a:spcBef>
              <a:spcAft>
                <a:spcPts val="0"/>
              </a:spcAft>
              <a:buClrTx/>
              <a:buSzPts val="1400"/>
              <a:buFontTx/>
              <a:buNone/>
              <a:tabLst/>
              <a:defRPr/>
            </a:pPr>
            <a:r>
              <a:rPr lang="el-GR" altLang="zh-CN" sz="1100" b="1" i="0" u="none" strike="noStrike" kern="1200" cap="none" dirty="0">
                <a:solidFill>
                  <a:prstClr val="black">
                    <a:lumMod val="75000"/>
                    <a:lumOff val="25000"/>
                  </a:prstClr>
                </a:solidFill>
                <a:latin typeface="Helvetica Neue" panose="020B0604020202020204" charset="0"/>
                <a:cs typeface="Calibri"/>
                <a:sym typeface="Calibri"/>
              </a:rPr>
              <a:t>ΚΟΣΤΟΣ</a:t>
            </a:r>
          </a:p>
          <a:p>
            <a:pPr marL="457200" marR="0" indent="-228600" algn="l" defTabSz="914400" rtl="0" eaLnBrk="1" fontAlgn="auto" latinLnBrk="0" hangingPunct="1">
              <a:lnSpc>
                <a:spcPct val="100000"/>
              </a:lnSpc>
              <a:spcBef>
                <a:spcPts val="0"/>
              </a:spcBef>
              <a:spcAft>
                <a:spcPts val="0"/>
              </a:spcAft>
              <a:buClrTx/>
              <a:buSzPts val="1400"/>
              <a:buFontTx/>
              <a:buNone/>
              <a:tabLst/>
              <a:defRPr/>
            </a:pPr>
            <a:r>
              <a:rPr lang="el-GR" altLang="zh-CN" b="1" kern="1200" dirty="0">
                <a:solidFill>
                  <a:prstClr val="black">
                    <a:lumMod val="75000"/>
                    <a:lumOff val="25000"/>
                  </a:prstClr>
                </a:solidFill>
                <a:latin typeface="Helvetica Neue" panose="020B0604020202020204" charset="0"/>
              </a:rPr>
              <a:t>Για ΚΟΤ Α &amp; ΟΤΑ Α’ και Β’: 93 εκατ. €</a:t>
            </a:r>
            <a:r>
              <a:rPr lang="en-US" altLang="zh-CN" b="1" kern="1200" dirty="0">
                <a:solidFill>
                  <a:prstClr val="black">
                    <a:lumMod val="75000"/>
                    <a:lumOff val="25000"/>
                  </a:prstClr>
                </a:solidFill>
                <a:latin typeface="Helvetica Neue" panose="020B0604020202020204" charset="0"/>
              </a:rPr>
              <a:t>/</a:t>
            </a:r>
            <a:r>
              <a:rPr lang="el-GR" altLang="zh-CN" b="1" kern="1200" dirty="0">
                <a:solidFill>
                  <a:prstClr val="black">
                    <a:lumMod val="75000"/>
                    <a:lumOff val="25000"/>
                  </a:prstClr>
                </a:solidFill>
                <a:latin typeface="Helvetica Neue" panose="020B0604020202020204" charset="0"/>
              </a:rPr>
              <a:t>έτος</a:t>
            </a:r>
          </a:p>
          <a:p>
            <a:pPr lvl="4">
              <a:buClrTx/>
            </a:pPr>
            <a:endParaRPr lang="el-GR" altLang="zh-CN" kern="1200" dirty="0">
              <a:solidFill>
                <a:prstClr val="black">
                  <a:lumMod val="75000"/>
                  <a:lumOff val="25000"/>
                </a:prstClr>
              </a:solidFill>
              <a:latin typeface="Helvetica Neue" panose="020B0604020202020204" charset="0"/>
            </a:endParaRPr>
          </a:p>
          <a:p>
            <a:pPr>
              <a:buClrTx/>
              <a:buFontTx/>
              <a:buNone/>
            </a:pPr>
            <a:r>
              <a:rPr lang="el-GR" altLang="zh-CN" b="1" kern="1200" dirty="0">
                <a:solidFill>
                  <a:prstClr val="black">
                    <a:lumMod val="75000"/>
                    <a:lumOff val="25000"/>
                  </a:prstClr>
                </a:solidFill>
                <a:latin typeface="Helvetica Neue" panose="020B0604020202020204" charset="0"/>
              </a:rPr>
              <a:t>Για ΔΕΥΑ &amp; ΤΟΕΒ/ΓΟΕΒ: 40 εκατ. €/έτος</a:t>
            </a:r>
            <a:endParaRPr lang="el-GR" altLang="zh-CN" kern="1200" dirty="0">
              <a:solidFill>
                <a:prstClr val="black">
                  <a:lumMod val="75000"/>
                  <a:lumOff val="25000"/>
                </a:prstClr>
              </a:solidFill>
              <a:latin typeface="Helvetica Neue" panose="020B0604020202020204" charset="0"/>
            </a:endParaRPr>
          </a:p>
          <a:p>
            <a:pPr>
              <a:buClrTx/>
              <a:buFontTx/>
              <a:buNone/>
            </a:pPr>
            <a:endParaRPr lang="el-GR" altLang="zh-CN" sz="1200" b="1" kern="1200" dirty="0">
              <a:solidFill>
                <a:schemeClr val="tx1"/>
              </a:solidFill>
              <a:latin typeface="Helvetica Neue" panose="020B0604020202020204" charset="0"/>
              <a:ea typeface="Verdana" panose="020B0604030504040204" pitchFamily="34" charset="0"/>
              <a:cs typeface="Verdana" panose="020B0604030504040204" pitchFamily="34" charset="0"/>
            </a:endParaRPr>
          </a:p>
          <a:p>
            <a:pPr>
              <a:buClrTx/>
              <a:buFontTx/>
              <a:buNone/>
            </a:pPr>
            <a:r>
              <a:rPr lang="el-GR" altLang="zh-CN" sz="1200" b="1" u="sng" kern="1200" dirty="0">
                <a:solidFill>
                  <a:schemeClr val="tx1"/>
                </a:solidFill>
                <a:latin typeface="Helvetica Neue" panose="020B0604020202020204" charset="0"/>
                <a:ea typeface="Verdana" panose="020B0604030504040204" pitchFamily="34" charset="0"/>
                <a:cs typeface="Verdana" panose="020B0604030504040204" pitchFamily="34" charset="0"/>
              </a:rPr>
              <a:t>Σχετικά με τα έργα ΑΠΕ που απαιτούνται για την κάλυψη των αναγκών:</a:t>
            </a:r>
          </a:p>
          <a:p>
            <a:pPr>
              <a:buClrTx/>
              <a:buFontTx/>
              <a:buNone/>
            </a:pPr>
            <a:endParaRPr lang="el-GR" altLang="zh-CN" sz="1200" b="1" kern="1200" dirty="0">
              <a:solidFill>
                <a:schemeClr val="tx1"/>
              </a:solidFill>
              <a:latin typeface="Helvetica Neue" panose="020B0604020202020204" charset="0"/>
              <a:ea typeface="Verdana" panose="020B0604030504040204" pitchFamily="34" charset="0"/>
            </a:endParaRPr>
          </a:p>
          <a:p>
            <a:pPr>
              <a:buClrTx/>
              <a:buFontTx/>
              <a:buNone/>
            </a:pPr>
            <a:r>
              <a:rPr lang="el-GR" altLang="zh-CN" sz="1200" b="1" kern="1200" dirty="0">
                <a:solidFill>
                  <a:schemeClr val="tx1"/>
                </a:solidFill>
                <a:latin typeface="Helvetica Neue" panose="020B0604020202020204" charset="0"/>
                <a:ea typeface="Verdana" panose="020B0604030504040204" pitchFamily="34" charset="0"/>
              </a:rPr>
              <a:t>Αν αναπτυχθούν και </a:t>
            </a:r>
            <a:r>
              <a:rPr lang="el-GR" altLang="zh-CN" sz="1200" b="1" kern="1200" dirty="0" err="1">
                <a:solidFill>
                  <a:schemeClr val="tx1"/>
                </a:solidFill>
                <a:latin typeface="Helvetica Neue" panose="020B0604020202020204" charset="0"/>
                <a:ea typeface="Verdana" panose="020B0604030504040204" pitchFamily="34" charset="0"/>
              </a:rPr>
              <a:t>κατασκευαστουν</a:t>
            </a:r>
            <a:r>
              <a:rPr lang="el-GR" altLang="zh-CN" sz="1200" b="1" kern="1200" dirty="0">
                <a:solidFill>
                  <a:schemeClr val="tx1"/>
                </a:solidFill>
                <a:latin typeface="Helvetica Neue" panose="020B0604020202020204" charset="0"/>
                <a:ea typeface="Verdana" panose="020B0604030504040204" pitchFamily="34" charset="0"/>
              </a:rPr>
              <a:t> από τις Κοινότητες θα χρειαζόταν </a:t>
            </a:r>
          </a:p>
          <a:p>
            <a:pPr>
              <a:buClrTx/>
              <a:buFontTx/>
              <a:buNone/>
            </a:pPr>
            <a:r>
              <a:rPr lang="el-GR" altLang="zh-CN" sz="1200" b="1" kern="1200" dirty="0">
                <a:solidFill>
                  <a:schemeClr val="tx1"/>
                </a:solidFill>
                <a:latin typeface="Helvetica Neue" panose="020B0604020202020204" charset="0"/>
                <a:ea typeface="Verdana" panose="020B0604030504040204" pitchFamily="34" charset="0"/>
              </a:rPr>
              <a:t>Συνολικό Κόστος Επένδυσης ~</a:t>
            </a:r>
            <a:r>
              <a:rPr lang="en-US" altLang="zh-CN" sz="1200" b="1" kern="1200" dirty="0">
                <a:solidFill>
                  <a:schemeClr val="tx1"/>
                </a:solidFill>
                <a:latin typeface="Helvetica Neue" panose="020B0604020202020204" charset="0"/>
                <a:ea typeface="Verdana" panose="020B0604030504040204" pitchFamily="34" charset="0"/>
              </a:rPr>
              <a:t>9</a:t>
            </a:r>
            <a:r>
              <a:rPr lang="el-GR" altLang="zh-CN" sz="1200" b="1" kern="1200" dirty="0">
                <a:solidFill>
                  <a:schemeClr val="tx1"/>
                </a:solidFill>
                <a:latin typeface="Helvetica Neue" panose="020B0604020202020204" charset="0"/>
                <a:ea typeface="Verdana" panose="020B0604030504040204" pitchFamily="34" charset="0"/>
              </a:rPr>
              <a:t>35 εκατ. € (</a:t>
            </a:r>
            <a:r>
              <a:rPr lang="en-US" altLang="zh-CN" sz="1200" b="1" kern="1200" dirty="0">
                <a:solidFill>
                  <a:schemeClr val="tx1"/>
                </a:solidFill>
                <a:latin typeface="Helvetica Neue" panose="020B0604020202020204" charset="0"/>
                <a:ea typeface="Verdana" panose="020B0604030504040204" pitchFamily="34" charset="0"/>
              </a:rPr>
              <a:t>66</a:t>
            </a:r>
            <a:r>
              <a:rPr lang="el-GR" altLang="zh-CN" sz="1200" b="1" kern="1200" dirty="0">
                <a:solidFill>
                  <a:schemeClr val="tx1"/>
                </a:solidFill>
                <a:latin typeface="Helvetica Neue" panose="020B0604020202020204" charset="0"/>
                <a:ea typeface="Verdana" panose="020B0604030504040204" pitchFamily="34" charset="0"/>
              </a:rPr>
              <a:t>0 εκατ. € για σταθμούς ΑΠΕ + 275 εκατ. € για τις μπαταρίες) </a:t>
            </a:r>
          </a:p>
          <a:p>
            <a:pPr>
              <a:buClrTx/>
              <a:buFontTx/>
              <a:buNone/>
            </a:pPr>
            <a:r>
              <a:rPr lang="el-GR" altLang="zh-CN" sz="1200" b="1" kern="1200" dirty="0" err="1">
                <a:solidFill>
                  <a:schemeClr val="tx1"/>
                </a:solidFill>
                <a:latin typeface="Helvetica Neue" panose="020B0604020202020204" charset="0"/>
                <a:ea typeface="Verdana" panose="020B0604030504040204" pitchFamily="34" charset="0"/>
                <a:cs typeface="Verdana" panose="020B0604030504040204" pitchFamily="34" charset="0"/>
              </a:rPr>
              <a:t>αδειοδοτική</a:t>
            </a:r>
            <a:r>
              <a:rPr lang="el-GR" altLang="zh-CN" sz="1200" b="1" kern="1200" dirty="0">
                <a:solidFill>
                  <a:schemeClr val="tx1"/>
                </a:solidFill>
                <a:latin typeface="Helvetica Neue" panose="020B0604020202020204" charset="0"/>
                <a:ea typeface="Verdana" panose="020B0604030504040204" pitchFamily="34" charset="0"/>
                <a:cs typeface="Verdana" panose="020B0604030504040204" pitchFamily="34" charset="0"/>
              </a:rPr>
              <a:t> διαδικασία από το μηδέν</a:t>
            </a:r>
            <a:r>
              <a:rPr lang="en-US" altLang="zh-CN" sz="1200" b="1" kern="1200" dirty="0">
                <a:solidFill>
                  <a:schemeClr val="tx1"/>
                </a:solidFill>
                <a:latin typeface="Helvetica Neue" panose="020B0604020202020204" charset="0"/>
                <a:ea typeface="Verdana" panose="020B0604030504040204" pitchFamily="34" charset="0"/>
                <a:cs typeface="Verdana" panose="020B0604030504040204" pitchFamily="34" charset="0"/>
              </a:rPr>
              <a:t> </a:t>
            </a:r>
            <a:r>
              <a:rPr lang="el-GR" altLang="zh-CN" sz="1200" b="1" kern="1200" dirty="0">
                <a:solidFill>
                  <a:schemeClr val="tx1"/>
                </a:solidFill>
                <a:latin typeface="Helvetica Neue" panose="020B0604020202020204" charset="0"/>
                <a:ea typeface="Verdana" panose="020B0604030504040204" pitchFamily="34" charset="0"/>
                <a:cs typeface="Verdana" panose="020B0604030504040204" pitchFamily="34" charset="0"/>
              </a:rPr>
              <a:t>και διαθέσιμος ηλεκτρικός χώρος.</a:t>
            </a:r>
          </a:p>
          <a:p>
            <a:pPr>
              <a:buClrTx/>
              <a:buFontTx/>
              <a:buNone/>
            </a:pPr>
            <a:endParaRPr lang="el-GR" altLang="zh-CN" sz="1200" b="1" kern="1200" dirty="0">
              <a:solidFill>
                <a:schemeClr val="tx1"/>
              </a:solidFill>
              <a:latin typeface="Helvetica Neue" panose="020B060402020202020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17</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3520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indent="-171450">
              <a:buFont typeface="Arial" panose="020B0604020202020204" pitchFamily="34" charset="0"/>
              <a:buChar char="•"/>
            </a:pPr>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18</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01381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l-GR" b="1" dirty="0">
                <a:solidFill>
                  <a:srgbClr val="000000"/>
                </a:solidFill>
              </a:rPr>
              <a:t>Τι είναι ο ενεργειακός τουρισμός</a:t>
            </a:r>
          </a:p>
          <a:p>
            <a:pPr algn="just"/>
            <a:r>
              <a:rPr lang="el-GR" dirty="0">
                <a:solidFill>
                  <a:srgbClr val="000000"/>
                </a:solidFill>
              </a:rPr>
              <a:t>Ως Ενεργειακό Τουρισμό ορίζουμε τη συστηματική αλλαγή προμηθευτή ηλεκτρικής ενέργειας με στόχο τη μη πληρωμή του λογαριασμού κατανάλωσης ηλεκτρικής ενέργειας.</a:t>
            </a:r>
          </a:p>
          <a:p>
            <a:pPr algn="just"/>
            <a:endParaRPr lang="el-GR" dirty="0">
              <a:solidFill>
                <a:srgbClr val="000000"/>
              </a:solidFill>
            </a:endParaRPr>
          </a:p>
          <a:p>
            <a:pPr algn="just"/>
            <a:r>
              <a:rPr lang="el-GR" dirty="0">
                <a:solidFill>
                  <a:srgbClr val="000000"/>
                </a:solidFill>
              </a:rPr>
              <a:t>Τα στοιχεία της αγοράς δείχνουν ότι υπάρχουν αρκετοί ενεργειακοί τουρίστες, δηλαδή στρατηγικοί κακοπληρωτές οι οποίοι αλλάζουν προμηθευτή χωρίς να πληρώνουν τους λογαριασμούς τους.</a:t>
            </a:r>
          </a:p>
          <a:p>
            <a:pPr algn="just"/>
            <a:endParaRPr lang="el-GR" dirty="0">
              <a:solidFill>
                <a:srgbClr val="000000"/>
              </a:solidFill>
            </a:endParaRPr>
          </a:p>
          <a:p>
            <a:pPr algn="just"/>
            <a:r>
              <a:rPr lang="el-GR" dirty="0">
                <a:solidFill>
                  <a:srgbClr val="000000"/>
                </a:solidFill>
              </a:rPr>
              <a:t>Η αλλαγή προμηθευτή </a:t>
            </a:r>
            <a:r>
              <a:rPr lang="el-GR" dirty="0" err="1">
                <a:solidFill>
                  <a:srgbClr val="000000"/>
                </a:solidFill>
              </a:rPr>
              <a:t>διέπεται</a:t>
            </a:r>
            <a:r>
              <a:rPr lang="el-GR" dirty="0">
                <a:solidFill>
                  <a:srgbClr val="000000"/>
                </a:solidFill>
              </a:rPr>
              <a:t> από το άρθρο 42 του Κώδικα Προμήθειας Ηλεκτρικής Ενέργειας και αποτελεί θεμελιώδες δικαίωμα του καταναλωτή κατά το </a:t>
            </a:r>
            <a:r>
              <a:rPr lang="el-GR" dirty="0" err="1">
                <a:solidFill>
                  <a:srgbClr val="000000"/>
                </a:solidFill>
              </a:rPr>
              <a:t>ενωσιακό</a:t>
            </a:r>
            <a:r>
              <a:rPr lang="el-GR" dirty="0">
                <a:solidFill>
                  <a:srgbClr val="000000"/>
                </a:solidFill>
              </a:rPr>
              <a:t> και εθνικό δίκαιο. Ωστόσο, περιπτώσεις καταχρηστικής άσκησης αυτού του δικαιώματος, όπως είναι η συνεχής αλλαγή προμηθευτή χωρίς αποπληρωμή των λογαριασμών, πρέπει να αποτρέπονται.</a:t>
            </a:r>
          </a:p>
          <a:p>
            <a:pPr algn="just"/>
            <a:endParaRPr lang="el-GR" dirty="0">
              <a:solidFill>
                <a:srgbClr val="000000"/>
              </a:solidFill>
            </a:endParaRPr>
          </a:p>
          <a:p>
            <a:pPr algn="just"/>
            <a:r>
              <a:rPr lang="el-GR" b="1" dirty="0">
                <a:solidFill>
                  <a:srgbClr val="000000"/>
                </a:solidFill>
              </a:rPr>
              <a:t>Ληξιπρόθεσμες οφειλές συνόλου πελατών</a:t>
            </a:r>
            <a:endParaRPr lang="el-GR" b="1"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l-GR" sz="1200" dirty="0">
                <a:solidFill>
                  <a:srgbClr val="5B9BD5">
                    <a:lumMod val="50000"/>
                  </a:srgbClr>
                </a:solidFill>
                <a:latin typeface="Verdana" panose="020B0604030504040204" pitchFamily="34" charset="0"/>
                <a:ea typeface="Verdana" panose="020B0604030504040204" pitchFamily="34" charset="0"/>
                <a:cs typeface="+mn-cs"/>
              </a:rPr>
              <a:t>Οι ληξιπρόθεσμες οφειλές του συνόλου των πελατών που έχουν αλλάξει προμηθευτή ανέρχονται σε 1,6 δις (στοιχεία Αυγούστου 2023). Επιπλέον, οι ληξιπρόθεσμες οφειλές των υφιστάμενων πελατών ανέρχονται σε 1,2 δις (στοιχεία Αυγούστου 2023). Συνολικά επομένως, οι ληξιπρόθεσμες οφειλές των πελατών προς τους προμηθευτές ενέργειας ανέρχονται σε 2,8 δις (στοιχεία Αυγούστου 2023) που αποτελεί σημαντικό νούμερο.</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sz="1200" dirty="0">
              <a:solidFill>
                <a:srgbClr val="5B9BD5">
                  <a:lumMod val="50000"/>
                </a:srgbClr>
              </a:solidFill>
              <a:latin typeface="Verdana" panose="020B0604030504040204" pitchFamily="34" charset="0"/>
              <a:ea typeface="Verdana" panose="020B0604030504040204" pitchFamily="34" charset="0"/>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l-GR" sz="1200" dirty="0">
                <a:solidFill>
                  <a:srgbClr val="5B9BD5">
                    <a:lumMod val="50000"/>
                  </a:srgbClr>
                </a:solidFill>
                <a:latin typeface="Verdana" panose="020B0604030504040204" pitchFamily="34" charset="0"/>
                <a:ea typeface="Verdana" panose="020B0604030504040204" pitchFamily="34" charset="0"/>
                <a:cs typeface="+mn-cs"/>
              </a:rPr>
              <a:t>Ενημερωτικά, οι οφειλές προς την ΔΕΗ ανέρχονται σε 1,3 δις (στοιχεία Αυγ 2023) από τους παλαιούς πελάτες της και σε 976 εκατ. (στοιχεία Αυγ 2023) από τους υφιστάμενους πελάτες της.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sz="1200" dirty="0">
              <a:solidFill>
                <a:srgbClr val="5B9BD5">
                  <a:lumMod val="50000"/>
                </a:srgbClr>
              </a:solidFill>
              <a:latin typeface="Verdana" panose="020B0604030504040204" pitchFamily="34" charset="0"/>
              <a:ea typeface="Verdana" panose="020B0604030504040204" pitchFamily="34" charset="0"/>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l-GR" sz="1200" dirty="0">
                <a:solidFill>
                  <a:srgbClr val="5B9BD5">
                    <a:lumMod val="50000"/>
                  </a:srgbClr>
                </a:solidFill>
                <a:latin typeface="Verdana" panose="020B0604030504040204" pitchFamily="34" charset="0"/>
                <a:ea typeface="Verdana" panose="020B0604030504040204" pitchFamily="34" charset="0"/>
                <a:cs typeface="+mn-cs"/>
              </a:rPr>
              <a:t>Οι οφειλές προς τους λοιπούς προμηθευτές ενέργειας ανέρχονται σε 332 εκατ. από παλαιούς πελάτες τους και σε 222 εκατ. από υφιστάμενους πελάτες τους. </a:t>
            </a:r>
            <a:r>
              <a:rPr lang="el-GR" sz="1100" dirty="0">
                <a:solidFill>
                  <a:srgbClr val="5B9BD5">
                    <a:lumMod val="50000"/>
                  </a:srgbClr>
                </a:solidFill>
                <a:latin typeface="Verdana" panose="020B0604030504040204" pitchFamily="34" charset="0"/>
                <a:ea typeface="Verdana" panose="020B0604030504040204" pitchFamily="34" charset="0"/>
                <a:cs typeface="+mn-cs"/>
              </a:rPr>
              <a:t>Αντιλαμβανόμαστε λοιπόν το μέγεθος του προβλήματος.</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sz="1100" dirty="0">
              <a:solidFill>
                <a:srgbClr val="5B9BD5">
                  <a:lumMod val="50000"/>
                </a:srgbClr>
              </a:solidFill>
              <a:latin typeface="Verdana" panose="020B0604030504040204" pitchFamily="34" charset="0"/>
              <a:ea typeface="Verdana" panose="020B0604030504040204" pitchFamily="34" charset="0"/>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sz="1100" dirty="0">
              <a:solidFill>
                <a:schemeClr val="lt1"/>
              </a:solidFill>
              <a:latin typeface="Verdana" panose="020B0604030504040204" pitchFamily="34" charset="0"/>
              <a:ea typeface="Verdana" panose="020B0604030504040204" pitchFamily="34" charset="0"/>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l-GR" b="0" u="none"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19</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6387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txBox="1">
            <a:spLocks noGrp="1"/>
          </p:cNvSpPr>
          <p:nvPr>
            <p:ph type="body" idx="1"/>
          </p:nvPr>
        </p:nvSpPr>
        <p:spPr>
          <a:xfrm>
            <a:off x="929195" y="3373756"/>
            <a:ext cx="7438011" cy="276034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l-GR" dirty="0"/>
              <a:t>Τα Κοινωνικά μέτρα που προωθούμε είναι τα εξής</a:t>
            </a:r>
          </a:p>
          <a:p>
            <a:pPr marL="0" lvl="0" indent="0" algn="l" rtl="0">
              <a:spcBef>
                <a:spcPts val="0"/>
              </a:spcBef>
              <a:spcAft>
                <a:spcPts val="0"/>
              </a:spcAft>
              <a:buNone/>
            </a:pPr>
            <a:endParaRPr lang="el-GR" dirty="0"/>
          </a:p>
        </p:txBody>
      </p:sp>
      <p:sp>
        <p:nvSpPr>
          <p:cNvPr id="191" name="Google Shape;191;p5: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notes"/>
          <p:cNvSpPr txBox="1">
            <a:spLocks noGrp="1"/>
          </p:cNvSpPr>
          <p:nvPr>
            <p:ph type="body" idx="1"/>
          </p:nvPr>
        </p:nvSpPr>
        <p:spPr>
          <a:xfrm>
            <a:off x="929195" y="3373756"/>
            <a:ext cx="7438011" cy="276034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1" name="Google Shape;191;p5:notes"/>
          <p:cNvSpPr>
            <a:spLocks noGrp="1" noRot="1" noChangeAspect="1"/>
          </p:cNvSpPr>
          <p:nvPr>
            <p:ph type="sldImg" idx="2"/>
          </p:nvPr>
        </p:nvSpPr>
        <p:spPr>
          <a:xfrm>
            <a:off x="2546350" y="876300"/>
            <a:ext cx="4203700" cy="23653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2464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r>
              <a:rPr lang="el-GR" dirty="0"/>
              <a:t>Ενδεικτικά, παρουσιάζουμε με παράδειγμα τον τρόπο υπολογισμού του Επιδόματος Θερμαίνομαι Ηλεκτρικά καθώς και την αντίστοιχη επιδότηση ενός ωφελούμενου από το επίδομα θέρμανσης.</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21</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37813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Η Αιτούσα διαμένει στο Κάτω Βέρμιο, που αποτελεί οικισμό με δριμύ ψύχος τους χειμερινούς μήνες (συντελεστής επιδότησης&gt;1) και δικαιούται αυξημένο επίδομα θέρμανσης. Οι συντελεστές επιδότησης ανά οικισμό έχουν προκύψει βάσει του υπολογισμού των </a:t>
            </a:r>
            <a:r>
              <a:rPr lang="el-GR" dirty="0" err="1"/>
              <a:t>βαθμοημερών</a:t>
            </a:r>
            <a:r>
              <a:rPr lang="el-GR" dirty="0"/>
              <a:t>, που αποτελούν δείκτη για τη δριμύτητα κλίματος μιας περιοχής.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Ο συντελεστής επιδότησης του οικισμού είναι 1,59, και προσαυξημένος κατά 25%, αφού είναι &gt;1 (μεγαλύτερος της μονάδας) ως περιοχή με δριμύ ψύχος, καταλήγει σε 1,9875 όπως παρουσιάζεται και στον πίνακα.</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Επιπλέον, η αιτούσα έχει και ένα εξαρτώμενο τέκνο, συνεπώς το βασικό της ποσό επιδόματος των 350 ευρώ προσαυξάνεται με 20%, «Προσαύξηση τέκνων» 120% στον πίνακα.</a:t>
            </a:r>
          </a:p>
          <a:p>
            <a:pPr marL="228600" indent="0">
              <a:buNone/>
            </a:pPr>
            <a:endParaRPr lang="el-GR" dirty="0"/>
          </a:p>
          <a:p>
            <a:pPr marL="228600" indent="0">
              <a:buNone/>
            </a:pPr>
            <a:r>
              <a:rPr lang="el-GR" dirty="0"/>
              <a:t>Στο παράδειγμα μας, η συνολική δαπάνη για ηλεκτρική ενέργεια ανέρχεται σε 1.400 ευρώ εκ των οποίων θεωρούμε ότι 840 ευρώ (60% της δαπάνης) αφορούν σε κατανάλωση ενέργειας για λόγους θέρμανσης. </a:t>
            </a:r>
          </a:p>
          <a:p>
            <a:pPr marL="228600" indent="0">
              <a:buNone/>
            </a:pPr>
            <a:endParaRPr lang="el-GR" dirty="0"/>
          </a:p>
          <a:p>
            <a:pPr marL="228600" indent="0">
              <a:buNone/>
            </a:pPr>
            <a:r>
              <a:rPr lang="el-GR" dirty="0"/>
              <a:t>Από τον υπολογισμό προκύπτει επιδότηση 500,85 ευρώ. Συνεπώς, με την επιδότηση των 500,85 ευρώ, η αιτούσα καλύπτεται για το 60% της δαπάνης της για θέρμανση με τη χρήση ηλεκτρικής ενέργειας (500,85/840 = 60%).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22</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5956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Η Αιτούσα διαμένει στο Κάτω Βέρμιο, που αποτελεί οικισμό με δριμύ ψύχος τους χειμερινούς μήνες (συντελεστής επιδότησης&gt;1) και δικαιούται αυξημένο επίδομα θέρμανσης. Οι συντελεστές επιδότησης ανά οικισμό έχουν προκύψει βάσει του υπολογισμού των </a:t>
            </a:r>
            <a:r>
              <a:rPr lang="el-GR" dirty="0" err="1"/>
              <a:t>βαθμοημερών</a:t>
            </a:r>
            <a:r>
              <a:rPr lang="el-GR" dirty="0"/>
              <a:t>, που αποτελούν δείκτη για τη δριμύτητα κλίματος μιας περιοχής.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Ο συντελεστής επιδότησης του οικισμού είναι 1,59, και προσαυξημένος κατά 25%, αφού είναι &gt;1 (μεγαλύτερος της μονάδας) ως περιοχή με δριμύ ψύχος, καταλήγει σε 1,9875 όπως παρουσιάζεται και στον πίνακα.</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Επιπλέον, η αιτούσα έχει και ένα εξαρτώμενο τέκνο, συνεπώς το βασικό της ποσό επιδόματος των 350 ευρώ προσαυξάνεται με 20%, «Προσαύξηση τέκνων» 120% στον πίνακα.</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Από τον υπολογισμό προκύπτει επιδότηση 700 ευρώ. Η συνολική δαπάνη για αγορά και χρήση φυσικού αερίου για θέρμανση ανέρχεται σε 1.400 ευρώ. Συνεπώς, με την επιδότηση των 700 ευρώ, η αιτούσα καλύπτεται για το 50% της δαπάνης της για θέρμανση (700/1.400 = 50%). </a:t>
            </a:r>
          </a:p>
          <a:p>
            <a:pPr marL="228600" indent="0">
              <a:buNone/>
            </a:pPr>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23</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78598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Η Αιτούσα διαμένει στο Κάτω Βέρμιο, που αποτελεί οικισμό με δριμύ ψύχος τους χειμερινούς μήνες (συντελεστής επιδότησης&gt;1) και δικαιούται αυξημένο επίδομα θέρμανσης. Οι συντελεστές επιδότησης ανά οικισμό έχουν προκύψει βάσει του υπολογισμού των </a:t>
            </a:r>
            <a:r>
              <a:rPr lang="el-GR" dirty="0" err="1"/>
              <a:t>βαθμοημερών</a:t>
            </a:r>
            <a:r>
              <a:rPr lang="el-GR" dirty="0"/>
              <a:t>, που αποτελούν δείκτη για τη δριμύτητα κλίματος μιας περιοχής.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Ο συντελεστής επιδότησης του οικισμού είναι 1,59, και προσαυξημένος κατά 25%, αφού είναι &gt;1 (μεγαλύτερος της μονάδας) ως περιοχή με δριμύ ψύχος, καταλήγει σε 1,9875 όπως παρουσιάζεται και στον πίνακα.</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Επιπλέον, η αιτούσα έχει και ένα εξαρτώμενο τέκνο, συνεπώς το βασικό της ποσό επιδόματος των 350 ευρώ προσαυξάνεται με 20%, «Προσαύξηση τέκνων» 120% στον πίνακα.</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dirty="0"/>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Από τον υπολογισμό προκύπτει επιδότηση 700 ευρώ. Η συνολική δαπάνη για αγορά και χρήση φυσικού αερίου για θέρμανση ανέρχεται σε 1.400 ευρώ. Συνεπώς, με την επιδότηση των 700 ευρώ, η αιτούσα καλύπτεται για το 50% της δαπάνης της για θέρμανση (700/1.400 = 50%). </a:t>
            </a:r>
          </a:p>
          <a:p>
            <a:pPr marL="228600" indent="0">
              <a:buNone/>
            </a:pPr>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24</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75174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3</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5951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None/>
            </a:pPr>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4</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542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0" i="1" u="none" kern="100" dirty="0">
                <a:effectLst/>
                <a:latin typeface="Calibri" panose="020F0502020204030204" pitchFamily="34" charset="0"/>
                <a:ea typeface="Calibri" panose="020F0502020204030204" pitchFamily="34" charset="0"/>
                <a:cs typeface="Times New Roman" panose="02020603050405020304" pitchFamily="18" charset="0"/>
              </a:rPr>
              <a:t>Πρώτο μέτρο είναι η </a:t>
            </a:r>
            <a:r>
              <a:rPr lang="el-GR" sz="1200" b="1" i="1" u="sng" kern="100" dirty="0">
                <a:effectLst/>
                <a:latin typeface="Calibri" panose="020F0502020204030204" pitchFamily="34" charset="0"/>
                <a:ea typeface="Calibri" panose="020F0502020204030204" pitchFamily="34" charset="0"/>
                <a:cs typeface="Times New Roman" panose="02020603050405020304" pitchFamily="18" charset="0"/>
              </a:rPr>
              <a:t>Θέσπιση επιδόματος θέρμανσης με χρήση ηλεκτρικής ενέργειας «Θερμαίνομαι ηλεκτρικά»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1" i="1" u="sng" kern="100" dirty="0">
                <a:effectLst/>
                <a:latin typeface="Calibri" panose="020F0502020204030204" pitchFamily="34" charset="0"/>
                <a:ea typeface="Calibri" panose="020F0502020204030204" pitchFamily="34" charset="0"/>
                <a:cs typeface="Times New Roman" panose="02020603050405020304" pitchFamily="18" charset="0"/>
              </a:rPr>
              <a:t>Περίοδος κάλυψης κατανάλωσης</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200" kern="1200" dirty="0">
              <a:solidFill>
                <a:prstClr val="white"/>
              </a:solidFill>
              <a:latin typeface="Calibri"/>
              <a:ea typeface="+mn-ea"/>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Καθώς από τον Ιανουάριο σταματά η επιδότηση ρεύματος στους λογαριασμούς για φυσικά πρόσωπα που δεν ανήκουν στα Κοινωνικά Τιμολόγια, ενώ σημαντικό μέρος αυτών δεν θερμαίνεται με πετρέλαιο θέρμανσης, φυσικό αέριο ή άλλες μορφές ενέργειας που υπάρχει επιδότηση, παρά με ηλεκτρικό ρεύμα, για αυτά τα νοικοκυριά θα υπάρξει έκτακτο επίδομα για θέρμανση με ηλεκτρικό ρεύμα για τους μήνες Ιανουάριο, Φεβρουάριο και Μάρτιο 2024.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200" kern="1200" dirty="0">
              <a:solidFill>
                <a:prstClr val="white"/>
              </a:solidFill>
              <a:latin typeface="Calibri"/>
              <a:ea typeface="+mn-ea"/>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200" b="1" i="1"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1" kern="1200" dirty="0">
                <a:solidFill>
                  <a:prstClr val="white"/>
                </a:solidFill>
                <a:latin typeface="Calibri"/>
                <a:ea typeface="+mn-ea"/>
                <a:cs typeface="+mn-cs"/>
              </a:rPr>
              <a:t>Ωφελούμενοι προγράμματος</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kern="1200" dirty="0">
                <a:solidFill>
                  <a:prstClr val="white"/>
                </a:solidFill>
                <a:latin typeface="Calibri"/>
                <a:ea typeface="+mn-ea"/>
                <a:cs typeface="+mn-cs"/>
              </a:rPr>
              <a:t>Εκτιμώνται σε περίπου 1,1 εκατ. νοικοκυριά. Τα επιδόματα θα κυμανθούν μεταξύ 50 και 500 ευρώ για την περίοδο κάλυψης του μέτρου</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kern="1200" dirty="0">
              <a:solidFill>
                <a:prstClr val="white"/>
              </a:solidFill>
              <a:latin typeface="Calibri"/>
              <a:ea typeface="+mn-ea"/>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1" i="1" u="sng" kern="100" dirty="0">
                <a:effectLst/>
                <a:latin typeface="Calibri" panose="020F0502020204030204" pitchFamily="34" charset="0"/>
                <a:ea typeface="Calibri" panose="020F0502020204030204" pitchFamily="34" charset="0"/>
                <a:cs typeface="Times New Roman" panose="02020603050405020304" pitchFamily="18" charset="0"/>
              </a:rPr>
              <a:t>Διαδικασία Αιτήσεων</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kern="1200" dirty="0">
                <a:solidFill>
                  <a:prstClr val="white"/>
                </a:solidFill>
                <a:latin typeface="Calibri"/>
                <a:ea typeface="+mn-ea"/>
                <a:cs typeface="+mn-cs"/>
              </a:rPr>
              <a:t>Αιτήσεις μέσω της πλατφόρμας της ΑΑΔΕ «myθερμανση</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200" b="1" i="1" u="sng" kern="1200" dirty="0">
              <a:solidFill>
                <a:prstClr val="white"/>
              </a:solidFill>
              <a:effectLst/>
              <a:latin typeface="Calibri"/>
              <a:ea typeface="+mn-ea"/>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1" kern="1200" dirty="0">
                <a:solidFill>
                  <a:prstClr val="white"/>
                </a:solidFill>
                <a:latin typeface="Calibri"/>
                <a:ea typeface="+mn-ea"/>
                <a:cs typeface="+mn-cs"/>
              </a:rPr>
              <a:t>Κόστος προγράμματος</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kern="1200" dirty="0">
                <a:solidFill>
                  <a:prstClr val="white"/>
                </a:solidFill>
                <a:latin typeface="Calibri"/>
                <a:ea typeface="+mn-ea"/>
                <a:cs typeface="+mn-cs"/>
              </a:rPr>
              <a:t>Υπολογίζεται σε 240 εκατ. ευρώ ετησίως βάσει της εκτίμησης των δικαιούχων</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200" kern="1200" dirty="0">
              <a:solidFill>
                <a:prstClr val="white"/>
              </a:solidFill>
              <a:latin typeface="Calibri"/>
              <a:ea typeface="+mn-ea"/>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b="1" kern="1200" dirty="0">
                <a:solidFill>
                  <a:prstClr val="white"/>
                </a:solidFill>
                <a:latin typeface="Calibri"/>
                <a:ea typeface="+mn-ea"/>
                <a:cs typeface="+mn-cs"/>
              </a:rPr>
              <a:t>Χρηματοδότηση προγράμματος</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200" kern="1200" dirty="0">
                <a:solidFill>
                  <a:prstClr val="white"/>
                </a:solidFill>
                <a:latin typeface="Calibri"/>
                <a:ea typeface="+mn-ea"/>
                <a:cs typeface="+mn-cs"/>
              </a:rPr>
              <a:t>Αξιοποίηση των διαθέσιμων πόρων του Ταμείου Ενεργειακής Μετάβασης (ΤΕΜ</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200" kern="1200" dirty="0">
              <a:solidFill>
                <a:prstClr val="white"/>
              </a:solidFill>
              <a:latin typeface="Calibri"/>
              <a:ea typeface="+mn-ea"/>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kern="1200" dirty="0">
              <a:solidFill>
                <a:prstClr val="white"/>
              </a:solidFill>
              <a:latin typeface="Calibri"/>
              <a:ea typeface="+mn-ea"/>
              <a:cs typeface="+mn-cs"/>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200" b="1" i="1" u="sng"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5</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8715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b="0" i="1" u="none" kern="100" dirty="0">
                <a:effectLst/>
                <a:latin typeface="Calibri" panose="020F0502020204030204" pitchFamily="34" charset="0"/>
                <a:ea typeface="Calibri" panose="020F0502020204030204" pitchFamily="34" charset="0"/>
                <a:cs typeface="Times New Roman" panose="02020603050405020304" pitchFamily="18" charset="0"/>
              </a:rPr>
              <a:t>Πρώτο μέτρο είναι η </a:t>
            </a:r>
            <a:r>
              <a:rPr lang="el-GR" sz="1800" b="1" i="1" u="sng" kern="100" dirty="0">
                <a:effectLst/>
                <a:latin typeface="Calibri" panose="020F0502020204030204" pitchFamily="34" charset="0"/>
                <a:ea typeface="Calibri" panose="020F0502020204030204" pitchFamily="34" charset="0"/>
                <a:cs typeface="Times New Roman" panose="02020603050405020304" pitchFamily="18" charset="0"/>
              </a:rPr>
              <a:t>Θέσπιση επιδόματος θέρμανσης με χρήση ηλεκτρικής ενέργειας «Θερμαίνομαι ηλεκτρικά»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b="1" i="1" u="sng"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Χορηγείται για μέρος της χειμερινής περιόδου 2023-2024 (01.01.2024-31.03.2024) επίδομα θέρμανσης σε</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φυσικά πρόσωπα που δηλώνουν ότι θερμαίνονται μέσω χρήσης ηλεκτρικής ενέργειας, </a:t>
            </a:r>
            <a:r>
              <a:rPr lang="el-GR" sz="1800"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κατ</a:t>
            </a:r>
            <a:r>
              <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αντιστοιχία των δικαιούχων του επιδόματος θέρμανσης με άλλες μορφές ενέργειας (πετρέλαιο, φυσικό αέριο, καυσόξυλα, κτλ.), που χορηγείται τα τελευταία έτη.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Ο λόγος που δεν επιδοτείται ολόκληρη η περίοδος θέρμανσης είναι ότι έως 31.12.2023 εφαρμόζονται οριζόντιες επιδοτήσεις στο σύνολο των οικιακών καταναλωτών που καταλαμβάνουν τους δικαιούχους του νέου επιδόματος.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Η περίμετρος των δικαιούχων του συγκεκριμένου μέτρου είναι ίδια με την αντίστοιχη περίμετρο επιδόματος θέρμανσης των άλλων μορφών ενέργειας ως προς τα </a:t>
            </a:r>
            <a:r>
              <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κριτήρια χορήγησης (εισοδηματικά και ακίνητης περιουσίας) και τον καθορισμό του ύψους του επιδόματος,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ενώ </a:t>
            </a:r>
            <a:r>
              <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αποκλείονται αυτονόητα από τη χορήγηση του επιδόματος θέρμανσης με ηλεκτρισμό όσοι λαμβάνουν το αντίστοιχο επίδομα με χρήση άλλων μορφών ενέργειας</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καθώς </a:t>
            </a:r>
            <a:r>
              <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και οι καταναλωτές που είναι ενταγμένοι στο Κοινωνικό Οικιακό Τιμολόγιο</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(περίπου 650.000 με βάση τα πλέον πρόσφατα στοιχεία). </a:t>
            </a:r>
            <a:r>
              <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Οι ωφελούμενοι υπολογίζονται κατ’ εκτίμηση σε </a:t>
            </a:r>
            <a:r>
              <a:rPr lang="el-GR" sz="1800" b="1"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1,2 εκατ.</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dirty="0">
                <a:effectLst/>
                <a:latin typeface="Calibri" panose="020F0502020204030204" pitchFamily="34" charset="0"/>
                <a:ea typeface="Calibri" panose="020F0502020204030204" pitchFamily="34" charset="0"/>
                <a:cs typeface="Times New Roman" panose="02020603050405020304" pitchFamily="18" charset="0"/>
              </a:rPr>
              <a:t>Με βάση τα ανωτέρω το έκτακτο επίδομα για του τρεις μήνες αναμένεται να ανέλθει σε περίπου 120 εκατ. ευρώ για το 1,2 εκατ. δικαιούχων.</a:t>
            </a:r>
            <a:r>
              <a:rPr lang="el-GR" sz="1800" kern="0" dirty="0">
                <a:effectLst/>
                <a:latin typeface="Calibri" panose="020F0502020204030204" pitchFamily="34" charset="0"/>
                <a:ea typeface="Calibri" panose="020F0502020204030204" pitchFamily="34" charset="0"/>
                <a:cs typeface="Times New Roman" panose="02020603050405020304" pitchFamily="18" charset="0"/>
              </a:rPr>
              <a:t> </a:t>
            </a:r>
            <a:r>
              <a:rPr lang="el-G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Οι πόροι για την πληρωμή των δικαιούχων προέρχονται από το Ταμείο Ενεργειακής Μετάβασης (ΤΕΜ)</a:t>
            </a: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 το οποίο θα ενισχυθεί από τα ποσά που αναμένονται να συγκεντρωθούν από τις δημοπρασίες του συστήματος εμπορίας δικαιωμάτων εκπομπών αέριων ρύπων εντός του 2024.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b="0" i="0" u="none" strike="noStrike" kern="100" cap="none" dirty="0">
                <a:solidFill>
                  <a:schemeClr val="dk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Σε κάθε δικαιούχο χορηγείται επίδομα για κατανάλωση ηλεκτρικής ενέργειας για σκοπούς θέρμανσης, το ύψος του οποίου ανέρχεται στο ποσό των τριακοσίων πενήντα (180) ευρώ, πολλαπλασιαζόμενο με τον συντελεστή επιδότησης ανά οικισμό στον οποίο βρίσκεται η κύρια κατοικία, όπως αυτός θα προσδιορίζεται στο Παράρτημα της Απόφασης (βάσει </a:t>
            </a:r>
            <a:r>
              <a:rPr lang="el-GR" sz="1800" b="0" i="0" u="none" strike="noStrike" kern="100" cap="none" dirty="0" err="1">
                <a:solidFill>
                  <a:schemeClr val="dk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βαθμοημερών</a:t>
            </a:r>
            <a:r>
              <a:rPr lang="el-GR" sz="1800" b="0" i="0" u="none" strike="noStrike" kern="100" cap="none" dirty="0">
                <a:solidFill>
                  <a:schemeClr val="dk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 και προσαυξανόμενο κατά είκοσι τοις εκατό (20%) για κάθε εξαρτώμενο τέκνο του δικαιούχου.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b="0" i="0" u="none" strike="noStrike" kern="100" cap="none" dirty="0">
              <a:solidFill>
                <a:schemeClr val="dk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b="0" i="0" u="none" strike="noStrike" kern="100" cap="none" dirty="0">
                <a:solidFill>
                  <a:schemeClr val="dk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Το ποσό επιδόματος που θα προκύψει κατά τα ανωτέρω δεν δύναται να υπολείπεται του ποσού των πενήντα (50) ευρώ και ούτε να υπερβαίνει το ποσό των πεντακοσίων (500) ευρώ κατ' ανώτατο όριο. </a:t>
            </a:r>
            <a:endParaRPr lang="en-US" sz="1800" b="0" i="0" u="none" strike="noStrike" kern="100" cap="none" dirty="0">
              <a:solidFill>
                <a:schemeClr val="dk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b="0" i="0" u="none" strike="noStrike" kern="100" cap="none" dirty="0">
              <a:solidFill>
                <a:schemeClr val="dk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b="0" i="0" u="none" strike="noStrike" kern="100" cap="none"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Η καταβολή του επιδόματος θα διενεργηθεί </a:t>
            </a:r>
            <a:r>
              <a:rPr lang="el-GR" sz="1800" b="0" i="0" u="none" strike="sngStrike" kern="100" cap="none"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με πίστωση του τραπεζικού λογαριασμού σε μορφή </a:t>
            </a:r>
            <a:r>
              <a:rPr lang="en-US" sz="1800" b="0" i="0" u="none" strike="sngStrike" kern="100" cap="none"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IBAN</a:t>
            </a:r>
            <a:r>
              <a:rPr lang="el-GR" sz="1800" b="0" i="0" u="none" strike="sngStrike" kern="100" cap="none"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 του δικαιούχου, ενώ οι αιτήσεις θα υποβάλλονται μέσω της υφιστάμενης πλατφόρμας «</a:t>
            </a:r>
            <a:r>
              <a:rPr lang="en-US" sz="1800" b="0" i="0" u="none" strike="sngStrike" kern="100" cap="none"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my</a:t>
            </a:r>
            <a:r>
              <a:rPr lang="el-GR" sz="1800" b="0" i="0" u="none" strike="sngStrike" kern="100" cap="none" dirty="0" err="1">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θερμανση</a:t>
            </a:r>
            <a:r>
              <a:rPr lang="el-GR" sz="1800" b="0" i="0" u="none" strike="sngStrike" kern="100" cap="none" dirty="0">
                <a:solidFill>
                  <a:srgbClr val="FF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rPr>
              <a:t>» της ΑΑΔΕ. </a:t>
            </a: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b="0" i="0" u="none" strike="noStrike" kern="100" cap="none" dirty="0">
              <a:solidFill>
                <a:schemeClr val="dk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b="0" i="0" u="none" strike="noStrike" kern="100" cap="none" dirty="0">
              <a:solidFill>
                <a:schemeClr val="dk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sym typeface="Calibri"/>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lvl="0" indent="-3429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571500" marR="0" lvl="0" indent="-3429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0">
              <a:buNone/>
            </a:pPr>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6</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0127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dirty="0"/>
              <a:t>Δεύτερο μέτρο: </a:t>
            </a:r>
            <a:r>
              <a:rPr lang="el-GR" sz="1800" b="1" i="1" u="sng" kern="100" dirty="0">
                <a:effectLst/>
                <a:latin typeface="Calibri" panose="020F0502020204030204" pitchFamily="34" charset="0"/>
                <a:ea typeface="Calibri" panose="020F0502020204030204" pitchFamily="34" charset="0"/>
                <a:cs typeface="Times New Roman" panose="02020603050405020304" pitchFamily="18" charset="0"/>
              </a:rPr>
              <a:t>Θέσπιση ειδικού τιμολογίου ηλεκτρικής ενέργειας για τις Πολύτεκνες Οικογένειες</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l-GR" sz="1800" b="1" i="1" u="sng"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l-GR" sz="1800" b="0" i="0" u="none" kern="100" dirty="0">
                <a:effectLst/>
                <a:latin typeface="Calibri" panose="020F0502020204030204" pitchFamily="34" charset="0"/>
                <a:ea typeface="Calibri" panose="020F0502020204030204" pitchFamily="34" charset="0"/>
                <a:cs typeface="Times New Roman" panose="02020603050405020304" pitchFamily="18" charset="0"/>
              </a:rPr>
              <a:t>Με την δημιουργία μίας νέας τρίτης κατηγορίας Κοινωνικού Οικιακού Τιμολογίου (ΚΟΤ Γ), θεσπίζεται για τις πολύτεκνες οικογένειες ένα νέο ειδικό τιμολόγιο ηλεκτρικής ενέργειας με σκοπό να μειώσουμε δραστικά το ενεργειακό τους κόστος. Η Κυβέρνηση, μέσω της νέας ΥΑ προασπίζεται την ειδική κατά το Σύνταγμα, προστασία των πολύτεκνων οικογενειών μέσω της ένταξής τους σε νέα κατηγορία δικαιούχων ΚΟΤ ξεχωριστά  από άλλες οικονομικά ή κοινωνικά ευπαθείς ομάδες του πληθυσμού, συμμορφούμενη παράλληλα πλήρως με την Απόφαση του </a:t>
            </a:r>
            <a:r>
              <a:rPr lang="el-GR" sz="1800" b="0" i="0" u="none" kern="100" dirty="0" err="1">
                <a:effectLst/>
                <a:latin typeface="Calibri" panose="020F0502020204030204" pitchFamily="34" charset="0"/>
                <a:ea typeface="Calibri" panose="020F0502020204030204" pitchFamily="34" charset="0"/>
                <a:cs typeface="Times New Roman" panose="02020603050405020304" pitchFamily="18" charset="0"/>
              </a:rPr>
              <a:t>ΣτΕ</a:t>
            </a:r>
            <a:r>
              <a:rPr lang="el-GR" sz="1800" b="0" i="0" u="none" kern="100" dirty="0">
                <a:effectLst/>
                <a:latin typeface="Calibri" panose="020F0502020204030204" pitchFamily="34" charset="0"/>
                <a:ea typeface="Calibri" panose="020F0502020204030204" pitchFamily="34" charset="0"/>
                <a:cs typeface="Times New Roman" panose="02020603050405020304" pitchFamily="18" charset="0"/>
              </a:rPr>
              <a:t> 430/2022</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7</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8615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l-GR" b="1" dirty="0"/>
              <a:t>Δικαιούχοι</a:t>
            </a:r>
            <a:r>
              <a:rPr lang="el-GR" dirty="0"/>
              <a:t> του νέου ειδικού τιμολογίου είναι οι οικογένειες με 4 εξαρτώμενα τέκνα και άνω, ενώ η έκπτωση επί της χρέωσης προμήθειας ηλεκτρικής ενέργειας ανέρχεται σε 100 €/</a:t>
            </a:r>
            <a:r>
              <a:rPr lang="el-GR" dirty="0" err="1"/>
              <a:t>MWh</a:t>
            </a:r>
            <a:r>
              <a:rPr lang="el-GR" dirty="0"/>
              <a:t>, ξεπερνώντας κατά πολύ τις αντίστοιχες εκπτώσεις των άλλων δύο κατηγοριών του Κοινωνικού Οικιακού Τιμολογίου. </a:t>
            </a:r>
            <a:endParaRPr lang="en-US" dirty="0"/>
          </a:p>
          <a:p>
            <a:pPr marL="228600" indent="0">
              <a:buFont typeface="Arial" panose="020B0604020202020204" pitchFamily="34" charset="0"/>
              <a:buNone/>
            </a:pPr>
            <a:endParaRPr lang="en-US" b="1" dirty="0"/>
          </a:p>
          <a:p>
            <a:pPr marL="228600" indent="0">
              <a:buFont typeface="Arial" panose="020B0604020202020204" pitchFamily="34" charset="0"/>
              <a:buNone/>
            </a:pPr>
            <a:r>
              <a:rPr lang="el-GR" b="1" dirty="0"/>
              <a:t>Τα εισοδηματικά κριτήρια</a:t>
            </a:r>
            <a:r>
              <a:rPr lang="el-GR" dirty="0"/>
              <a:t> που εφαρμόζονται για την ένταξη των πολύτεκνων οικογενειών είναι ιδιαίτερα διευρυμένα, καθώς για οικογένεια με 4 εξαρτώμενα τέκνα το ανώτατο ετήσιο εισοδηματικό όριο ορίζεται σε 50.000 €, ενώ για κάθε επιπλέον εξαρτώμενο τέκνο προστίθεται το ποσό των 2.500 €, μέχρι του συνολικού ορίου των 70.000 € ανεξαρτήτως του αριθμού των μελών της οικογένειας με αποτέλεσμα το 95% οικογενειών με 4 εξαρτώμενα και άνω να καθίστανται τελικά δικαιούχοι. </a:t>
            </a:r>
          </a:p>
          <a:p>
            <a:pPr marL="228600" indent="0">
              <a:buFont typeface="Arial" panose="020B0604020202020204" pitchFamily="34" charset="0"/>
              <a:buNone/>
            </a:pPr>
            <a:endParaRPr lang="el-GR" dirty="0"/>
          </a:p>
          <a:p>
            <a:pPr marL="228600" indent="0">
              <a:buFont typeface="Arial" panose="020B0604020202020204" pitchFamily="34" charset="0"/>
              <a:buNone/>
            </a:pPr>
            <a:r>
              <a:rPr lang="el-GR" dirty="0"/>
              <a:t>Επίσης, σε αντίθεση με τις υπόλοιπες κατηγορίες ΚΟΤ, στο νέο τιμολόγιο πολυτέκνων </a:t>
            </a:r>
            <a:r>
              <a:rPr lang="el-GR" b="1" dirty="0"/>
              <a:t>δεν εφαρμόζονται περιουσιακά κριτήρια </a:t>
            </a:r>
            <a:r>
              <a:rPr lang="el-GR" dirty="0"/>
              <a:t>για την ένταξη τους, ενώ εισάγεται κίνητρο αυξημένης επιδότησης 20 €/</a:t>
            </a:r>
            <a:r>
              <a:rPr lang="el-GR" dirty="0" err="1"/>
              <a:t>MWh</a:t>
            </a:r>
            <a:r>
              <a:rPr lang="el-GR" dirty="0"/>
              <a:t>, σε περίπτωση που οι δικαιούχοι επιτυγχάνουν εξοικονόμηση της κατανάλωσης ηλεκτρικής ενέργειας κατά 5%, σε σχέση με το όριο επιδοτούμενης κατανάλωσης στο οποίο εμπίπτουν. </a:t>
            </a:r>
          </a:p>
          <a:p>
            <a:pPr marL="228600" indent="0">
              <a:buFont typeface="Arial" panose="020B0604020202020204" pitchFamily="34" charset="0"/>
              <a:buNone/>
            </a:pPr>
            <a:endParaRPr lang="el-GR" dirty="0"/>
          </a:p>
          <a:p>
            <a:pPr marL="228600" indent="0">
              <a:buFont typeface="Arial" panose="020B0604020202020204" pitchFamily="34" charset="0"/>
              <a:buNone/>
            </a:pPr>
            <a:r>
              <a:rPr lang="el-GR" dirty="0"/>
              <a:t>Επιπλέον, στο νέο τιμολόγιο εφαρμόζονται </a:t>
            </a:r>
            <a:r>
              <a:rPr lang="el-GR" b="1" dirty="0"/>
              <a:t>διευρυμένα όρια τετραμηνιαίας κατανάλωσης </a:t>
            </a:r>
            <a:r>
              <a:rPr lang="el-GR" dirty="0"/>
              <a:t>για τη χορήγηση της έκπτωσης που ξεκινούν από τις 2.000 kWh/τετράμηνο για τις οικογένειες με 4 εξαρτώμενα τέκνα, ενώ για κάθε επιπλέον εξαρτώμενο τέκνο προστίθεται κατανάλωση 200 kWh μέχρι του ανώτατου ορίου των 4000 </a:t>
            </a:r>
            <a:r>
              <a:rPr lang="el-GR" dirty="0" err="1"/>
              <a:t>ΚWh</a:t>
            </a:r>
            <a:r>
              <a:rPr lang="el-GR" dirty="0"/>
              <a:t> ανεξαρτήτως του αριθμού των μελών της οικογένειας. Οι πολύτεκνες οικογένειες που έχουν στη σύνθεσή τους άτομα με αναπηρία ή άτομα που έχουν ανάγκη μηχανικής υποστήριξης, έχουν αυξημένο όριο κατανάλωσης κατά 300 kWh και 600 kWh αντίστοιχα. Καλύπτουμε έτσι το μεγαλύτερο μέρος των ήδη αυξημένων ενεργειακών αναγκών των πολύτεκνων οικογενειών, ενώ στο ειδικό τιμολόγιο για τις οικογένειες αυτές δεν προβλέπεται </a:t>
            </a:r>
            <a:r>
              <a:rPr lang="el-GR" dirty="0" err="1"/>
              <a:t>απένταξη</a:t>
            </a:r>
            <a:r>
              <a:rPr lang="el-GR" dirty="0"/>
              <a:t> σε περίπτωση υπέρβασης του ορίου κατανάλωσης, αλλά η υπερβάλλουσα ενέργεια χρεώνεται με το βασικό οικιακό τιμολόγιο του εκάστοτε προμηθευτή. </a:t>
            </a:r>
          </a:p>
          <a:p>
            <a:pPr marL="228600" indent="0">
              <a:buFont typeface="Arial" panose="020B0604020202020204" pitchFamily="34" charset="0"/>
              <a:buNone/>
            </a:pPr>
            <a:endParaRPr lang="en-US" dirty="0"/>
          </a:p>
          <a:p>
            <a:pPr marL="228600" indent="0">
              <a:buFont typeface="Arial" panose="020B0604020202020204" pitchFamily="34" charset="0"/>
              <a:buNone/>
            </a:pPr>
            <a:r>
              <a:rPr lang="el-GR" dirty="0"/>
              <a:t>Παράλληλα, με την Υπουργική Απόφαση ρυθμίζεται το </a:t>
            </a:r>
            <a:r>
              <a:rPr lang="el-GR" b="1" dirty="0"/>
              <a:t>καθεστώς απαλλαγής </a:t>
            </a:r>
            <a:r>
              <a:rPr lang="el-GR" dirty="0"/>
              <a:t>των πολύτεκνων </a:t>
            </a:r>
            <a:r>
              <a:rPr lang="el-GR" b="1" dirty="0"/>
              <a:t>από τις ρυθμιζόμενες χρεώσεις </a:t>
            </a:r>
            <a:r>
              <a:rPr lang="el-GR" dirty="0"/>
              <a:t>για τη χρήσης του συστήματος (</a:t>
            </a:r>
            <a:r>
              <a:rPr lang="el-GR" b="1" dirty="0"/>
              <a:t>ΧΧΣ</a:t>
            </a:r>
            <a:r>
              <a:rPr lang="el-GR" dirty="0"/>
              <a:t>) και τη χρήση του δικτύου (</a:t>
            </a:r>
            <a:r>
              <a:rPr lang="el-GR" b="1" dirty="0"/>
              <a:t>ΧΧΔ</a:t>
            </a:r>
            <a:r>
              <a:rPr lang="el-GR" dirty="0"/>
              <a:t>). Ειδικότερα οι δικαιούχοι ΚΟΤ Γ </a:t>
            </a:r>
            <a:r>
              <a:rPr lang="el-GR" u="sng" dirty="0"/>
              <a:t>απαλλάσσονται από το σκέλος ενέργειας </a:t>
            </a:r>
            <a:r>
              <a:rPr lang="el-GR" dirty="0"/>
              <a:t>των Χρεώσεων Χρήσης Συστήματος (ΧΧΣ) και Χρεώσεων Χρήσης Δικτύου (ΧΧΔ) </a:t>
            </a:r>
            <a:r>
              <a:rPr lang="el-GR" u="sng" dirty="0"/>
              <a:t>εντός των ορίων κατανάλωσης</a:t>
            </a:r>
            <a:r>
              <a:rPr lang="el-GR" dirty="0"/>
              <a:t>, καθώς και από τα υπόλοιπα σκέλη των χρεώσεων αυτών. Αυτονόητο είναι δε ότι η συγκεκριμένη κατηγορία καταναλωτών δε θα επιβαρύνεται με τις χρεώσεις για Υπηρεσίες Κοινής Ωφέλειας (ΥΚΩ). </a:t>
            </a:r>
          </a:p>
          <a:p>
            <a:pPr marL="228600" indent="0">
              <a:buFont typeface="Arial" panose="020B0604020202020204" pitchFamily="34" charset="0"/>
              <a:buNone/>
            </a:pPr>
            <a:endParaRPr lang="en-US" dirty="0"/>
          </a:p>
          <a:p>
            <a:pPr marL="228600" indent="0">
              <a:buFont typeface="Arial" panose="020B0604020202020204" pitchFamily="34" charset="0"/>
              <a:buNone/>
            </a:pPr>
            <a:r>
              <a:rPr lang="el-GR" dirty="0"/>
              <a:t>Η </a:t>
            </a:r>
            <a:r>
              <a:rPr lang="el-GR" b="1" dirty="0"/>
              <a:t>ένταξη στο ΚΟΤ Γ </a:t>
            </a:r>
            <a:r>
              <a:rPr lang="el-GR" dirty="0"/>
              <a:t>για τις πολύτεκνες οικογένειες θα γίνεται μέσω σχετικής ηλεκτρονικής </a:t>
            </a:r>
            <a:r>
              <a:rPr lang="el-GR" b="1" dirty="0"/>
              <a:t>πλατφόρμας</a:t>
            </a:r>
            <a:r>
              <a:rPr lang="el-GR" dirty="0"/>
              <a:t> που θα υλοποιηθεί τους επόμενους μήνες από την </a:t>
            </a:r>
            <a:r>
              <a:rPr lang="el-GR" b="1" dirty="0"/>
              <a:t>ΗΔΙΚΑ</a:t>
            </a:r>
            <a:r>
              <a:rPr lang="el-GR" dirty="0"/>
              <a:t>.  Η διαδικασία πρόκειται να είναι εξαιρετικά απλή για τους εν δυνάμει δικαιούχους, καθώς με την αίτηση τους θα αναρτούν το πιστοποιητικό της οικογενειακής τους κατάστασης, συνοδευόμενο από πιστοποιητικό της Ανώτατης Συνομοσπονδίας Πολυτέκνων Ελλάδος και θα ενημερώνονται άμεσα εάν πληρούν τα κριτήρια ένταξης.</a:t>
            </a:r>
          </a:p>
          <a:p>
            <a:pPr marL="228600" indent="0">
              <a:buFont typeface="Arial" panose="020B0604020202020204" pitchFamily="34" charset="0"/>
              <a:buNone/>
            </a:pPr>
            <a:endParaRPr lang="en-US" dirty="0"/>
          </a:p>
          <a:p>
            <a:pPr marL="228600" indent="0">
              <a:buFont typeface="Arial" panose="020B0604020202020204" pitchFamily="34" charset="0"/>
              <a:buNone/>
            </a:pPr>
            <a:r>
              <a:rPr lang="el-GR" dirty="0"/>
              <a:t>Το κόστος του νέου τιμολογίου για τους πολύτεκνους ανέρχεται σε </a:t>
            </a:r>
            <a:r>
              <a:rPr lang="el-GR" b="1" dirty="0"/>
              <a:t>15 </a:t>
            </a:r>
            <a:r>
              <a:rPr lang="el-GR" b="1" dirty="0" err="1"/>
              <a:t>εκατ</a:t>
            </a:r>
            <a:r>
              <a:rPr lang="el-GR" b="1" dirty="0"/>
              <a:t> ευρώ</a:t>
            </a:r>
            <a:r>
              <a:rPr lang="el-GR" dirty="0"/>
              <a:t>. περίπου ετησίως και εφαρμόζεται σε μόνιμη βάση, με πόρους που καλύπτονται από τον </a:t>
            </a:r>
            <a:r>
              <a:rPr lang="el-GR" b="1" dirty="0"/>
              <a:t>ειδικό λογαριασμό ΥΚΩ.</a:t>
            </a:r>
          </a:p>
          <a:p>
            <a:pPr marL="228600" indent="0">
              <a:buFont typeface="Arial" panose="020B0604020202020204" pitchFamily="34" charset="0"/>
              <a:buNone/>
            </a:pPr>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8</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4688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l-GR" b="1" u="sng" dirty="0"/>
              <a:t>Περιγραφή φαινομένου</a:t>
            </a:r>
          </a:p>
          <a:p>
            <a:pPr marL="228600" indent="0">
              <a:buFont typeface="Arial" panose="020B0604020202020204" pitchFamily="34" charset="0"/>
              <a:buNone/>
            </a:pPr>
            <a:r>
              <a:rPr lang="el-GR" dirty="0"/>
              <a:t>Έχει διαπιστωθεί ότι οι </a:t>
            </a:r>
            <a:r>
              <a:rPr lang="el-GR" dirty="0" err="1"/>
              <a:t>ρευματοκλοπές</a:t>
            </a:r>
            <a:r>
              <a:rPr lang="el-GR" dirty="0"/>
              <a:t>  ανέρχονται σε 4,2% της συνολικής αγοράς ενέργειας (περίπου 400 εκατομμύρια ετησίως) με αποτέλεσμα οι παραγωγοί </a:t>
            </a:r>
          </a:p>
          <a:p>
            <a:pPr marL="228600" indent="0">
              <a:buFont typeface="Arial" panose="020B0604020202020204" pitchFamily="34" charset="0"/>
              <a:buNone/>
            </a:pPr>
            <a:r>
              <a:rPr lang="el-GR" dirty="0"/>
              <a:t>να υπολογίζουν αυτό το ποσό στο κόστος τους και με αντίστοιχη επιβάρυνση όλων των λογαριασμών των καταναλωτών ενέργειας.</a:t>
            </a:r>
          </a:p>
          <a:p>
            <a:pPr marL="228600" indent="0">
              <a:buFont typeface="Arial" panose="020B0604020202020204" pitchFamily="34" charset="0"/>
              <a:buNone/>
            </a:pPr>
            <a:endParaRPr lang="el-GR" dirty="0"/>
          </a:p>
          <a:p>
            <a:pPr marL="228600" indent="0">
              <a:buFont typeface="Arial" panose="020B0604020202020204" pitchFamily="34" charset="0"/>
              <a:buNone/>
            </a:pPr>
            <a:r>
              <a:rPr lang="el-GR" dirty="0"/>
              <a:t>Ο ΔΕΔΔΗΕ διαπιστώνει περίπου 13.000 περιπτώσεις τον χρόνο και επιβάλλει χρέωση υπολογίζοντας το προς καταβολή ποσό με την υπόθεση ότι η </a:t>
            </a:r>
            <a:r>
              <a:rPr lang="el-GR" dirty="0" err="1"/>
              <a:t>ρευματοκλοπή</a:t>
            </a:r>
            <a:r>
              <a:rPr lang="el-GR" dirty="0"/>
              <a:t> πραγματοποιείται επί 5ετία. (50% των περιπτώσεων αυτών αφορούν σε επιδικαζόμενα χρηματικά ποσά μέχρι 4.500 ευρώ, 25% αφορούν </a:t>
            </a:r>
            <a:r>
              <a:rPr lang="el-GR" dirty="0" err="1"/>
              <a:t>ρευματοκλοπή</a:t>
            </a:r>
            <a:r>
              <a:rPr lang="el-GR" dirty="0"/>
              <a:t> 4.500 - 10.000 ευρώ και 25% είναι τα άνω των 10.000 ευρώ. </a:t>
            </a:r>
          </a:p>
          <a:p>
            <a:pPr marL="228600" indent="0">
              <a:buFont typeface="Arial" panose="020B0604020202020204" pitchFamily="34" charset="0"/>
              <a:buNone/>
            </a:pPr>
            <a:endParaRPr lang="el-GR" dirty="0"/>
          </a:p>
          <a:p>
            <a:pPr marL="228600" indent="0">
              <a:buFont typeface="Arial" panose="020B0604020202020204" pitchFamily="34" charset="0"/>
              <a:buNone/>
            </a:pPr>
            <a:r>
              <a:rPr lang="el-GR" dirty="0"/>
              <a:t>Η πλειονότητα των ρευματοκλοπών πραγματοποιείται από επιχειρήσεις, συνήθως εστίασης, λιανικής και διασκέδασης.</a:t>
            </a:r>
          </a:p>
          <a:p>
            <a:pPr marL="228600" indent="0">
              <a:buFont typeface="Arial" panose="020B0604020202020204" pitchFamily="34" charset="0"/>
              <a:buNone/>
            </a:pPr>
            <a:endParaRPr lang="el-G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l-GR" sz="1200" b="0" i="0" u="none" strike="noStrike" cap="none" smtClean="0">
                <a:solidFill>
                  <a:schemeClr val="dk1"/>
                </a:solidFill>
                <a:latin typeface="Calibri"/>
                <a:ea typeface="Calibri"/>
                <a:cs typeface="Calibri"/>
                <a:sym typeface="Calibri"/>
              </a:rPr>
              <a:t>9</a:t>
            </a:fld>
            <a:endParaRPr lang="el-G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64545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18"/>
        <p:cNvGrpSpPr/>
        <p:nvPr/>
      </p:nvGrpSpPr>
      <p:grpSpPr>
        <a:xfrm>
          <a:off x="0" y="0"/>
          <a:ext cx="0" cy="0"/>
          <a:chOff x="0" y="0"/>
          <a:chExt cx="0" cy="0"/>
        </a:xfrm>
      </p:grpSpPr>
      <p:sp>
        <p:nvSpPr>
          <p:cNvPr id="19" name="Google Shape;19;p78"/>
          <p:cNvSpPr txBox="1">
            <a:spLocks noGrp="1"/>
          </p:cNvSpPr>
          <p:nvPr>
            <p:ph type="title"/>
          </p:nvPr>
        </p:nvSpPr>
        <p:spPr>
          <a:xfrm>
            <a:off x="406908" y="228600"/>
            <a:ext cx="11371960" cy="5334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2000" b="1" i="0" u="none" strike="noStrike" cap="none">
                <a:solidFill>
                  <a:srgbClr val="76717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78"/>
          <p:cNvSpPr txBox="1">
            <a:spLocks noGrp="1"/>
          </p:cNvSpPr>
          <p:nvPr>
            <p:ph type="body" idx="1"/>
          </p:nvPr>
        </p:nvSpPr>
        <p:spPr>
          <a:xfrm>
            <a:off x="406908" y="1500885"/>
            <a:ext cx="11412220" cy="192811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sz="1800" b="0" i="1">
                <a:solidFill>
                  <a:srgbClr val="003476"/>
                </a:solidFill>
                <a:latin typeface="Helvetica Neue"/>
                <a:ea typeface="Helvetica Neue"/>
                <a:cs typeface="Helvetica Neue"/>
                <a:sym typeface="Helvetica Neu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 name="Google Shape;21;p7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78"/>
          <p:cNvSpPr txBox="1">
            <a:spLocks noGrp="1"/>
          </p:cNvSpPr>
          <p:nvPr>
            <p:ph type="sldNum" idx="12"/>
          </p:nvPr>
        </p:nvSpPr>
        <p:spPr>
          <a:xfrm>
            <a:off x="11353800" y="6416370"/>
            <a:ext cx="425068" cy="128240"/>
          </a:xfrm>
          <a:prstGeom prst="rect">
            <a:avLst/>
          </a:prstGeom>
          <a:noFill/>
          <a:ln>
            <a:noFill/>
          </a:ln>
        </p:spPr>
        <p:txBody>
          <a:bodyPr spcFirstLastPara="1" wrap="square" lIns="0" tIns="0" rIns="0" bIns="0" anchor="t" anchorCtr="0">
            <a:spAutoFit/>
          </a:bodyPr>
          <a:lstStyle>
            <a:lvl1pPr marL="38100" marR="0" lvl="0" indent="0" algn="l">
              <a:lnSpc>
                <a:spcPct val="87083"/>
              </a:lnSpc>
              <a:spcBef>
                <a:spcPts val="0"/>
              </a:spcBef>
              <a:buNone/>
              <a:defRPr sz="1200" b="0" i="0">
                <a:solidFill>
                  <a:schemeClr val="lt1"/>
                </a:solidFill>
                <a:latin typeface="Verdana"/>
                <a:ea typeface="Verdana"/>
                <a:cs typeface="Verdana"/>
                <a:sym typeface="Verdana"/>
              </a:defRPr>
            </a:lvl1pPr>
            <a:lvl2pPr marL="38100" marR="0" lvl="1" indent="0" algn="l">
              <a:lnSpc>
                <a:spcPct val="87083"/>
              </a:lnSpc>
              <a:spcBef>
                <a:spcPts val="0"/>
              </a:spcBef>
              <a:buNone/>
              <a:defRPr sz="1200" b="0" i="0">
                <a:solidFill>
                  <a:schemeClr val="lt1"/>
                </a:solidFill>
                <a:latin typeface="Verdana"/>
                <a:ea typeface="Verdana"/>
                <a:cs typeface="Verdana"/>
                <a:sym typeface="Verdana"/>
              </a:defRPr>
            </a:lvl2pPr>
            <a:lvl3pPr marL="38100" marR="0" lvl="2" indent="0" algn="l">
              <a:lnSpc>
                <a:spcPct val="87083"/>
              </a:lnSpc>
              <a:spcBef>
                <a:spcPts val="0"/>
              </a:spcBef>
              <a:buNone/>
              <a:defRPr sz="1200" b="0" i="0">
                <a:solidFill>
                  <a:schemeClr val="lt1"/>
                </a:solidFill>
                <a:latin typeface="Verdana"/>
                <a:ea typeface="Verdana"/>
                <a:cs typeface="Verdana"/>
                <a:sym typeface="Verdana"/>
              </a:defRPr>
            </a:lvl3pPr>
            <a:lvl4pPr marL="38100" marR="0" lvl="3" indent="0" algn="l">
              <a:lnSpc>
                <a:spcPct val="87083"/>
              </a:lnSpc>
              <a:spcBef>
                <a:spcPts val="0"/>
              </a:spcBef>
              <a:buNone/>
              <a:defRPr sz="1200" b="0" i="0">
                <a:solidFill>
                  <a:schemeClr val="lt1"/>
                </a:solidFill>
                <a:latin typeface="Verdana"/>
                <a:ea typeface="Verdana"/>
                <a:cs typeface="Verdana"/>
                <a:sym typeface="Verdana"/>
              </a:defRPr>
            </a:lvl4pPr>
            <a:lvl5pPr marL="38100" marR="0" lvl="4" indent="0" algn="l">
              <a:lnSpc>
                <a:spcPct val="87083"/>
              </a:lnSpc>
              <a:spcBef>
                <a:spcPts val="0"/>
              </a:spcBef>
              <a:buNone/>
              <a:defRPr sz="1200" b="0" i="0">
                <a:solidFill>
                  <a:schemeClr val="lt1"/>
                </a:solidFill>
                <a:latin typeface="Verdana"/>
                <a:ea typeface="Verdana"/>
                <a:cs typeface="Verdana"/>
                <a:sym typeface="Verdana"/>
              </a:defRPr>
            </a:lvl5pPr>
            <a:lvl6pPr marL="38100" marR="0" lvl="5" indent="0" algn="l">
              <a:lnSpc>
                <a:spcPct val="87083"/>
              </a:lnSpc>
              <a:spcBef>
                <a:spcPts val="0"/>
              </a:spcBef>
              <a:buNone/>
              <a:defRPr sz="1200" b="0" i="0">
                <a:solidFill>
                  <a:schemeClr val="lt1"/>
                </a:solidFill>
                <a:latin typeface="Verdana"/>
                <a:ea typeface="Verdana"/>
                <a:cs typeface="Verdana"/>
                <a:sym typeface="Verdana"/>
              </a:defRPr>
            </a:lvl6pPr>
            <a:lvl7pPr marL="38100" marR="0" lvl="6" indent="0" algn="l">
              <a:lnSpc>
                <a:spcPct val="87083"/>
              </a:lnSpc>
              <a:spcBef>
                <a:spcPts val="0"/>
              </a:spcBef>
              <a:buNone/>
              <a:defRPr sz="1200" b="0" i="0">
                <a:solidFill>
                  <a:schemeClr val="lt1"/>
                </a:solidFill>
                <a:latin typeface="Verdana"/>
                <a:ea typeface="Verdana"/>
                <a:cs typeface="Verdana"/>
                <a:sym typeface="Verdana"/>
              </a:defRPr>
            </a:lvl7pPr>
            <a:lvl8pPr marL="38100" marR="0" lvl="7" indent="0" algn="l">
              <a:lnSpc>
                <a:spcPct val="87083"/>
              </a:lnSpc>
              <a:spcBef>
                <a:spcPts val="0"/>
              </a:spcBef>
              <a:buNone/>
              <a:defRPr sz="1200" b="0" i="0">
                <a:solidFill>
                  <a:schemeClr val="lt1"/>
                </a:solidFill>
                <a:latin typeface="Verdana"/>
                <a:ea typeface="Verdana"/>
                <a:cs typeface="Verdana"/>
                <a:sym typeface="Verdana"/>
              </a:defRPr>
            </a:lvl8pPr>
            <a:lvl9pPr marL="38100" marR="0" lvl="8" indent="0" algn="l">
              <a:lnSpc>
                <a:spcPct val="87083"/>
              </a:lnSpc>
              <a:spcBef>
                <a:spcPts val="0"/>
              </a:spcBef>
              <a:buNone/>
              <a:defRPr sz="1200" b="0" i="0">
                <a:solidFill>
                  <a:schemeClr val="lt1"/>
                </a:solidFill>
                <a:latin typeface="Verdana"/>
                <a:ea typeface="Verdana"/>
                <a:cs typeface="Verdana"/>
                <a:sym typeface="Verdana"/>
              </a:defRPr>
            </a:lvl9pPr>
          </a:lstStyle>
          <a:p>
            <a:pPr marL="3810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1803959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p78"/>
          <p:cNvSpPr txBox="1">
            <a:spLocks noGrp="1"/>
          </p:cNvSpPr>
          <p:nvPr>
            <p:ph type="title"/>
          </p:nvPr>
        </p:nvSpPr>
        <p:spPr>
          <a:xfrm>
            <a:off x="406908" y="228600"/>
            <a:ext cx="11371960" cy="5334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2000" b="1" i="0" u="none" strike="noStrike" cap="none">
                <a:solidFill>
                  <a:srgbClr val="76717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78"/>
          <p:cNvSpPr txBox="1">
            <a:spLocks noGrp="1"/>
          </p:cNvSpPr>
          <p:nvPr>
            <p:ph type="body" idx="1"/>
          </p:nvPr>
        </p:nvSpPr>
        <p:spPr>
          <a:xfrm>
            <a:off x="406908" y="1500885"/>
            <a:ext cx="11412220" cy="192811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SzPts val="1400"/>
              <a:buNone/>
              <a:defRPr sz="1800" b="0" i="1">
                <a:solidFill>
                  <a:srgbClr val="003476"/>
                </a:solidFill>
                <a:latin typeface="Helvetica Neue"/>
                <a:ea typeface="Helvetica Neue"/>
                <a:cs typeface="Helvetica Neue"/>
                <a:sym typeface="Helvetica Neu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1" name="Google Shape;21;p78"/>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78"/>
          <p:cNvSpPr txBox="1">
            <a:spLocks noGrp="1"/>
          </p:cNvSpPr>
          <p:nvPr>
            <p:ph type="sldNum" idx="12"/>
          </p:nvPr>
        </p:nvSpPr>
        <p:spPr>
          <a:xfrm>
            <a:off x="11353800" y="6416370"/>
            <a:ext cx="425068" cy="128240"/>
          </a:xfrm>
          <a:prstGeom prst="rect">
            <a:avLst/>
          </a:prstGeom>
          <a:noFill/>
          <a:ln>
            <a:noFill/>
          </a:ln>
        </p:spPr>
        <p:txBody>
          <a:bodyPr spcFirstLastPara="1" wrap="square" lIns="0" tIns="0" rIns="0" bIns="0" anchor="t" anchorCtr="0">
            <a:spAutoFit/>
          </a:bodyPr>
          <a:lstStyle>
            <a:lvl1pPr marL="38100" marR="0" lvl="0" indent="0" algn="l">
              <a:lnSpc>
                <a:spcPct val="87083"/>
              </a:lnSpc>
              <a:spcBef>
                <a:spcPts val="0"/>
              </a:spcBef>
              <a:buNone/>
              <a:defRPr sz="1200" b="0" i="0">
                <a:solidFill>
                  <a:schemeClr val="lt1"/>
                </a:solidFill>
                <a:latin typeface="Verdana"/>
                <a:ea typeface="Verdana"/>
                <a:cs typeface="Verdana"/>
                <a:sym typeface="Verdana"/>
              </a:defRPr>
            </a:lvl1pPr>
            <a:lvl2pPr marL="38100" marR="0" lvl="1" indent="0" algn="l">
              <a:lnSpc>
                <a:spcPct val="87083"/>
              </a:lnSpc>
              <a:spcBef>
                <a:spcPts val="0"/>
              </a:spcBef>
              <a:buNone/>
              <a:defRPr sz="1200" b="0" i="0">
                <a:solidFill>
                  <a:schemeClr val="lt1"/>
                </a:solidFill>
                <a:latin typeface="Verdana"/>
                <a:ea typeface="Verdana"/>
                <a:cs typeface="Verdana"/>
                <a:sym typeface="Verdana"/>
              </a:defRPr>
            </a:lvl2pPr>
            <a:lvl3pPr marL="38100" marR="0" lvl="2" indent="0" algn="l">
              <a:lnSpc>
                <a:spcPct val="87083"/>
              </a:lnSpc>
              <a:spcBef>
                <a:spcPts val="0"/>
              </a:spcBef>
              <a:buNone/>
              <a:defRPr sz="1200" b="0" i="0">
                <a:solidFill>
                  <a:schemeClr val="lt1"/>
                </a:solidFill>
                <a:latin typeface="Verdana"/>
                <a:ea typeface="Verdana"/>
                <a:cs typeface="Verdana"/>
                <a:sym typeface="Verdana"/>
              </a:defRPr>
            </a:lvl3pPr>
            <a:lvl4pPr marL="38100" marR="0" lvl="3" indent="0" algn="l">
              <a:lnSpc>
                <a:spcPct val="87083"/>
              </a:lnSpc>
              <a:spcBef>
                <a:spcPts val="0"/>
              </a:spcBef>
              <a:buNone/>
              <a:defRPr sz="1200" b="0" i="0">
                <a:solidFill>
                  <a:schemeClr val="lt1"/>
                </a:solidFill>
                <a:latin typeface="Verdana"/>
                <a:ea typeface="Verdana"/>
                <a:cs typeface="Verdana"/>
                <a:sym typeface="Verdana"/>
              </a:defRPr>
            </a:lvl4pPr>
            <a:lvl5pPr marL="38100" marR="0" lvl="4" indent="0" algn="l">
              <a:lnSpc>
                <a:spcPct val="87083"/>
              </a:lnSpc>
              <a:spcBef>
                <a:spcPts val="0"/>
              </a:spcBef>
              <a:buNone/>
              <a:defRPr sz="1200" b="0" i="0">
                <a:solidFill>
                  <a:schemeClr val="lt1"/>
                </a:solidFill>
                <a:latin typeface="Verdana"/>
                <a:ea typeface="Verdana"/>
                <a:cs typeface="Verdana"/>
                <a:sym typeface="Verdana"/>
              </a:defRPr>
            </a:lvl5pPr>
            <a:lvl6pPr marL="38100" marR="0" lvl="5" indent="0" algn="l">
              <a:lnSpc>
                <a:spcPct val="87083"/>
              </a:lnSpc>
              <a:spcBef>
                <a:spcPts val="0"/>
              </a:spcBef>
              <a:buNone/>
              <a:defRPr sz="1200" b="0" i="0">
                <a:solidFill>
                  <a:schemeClr val="lt1"/>
                </a:solidFill>
                <a:latin typeface="Verdana"/>
                <a:ea typeface="Verdana"/>
                <a:cs typeface="Verdana"/>
                <a:sym typeface="Verdana"/>
              </a:defRPr>
            </a:lvl6pPr>
            <a:lvl7pPr marL="38100" marR="0" lvl="6" indent="0" algn="l">
              <a:lnSpc>
                <a:spcPct val="87083"/>
              </a:lnSpc>
              <a:spcBef>
                <a:spcPts val="0"/>
              </a:spcBef>
              <a:buNone/>
              <a:defRPr sz="1200" b="0" i="0">
                <a:solidFill>
                  <a:schemeClr val="lt1"/>
                </a:solidFill>
                <a:latin typeface="Verdana"/>
                <a:ea typeface="Verdana"/>
                <a:cs typeface="Verdana"/>
                <a:sym typeface="Verdana"/>
              </a:defRPr>
            </a:lvl7pPr>
            <a:lvl8pPr marL="38100" marR="0" lvl="7" indent="0" algn="l">
              <a:lnSpc>
                <a:spcPct val="87083"/>
              </a:lnSpc>
              <a:spcBef>
                <a:spcPts val="0"/>
              </a:spcBef>
              <a:buNone/>
              <a:defRPr sz="1200" b="0" i="0">
                <a:solidFill>
                  <a:schemeClr val="lt1"/>
                </a:solidFill>
                <a:latin typeface="Verdana"/>
                <a:ea typeface="Verdana"/>
                <a:cs typeface="Verdana"/>
                <a:sym typeface="Verdana"/>
              </a:defRPr>
            </a:lvl8pPr>
            <a:lvl9pPr marL="38100" marR="0" lvl="8" indent="0" algn="l">
              <a:lnSpc>
                <a:spcPct val="87083"/>
              </a:lnSpc>
              <a:spcBef>
                <a:spcPts val="0"/>
              </a:spcBef>
              <a:buNone/>
              <a:defRPr sz="1200" b="0" i="0">
                <a:solidFill>
                  <a:schemeClr val="lt1"/>
                </a:solidFill>
                <a:latin typeface="Verdana"/>
                <a:ea typeface="Verdana"/>
                <a:cs typeface="Verdana"/>
                <a:sym typeface="Verdana"/>
              </a:defRPr>
            </a:lvl9pPr>
          </a:lstStyle>
          <a:p>
            <a:pPr marL="3810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1638676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1"/>
        <p:cNvGrpSpPr/>
        <p:nvPr/>
      </p:nvGrpSpPr>
      <p:grpSpPr>
        <a:xfrm>
          <a:off x="0" y="0"/>
          <a:ext cx="0" cy="0"/>
          <a:chOff x="0" y="0"/>
          <a:chExt cx="0" cy="0"/>
        </a:xfrm>
      </p:grpSpPr>
      <p:sp>
        <p:nvSpPr>
          <p:cNvPr id="42" name="Google Shape;42;p86"/>
          <p:cNvSpPr txBox="1">
            <a:spLocks noGrp="1"/>
          </p:cNvSpPr>
          <p:nvPr>
            <p:ph type="title"/>
          </p:nvPr>
        </p:nvSpPr>
        <p:spPr>
          <a:xfrm>
            <a:off x="9114790" y="1571701"/>
            <a:ext cx="553084" cy="574675"/>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3600" b="1" i="0" u="none" strike="noStrike" cap="none">
                <a:solidFill>
                  <a:srgbClr val="E7E6E6"/>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86"/>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86"/>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5" name="Google Shape;45;p86"/>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86"/>
          <p:cNvSpPr txBox="1">
            <a:spLocks noGrp="1"/>
          </p:cNvSpPr>
          <p:nvPr>
            <p:ph type="dt" idx="10"/>
          </p:nvPr>
        </p:nvSpPr>
        <p:spPr>
          <a:xfrm>
            <a:off x="700278" y="6313513"/>
            <a:ext cx="2804160" cy="3429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86"/>
          <p:cNvSpPr txBox="1">
            <a:spLocks noGrp="1"/>
          </p:cNvSpPr>
          <p:nvPr>
            <p:ph type="sldNum" idx="12"/>
          </p:nvPr>
        </p:nvSpPr>
        <p:spPr>
          <a:xfrm>
            <a:off x="10972800" y="6373367"/>
            <a:ext cx="806068" cy="129600"/>
          </a:xfrm>
          <a:prstGeom prst="rect">
            <a:avLst/>
          </a:prstGeom>
          <a:noFill/>
          <a:ln>
            <a:noFill/>
          </a:ln>
        </p:spPr>
        <p:txBody>
          <a:bodyPr spcFirstLastPara="1" wrap="square" lIns="0" tIns="0" rIns="0" bIns="0" anchor="t" anchorCtr="0">
            <a:spAutoFit/>
          </a:bodyPr>
          <a:lstStyle>
            <a:lvl1pPr marL="38100" marR="0" lvl="0" indent="0" algn="l">
              <a:lnSpc>
                <a:spcPct val="104499"/>
              </a:lnSpc>
              <a:spcBef>
                <a:spcPts val="0"/>
              </a:spcBef>
              <a:buNone/>
              <a:defRPr sz="1000" b="0" i="0">
                <a:solidFill>
                  <a:schemeClr val="lt1"/>
                </a:solidFill>
                <a:latin typeface="Calibri"/>
                <a:ea typeface="Calibri"/>
                <a:cs typeface="Calibri"/>
                <a:sym typeface="Calibri"/>
              </a:defRPr>
            </a:lvl1pPr>
            <a:lvl2pPr marL="38100" marR="0" lvl="1" indent="0" algn="l">
              <a:lnSpc>
                <a:spcPct val="104499"/>
              </a:lnSpc>
              <a:spcBef>
                <a:spcPts val="0"/>
              </a:spcBef>
              <a:buNone/>
              <a:defRPr sz="1000" b="0" i="0">
                <a:solidFill>
                  <a:schemeClr val="lt1"/>
                </a:solidFill>
                <a:latin typeface="Calibri"/>
                <a:ea typeface="Calibri"/>
                <a:cs typeface="Calibri"/>
                <a:sym typeface="Calibri"/>
              </a:defRPr>
            </a:lvl2pPr>
            <a:lvl3pPr marL="38100" marR="0" lvl="2" indent="0" algn="l">
              <a:lnSpc>
                <a:spcPct val="104499"/>
              </a:lnSpc>
              <a:spcBef>
                <a:spcPts val="0"/>
              </a:spcBef>
              <a:buNone/>
              <a:defRPr sz="1000" b="0" i="0">
                <a:solidFill>
                  <a:schemeClr val="lt1"/>
                </a:solidFill>
                <a:latin typeface="Calibri"/>
                <a:ea typeface="Calibri"/>
                <a:cs typeface="Calibri"/>
                <a:sym typeface="Calibri"/>
              </a:defRPr>
            </a:lvl3pPr>
            <a:lvl4pPr marL="38100" marR="0" lvl="3" indent="0" algn="l">
              <a:lnSpc>
                <a:spcPct val="104499"/>
              </a:lnSpc>
              <a:spcBef>
                <a:spcPts val="0"/>
              </a:spcBef>
              <a:buNone/>
              <a:defRPr sz="1000" b="0" i="0">
                <a:solidFill>
                  <a:schemeClr val="lt1"/>
                </a:solidFill>
                <a:latin typeface="Calibri"/>
                <a:ea typeface="Calibri"/>
                <a:cs typeface="Calibri"/>
                <a:sym typeface="Calibri"/>
              </a:defRPr>
            </a:lvl4pPr>
            <a:lvl5pPr marL="38100" marR="0" lvl="4" indent="0" algn="l">
              <a:lnSpc>
                <a:spcPct val="104499"/>
              </a:lnSpc>
              <a:spcBef>
                <a:spcPts val="0"/>
              </a:spcBef>
              <a:buNone/>
              <a:defRPr sz="1000" b="0" i="0">
                <a:solidFill>
                  <a:schemeClr val="lt1"/>
                </a:solidFill>
                <a:latin typeface="Calibri"/>
                <a:ea typeface="Calibri"/>
                <a:cs typeface="Calibri"/>
                <a:sym typeface="Calibri"/>
              </a:defRPr>
            </a:lvl5pPr>
            <a:lvl6pPr marL="38100" marR="0" lvl="5" indent="0" algn="l">
              <a:lnSpc>
                <a:spcPct val="104499"/>
              </a:lnSpc>
              <a:spcBef>
                <a:spcPts val="0"/>
              </a:spcBef>
              <a:buNone/>
              <a:defRPr sz="1000" b="0" i="0">
                <a:solidFill>
                  <a:schemeClr val="lt1"/>
                </a:solidFill>
                <a:latin typeface="Calibri"/>
                <a:ea typeface="Calibri"/>
                <a:cs typeface="Calibri"/>
                <a:sym typeface="Calibri"/>
              </a:defRPr>
            </a:lvl6pPr>
            <a:lvl7pPr marL="38100" marR="0" lvl="6" indent="0" algn="l">
              <a:lnSpc>
                <a:spcPct val="104499"/>
              </a:lnSpc>
              <a:spcBef>
                <a:spcPts val="0"/>
              </a:spcBef>
              <a:buNone/>
              <a:defRPr sz="1000" b="0" i="0">
                <a:solidFill>
                  <a:schemeClr val="lt1"/>
                </a:solidFill>
                <a:latin typeface="Calibri"/>
                <a:ea typeface="Calibri"/>
                <a:cs typeface="Calibri"/>
                <a:sym typeface="Calibri"/>
              </a:defRPr>
            </a:lvl7pPr>
            <a:lvl8pPr marL="38100" marR="0" lvl="7" indent="0" algn="l">
              <a:lnSpc>
                <a:spcPct val="104499"/>
              </a:lnSpc>
              <a:spcBef>
                <a:spcPts val="0"/>
              </a:spcBef>
              <a:buNone/>
              <a:defRPr sz="1000" b="0" i="0">
                <a:solidFill>
                  <a:schemeClr val="lt1"/>
                </a:solidFill>
                <a:latin typeface="Calibri"/>
                <a:ea typeface="Calibri"/>
                <a:cs typeface="Calibri"/>
                <a:sym typeface="Calibri"/>
              </a:defRPr>
            </a:lvl8pPr>
            <a:lvl9pPr marL="38100" marR="0" lvl="8" indent="0" algn="l">
              <a:lnSpc>
                <a:spcPct val="104499"/>
              </a:lnSpc>
              <a:spcBef>
                <a:spcPts val="0"/>
              </a:spcBef>
              <a:buNone/>
              <a:defRPr sz="1000" b="0" i="0">
                <a:solidFill>
                  <a:schemeClr val="lt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773643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67"/>
        <p:cNvGrpSpPr/>
        <p:nvPr/>
      </p:nvGrpSpPr>
      <p:grpSpPr>
        <a:xfrm>
          <a:off x="0" y="0"/>
          <a:ext cx="0" cy="0"/>
          <a:chOff x="0" y="0"/>
          <a:chExt cx="0" cy="0"/>
        </a:xfrm>
      </p:grpSpPr>
      <p:sp>
        <p:nvSpPr>
          <p:cNvPr id="168" name="Google Shape;168;p92"/>
          <p:cNvSpPr txBox="1">
            <a:spLocks noGrp="1"/>
          </p:cNvSpPr>
          <p:nvPr>
            <p:ph type="title"/>
          </p:nvPr>
        </p:nvSpPr>
        <p:spPr>
          <a:xfrm>
            <a:off x="9114790" y="1571701"/>
            <a:ext cx="553084" cy="574675"/>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3600" b="1" i="0" u="none" strike="noStrike" cap="none">
                <a:solidFill>
                  <a:srgbClr val="E7E6E6"/>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9" name="Google Shape;169;p92"/>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92"/>
          <p:cNvSpPr txBox="1">
            <a:spLocks noGrp="1"/>
          </p:cNvSpPr>
          <p:nvPr>
            <p:ph type="dt" idx="10"/>
          </p:nvPr>
        </p:nvSpPr>
        <p:spPr>
          <a:xfrm>
            <a:off x="700278" y="6313513"/>
            <a:ext cx="2804160" cy="3429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1" name="Google Shape;171;p92"/>
          <p:cNvSpPr txBox="1">
            <a:spLocks noGrp="1"/>
          </p:cNvSpPr>
          <p:nvPr>
            <p:ph type="sldNum" idx="12"/>
          </p:nvPr>
        </p:nvSpPr>
        <p:spPr>
          <a:xfrm>
            <a:off x="10972800" y="6373367"/>
            <a:ext cx="806068" cy="129600"/>
          </a:xfrm>
          <a:prstGeom prst="rect">
            <a:avLst/>
          </a:prstGeom>
          <a:noFill/>
          <a:ln>
            <a:noFill/>
          </a:ln>
        </p:spPr>
        <p:txBody>
          <a:bodyPr spcFirstLastPara="1" wrap="square" lIns="0" tIns="0" rIns="0" bIns="0" anchor="t" anchorCtr="0">
            <a:spAutoFit/>
          </a:bodyPr>
          <a:lstStyle>
            <a:lvl1pPr marL="38100" marR="0" lvl="0" indent="0" algn="l">
              <a:lnSpc>
                <a:spcPct val="104499"/>
              </a:lnSpc>
              <a:spcBef>
                <a:spcPts val="0"/>
              </a:spcBef>
              <a:buNone/>
              <a:defRPr sz="1000" b="0" i="0">
                <a:solidFill>
                  <a:schemeClr val="lt1"/>
                </a:solidFill>
                <a:latin typeface="Calibri"/>
                <a:ea typeface="Calibri"/>
                <a:cs typeface="Calibri"/>
                <a:sym typeface="Calibri"/>
              </a:defRPr>
            </a:lvl1pPr>
            <a:lvl2pPr marL="38100" marR="0" lvl="1" indent="0" algn="l">
              <a:lnSpc>
                <a:spcPct val="104499"/>
              </a:lnSpc>
              <a:spcBef>
                <a:spcPts val="0"/>
              </a:spcBef>
              <a:buNone/>
              <a:defRPr sz="1000" b="0" i="0">
                <a:solidFill>
                  <a:schemeClr val="lt1"/>
                </a:solidFill>
                <a:latin typeface="Calibri"/>
                <a:ea typeface="Calibri"/>
                <a:cs typeface="Calibri"/>
                <a:sym typeface="Calibri"/>
              </a:defRPr>
            </a:lvl2pPr>
            <a:lvl3pPr marL="38100" marR="0" lvl="2" indent="0" algn="l">
              <a:lnSpc>
                <a:spcPct val="104499"/>
              </a:lnSpc>
              <a:spcBef>
                <a:spcPts val="0"/>
              </a:spcBef>
              <a:buNone/>
              <a:defRPr sz="1000" b="0" i="0">
                <a:solidFill>
                  <a:schemeClr val="lt1"/>
                </a:solidFill>
                <a:latin typeface="Calibri"/>
                <a:ea typeface="Calibri"/>
                <a:cs typeface="Calibri"/>
                <a:sym typeface="Calibri"/>
              </a:defRPr>
            </a:lvl3pPr>
            <a:lvl4pPr marL="38100" marR="0" lvl="3" indent="0" algn="l">
              <a:lnSpc>
                <a:spcPct val="104499"/>
              </a:lnSpc>
              <a:spcBef>
                <a:spcPts val="0"/>
              </a:spcBef>
              <a:buNone/>
              <a:defRPr sz="1000" b="0" i="0">
                <a:solidFill>
                  <a:schemeClr val="lt1"/>
                </a:solidFill>
                <a:latin typeface="Calibri"/>
                <a:ea typeface="Calibri"/>
                <a:cs typeface="Calibri"/>
                <a:sym typeface="Calibri"/>
              </a:defRPr>
            </a:lvl4pPr>
            <a:lvl5pPr marL="38100" marR="0" lvl="4" indent="0" algn="l">
              <a:lnSpc>
                <a:spcPct val="104499"/>
              </a:lnSpc>
              <a:spcBef>
                <a:spcPts val="0"/>
              </a:spcBef>
              <a:buNone/>
              <a:defRPr sz="1000" b="0" i="0">
                <a:solidFill>
                  <a:schemeClr val="lt1"/>
                </a:solidFill>
                <a:latin typeface="Calibri"/>
                <a:ea typeface="Calibri"/>
                <a:cs typeface="Calibri"/>
                <a:sym typeface="Calibri"/>
              </a:defRPr>
            </a:lvl5pPr>
            <a:lvl6pPr marL="38100" marR="0" lvl="5" indent="0" algn="l">
              <a:lnSpc>
                <a:spcPct val="104499"/>
              </a:lnSpc>
              <a:spcBef>
                <a:spcPts val="0"/>
              </a:spcBef>
              <a:buNone/>
              <a:defRPr sz="1000" b="0" i="0">
                <a:solidFill>
                  <a:schemeClr val="lt1"/>
                </a:solidFill>
                <a:latin typeface="Calibri"/>
                <a:ea typeface="Calibri"/>
                <a:cs typeface="Calibri"/>
                <a:sym typeface="Calibri"/>
              </a:defRPr>
            </a:lvl6pPr>
            <a:lvl7pPr marL="38100" marR="0" lvl="6" indent="0" algn="l">
              <a:lnSpc>
                <a:spcPct val="104499"/>
              </a:lnSpc>
              <a:spcBef>
                <a:spcPts val="0"/>
              </a:spcBef>
              <a:buNone/>
              <a:defRPr sz="1000" b="0" i="0">
                <a:solidFill>
                  <a:schemeClr val="lt1"/>
                </a:solidFill>
                <a:latin typeface="Calibri"/>
                <a:ea typeface="Calibri"/>
                <a:cs typeface="Calibri"/>
                <a:sym typeface="Calibri"/>
              </a:defRPr>
            </a:lvl7pPr>
            <a:lvl8pPr marL="38100" marR="0" lvl="7" indent="0" algn="l">
              <a:lnSpc>
                <a:spcPct val="104499"/>
              </a:lnSpc>
              <a:spcBef>
                <a:spcPts val="0"/>
              </a:spcBef>
              <a:buNone/>
              <a:defRPr sz="1000" b="0" i="0">
                <a:solidFill>
                  <a:schemeClr val="lt1"/>
                </a:solidFill>
                <a:latin typeface="Calibri"/>
                <a:ea typeface="Calibri"/>
                <a:cs typeface="Calibri"/>
                <a:sym typeface="Calibri"/>
              </a:defRPr>
            </a:lvl8pPr>
            <a:lvl9pPr marL="38100" marR="0" lvl="8" indent="0" algn="l">
              <a:lnSpc>
                <a:spcPct val="104499"/>
              </a:lnSpc>
              <a:spcBef>
                <a:spcPts val="0"/>
              </a:spcBef>
              <a:buNone/>
              <a:defRPr sz="1000" b="0" i="0">
                <a:solidFill>
                  <a:schemeClr val="lt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344874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ustom Layout" userDrawn="1">
  <p:cSld name="1_Custom Layout">
    <p:spTree>
      <p:nvGrpSpPr>
        <p:cNvPr id="1" name="Shape 53"/>
        <p:cNvGrpSpPr/>
        <p:nvPr/>
      </p:nvGrpSpPr>
      <p:grpSpPr>
        <a:xfrm>
          <a:off x="0" y="0"/>
          <a:ext cx="0" cy="0"/>
          <a:chOff x="0" y="0"/>
          <a:chExt cx="0" cy="0"/>
        </a:xfrm>
      </p:grpSpPr>
      <p:sp>
        <p:nvSpPr>
          <p:cNvPr id="54" name="Google Shape;54;p88"/>
          <p:cNvSpPr txBox="1">
            <a:spLocks noGrp="1"/>
          </p:cNvSpPr>
          <p:nvPr>
            <p:ph type="sldNum" idx="12"/>
          </p:nvPr>
        </p:nvSpPr>
        <p:spPr>
          <a:xfrm>
            <a:off x="10972800" y="6373367"/>
            <a:ext cx="806068" cy="129600"/>
          </a:xfrm>
          <a:prstGeom prst="rect">
            <a:avLst/>
          </a:prstGeom>
          <a:noFill/>
          <a:ln>
            <a:noFill/>
          </a:ln>
        </p:spPr>
        <p:txBody>
          <a:bodyPr spcFirstLastPara="1" wrap="square" lIns="0" tIns="0" rIns="0" bIns="0" anchor="t" anchorCtr="0">
            <a:spAutoFit/>
          </a:bodyPr>
          <a:lstStyle>
            <a:lvl1pPr marL="38100" marR="0" lvl="0" indent="0" algn="r">
              <a:lnSpc>
                <a:spcPct val="87083"/>
              </a:lnSpc>
              <a:spcBef>
                <a:spcPts val="0"/>
              </a:spcBef>
              <a:buNone/>
              <a:defRPr sz="1200" b="0" i="0">
                <a:solidFill>
                  <a:schemeClr val="lt1"/>
                </a:solidFill>
                <a:latin typeface="Verdana"/>
                <a:ea typeface="Verdana"/>
                <a:cs typeface="Verdana"/>
                <a:sym typeface="Verdana"/>
              </a:defRPr>
            </a:lvl1pPr>
            <a:lvl2pPr marL="38100" marR="0" lvl="1" indent="0" algn="r">
              <a:lnSpc>
                <a:spcPct val="87083"/>
              </a:lnSpc>
              <a:spcBef>
                <a:spcPts val="0"/>
              </a:spcBef>
              <a:buNone/>
              <a:defRPr sz="1200" b="0" i="0">
                <a:solidFill>
                  <a:schemeClr val="lt1"/>
                </a:solidFill>
                <a:latin typeface="Verdana"/>
                <a:ea typeface="Verdana"/>
                <a:cs typeface="Verdana"/>
                <a:sym typeface="Verdana"/>
              </a:defRPr>
            </a:lvl2pPr>
            <a:lvl3pPr marL="38100" marR="0" lvl="2" indent="0" algn="r">
              <a:lnSpc>
                <a:spcPct val="87083"/>
              </a:lnSpc>
              <a:spcBef>
                <a:spcPts val="0"/>
              </a:spcBef>
              <a:buNone/>
              <a:defRPr sz="1200" b="0" i="0">
                <a:solidFill>
                  <a:schemeClr val="lt1"/>
                </a:solidFill>
                <a:latin typeface="Verdana"/>
                <a:ea typeface="Verdana"/>
                <a:cs typeface="Verdana"/>
                <a:sym typeface="Verdana"/>
              </a:defRPr>
            </a:lvl3pPr>
            <a:lvl4pPr marL="38100" marR="0" lvl="3" indent="0" algn="r">
              <a:lnSpc>
                <a:spcPct val="87083"/>
              </a:lnSpc>
              <a:spcBef>
                <a:spcPts val="0"/>
              </a:spcBef>
              <a:buNone/>
              <a:defRPr sz="1200" b="0" i="0">
                <a:solidFill>
                  <a:schemeClr val="lt1"/>
                </a:solidFill>
                <a:latin typeface="Verdana"/>
                <a:ea typeface="Verdana"/>
                <a:cs typeface="Verdana"/>
                <a:sym typeface="Verdana"/>
              </a:defRPr>
            </a:lvl4pPr>
            <a:lvl5pPr marL="38100" marR="0" lvl="4" indent="0" algn="r">
              <a:lnSpc>
                <a:spcPct val="87083"/>
              </a:lnSpc>
              <a:spcBef>
                <a:spcPts val="0"/>
              </a:spcBef>
              <a:buNone/>
              <a:defRPr sz="1200" b="0" i="0">
                <a:solidFill>
                  <a:schemeClr val="lt1"/>
                </a:solidFill>
                <a:latin typeface="Verdana"/>
                <a:ea typeface="Verdana"/>
                <a:cs typeface="Verdana"/>
                <a:sym typeface="Verdana"/>
              </a:defRPr>
            </a:lvl5pPr>
            <a:lvl6pPr marL="38100" marR="0" lvl="5" indent="0" algn="r">
              <a:lnSpc>
                <a:spcPct val="87083"/>
              </a:lnSpc>
              <a:spcBef>
                <a:spcPts val="0"/>
              </a:spcBef>
              <a:buNone/>
              <a:defRPr sz="1200" b="0" i="0">
                <a:solidFill>
                  <a:schemeClr val="lt1"/>
                </a:solidFill>
                <a:latin typeface="Verdana"/>
                <a:ea typeface="Verdana"/>
                <a:cs typeface="Verdana"/>
                <a:sym typeface="Verdana"/>
              </a:defRPr>
            </a:lvl6pPr>
            <a:lvl7pPr marL="38100" marR="0" lvl="6" indent="0" algn="r">
              <a:lnSpc>
                <a:spcPct val="87083"/>
              </a:lnSpc>
              <a:spcBef>
                <a:spcPts val="0"/>
              </a:spcBef>
              <a:buNone/>
              <a:defRPr sz="1200" b="0" i="0">
                <a:solidFill>
                  <a:schemeClr val="lt1"/>
                </a:solidFill>
                <a:latin typeface="Verdana"/>
                <a:ea typeface="Verdana"/>
                <a:cs typeface="Verdana"/>
                <a:sym typeface="Verdana"/>
              </a:defRPr>
            </a:lvl7pPr>
            <a:lvl8pPr marL="38100" marR="0" lvl="7" indent="0" algn="r">
              <a:lnSpc>
                <a:spcPct val="87083"/>
              </a:lnSpc>
              <a:spcBef>
                <a:spcPts val="0"/>
              </a:spcBef>
              <a:buNone/>
              <a:defRPr sz="1200" b="0" i="0">
                <a:solidFill>
                  <a:schemeClr val="lt1"/>
                </a:solidFill>
                <a:latin typeface="Verdana"/>
                <a:ea typeface="Verdana"/>
                <a:cs typeface="Verdana"/>
                <a:sym typeface="Verdana"/>
              </a:defRPr>
            </a:lvl8pPr>
            <a:lvl9pPr marL="38100" marR="0" lvl="8" indent="0" algn="r">
              <a:lnSpc>
                <a:spcPct val="87083"/>
              </a:lnSpc>
              <a:spcBef>
                <a:spcPts val="0"/>
              </a:spcBef>
              <a:buNone/>
              <a:defRPr sz="1200" b="0" i="0">
                <a:solidFill>
                  <a:schemeClr val="lt1"/>
                </a:solidFill>
                <a:latin typeface="Verdana"/>
                <a:ea typeface="Verdana"/>
                <a:cs typeface="Verdana"/>
                <a:sym typeface="Verdana"/>
              </a:defRPr>
            </a:lvl9pPr>
          </a:lstStyle>
          <a:p>
            <a:pPr marL="38100" lvl="0" indent="0" algn="r" rtl="0">
              <a:spcBef>
                <a:spcPts val="0"/>
              </a:spcBef>
              <a:spcAft>
                <a:spcPts val="0"/>
              </a:spcAft>
              <a:buNone/>
            </a:pPr>
            <a:fld id="{00000000-1234-1234-1234-123412341234}" type="slidenum">
              <a:rPr lang="el-GR"/>
              <a:t>‹#›</a:t>
            </a:fld>
            <a:endParaRPr/>
          </a:p>
        </p:txBody>
      </p:sp>
      <p:sp>
        <p:nvSpPr>
          <p:cNvPr id="58" name="Google Shape;58;p88"/>
          <p:cNvSpPr txBox="1">
            <a:spLocks noGrp="1"/>
          </p:cNvSpPr>
          <p:nvPr>
            <p:ph type="title"/>
          </p:nvPr>
        </p:nvSpPr>
        <p:spPr>
          <a:xfrm>
            <a:off x="406908" y="228600"/>
            <a:ext cx="11371960" cy="5334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2000" b="0" i="0" u="none" strike="noStrike" cap="none">
                <a:solidFill>
                  <a:srgbClr val="76717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 name="Google Shape;20;p78">
            <a:extLst>
              <a:ext uri="{FF2B5EF4-FFF2-40B4-BE49-F238E27FC236}">
                <a16:creationId xmlns:a16="http://schemas.microsoft.com/office/drawing/2014/main" id="{9C6010CA-EAAA-6A38-E539-B309801A07D2}"/>
              </a:ext>
            </a:extLst>
          </p:cNvPr>
          <p:cNvSpPr txBox="1">
            <a:spLocks noGrp="1"/>
          </p:cNvSpPr>
          <p:nvPr>
            <p:ph type="body" idx="1"/>
          </p:nvPr>
        </p:nvSpPr>
        <p:spPr>
          <a:xfrm>
            <a:off x="406908" y="946299"/>
            <a:ext cx="11412220" cy="2482702"/>
          </a:xfrm>
          <a:prstGeom prst="rect">
            <a:avLst/>
          </a:prstGeom>
          <a:noFill/>
          <a:ln>
            <a:noFill/>
          </a:ln>
        </p:spPr>
        <p:txBody>
          <a:bodyPr spcFirstLastPara="1" wrap="square" lIns="0" tIns="0" rIns="0" bIns="0" anchor="t" anchorCtr="0">
            <a:noAutofit/>
          </a:bodyPr>
          <a:lstStyle>
            <a:lvl1pPr marL="9525" lvl="0" indent="0" algn="l">
              <a:spcBef>
                <a:spcPts val="0"/>
              </a:spcBef>
              <a:spcAft>
                <a:spcPts val="0"/>
              </a:spcAft>
              <a:buSzPts val="1400"/>
              <a:buNone/>
              <a:tabLst/>
              <a:defRPr sz="1400" b="0" i="0">
                <a:solidFill>
                  <a:srgbClr val="003476"/>
                </a:solidFill>
                <a:latin typeface="Helvetica Neue"/>
                <a:ea typeface="Helvetica Neue"/>
                <a:cs typeface="Helvetica Neue"/>
                <a:sym typeface="Helvetica Neu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extLst>
      <p:ext uri="{BB962C8B-B14F-4D97-AF65-F5344CB8AC3E}">
        <p14:creationId xmlns:p14="http://schemas.microsoft.com/office/powerpoint/2010/main" val="2329452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reserve="1">
  <p:cSld name="Blank">
    <p:bg>
      <p:bgPr>
        <a:solidFill>
          <a:schemeClr val="lt1"/>
        </a:solidFill>
        <a:effectLst/>
      </p:bgPr>
    </p:bg>
    <p:spTree>
      <p:nvGrpSpPr>
        <p:cNvPr id="1" name="Shape 23"/>
        <p:cNvGrpSpPr/>
        <p:nvPr/>
      </p:nvGrpSpPr>
      <p:grpSpPr>
        <a:xfrm>
          <a:off x="0" y="0"/>
          <a:ext cx="0" cy="0"/>
          <a:chOff x="0" y="0"/>
          <a:chExt cx="0" cy="0"/>
        </a:xfrm>
      </p:grpSpPr>
      <p:sp>
        <p:nvSpPr>
          <p:cNvPr id="24" name="Google Shape;24;p81"/>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1"/>
          <p:cNvSpPr txBox="1">
            <a:spLocks noGrp="1"/>
          </p:cNvSpPr>
          <p:nvPr>
            <p:ph type="dt" idx="10"/>
          </p:nvPr>
        </p:nvSpPr>
        <p:spPr>
          <a:xfrm>
            <a:off x="700278" y="6313513"/>
            <a:ext cx="2804160" cy="3429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81"/>
          <p:cNvSpPr txBox="1">
            <a:spLocks noGrp="1"/>
          </p:cNvSpPr>
          <p:nvPr>
            <p:ph type="sldNum" idx="12"/>
          </p:nvPr>
        </p:nvSpPr>
        <p:spPr>
          <a:xfrm>
            <a:off x="10972800" y="6373367"/>
            <a:ext cx="806068" cy="129600"/>
          </a:xfrm>
          <a:prstGeom prst="rect">
            <a:avLst/>
          </a:prstGeom>
          <a:noFill/>
          <a:ln>
            <a:noFill/>
          </a:ln>
        </p:spPr>
        <p:txBody>
          <a:bodyPr spcFirstLastPara="1" wrap="square" lIns="0" tIns="0" rIns="0" bIns="0" anchor="t" anchorCtr="0">
            <a:spAutoFit/>
          </a:bodyPr>
          <a:lstStyle>
            <a:lvl1pPr marL="38100" marR="0" lvl="0" indent="0" algn="l">
              <a:lnSpc>
                <a:spcPct val="104499"/>
              </a:lnSpc>
              <a:spcBef>
                <a:spcPts val="0"/>
              </a:spcBef>
              <a:buNone/>
              <a:defRPr sz="1000" b="0" i="0">
                <a:solidFill>
                  <a:schemeClr val="lt1"/>
                </a:solidFill>
                <a:latin typeface="Calibri"/>
                <a:ea typeface="Calibri"/>
                <a:cs typeface="Calibri"/>
                <a:sym typeface="Calibri"/>
              </a:defRPr>
            </a:lvl1pPr>
            <a:lvl2pPr marL="38100" marR="0" lvl="1" indent="0" algn="l">
              <a:lnSpc>
                <a:spcPct val="104499"/>
              </a:lnSpc>
              <a:spcBef>
                <a:spcPts val="0"/>
              </a:spcBef>
              <a:buNone/>
              <a:defRPr sz="1000" b="0" i="0">
                <a:solidFill>
                  <a:schemeClr val="lt1"/>
                </a:solidFill>
                <a:latin typeface="Calibri"/>
                <a:ea typeface="Calibri"/>
                <a:cs typeface="Calibri"/>
                <a:sym typeface="Calibri"/>
              </a:defRPr>
            </a:lvl2pPr>
            <a:lvl3pPr marL="38100" marR="0" lvl="2" indent="0" algn="l">
              <a:lnSpc>
                <a:spcPct val="104499"/>
              </a:lnSpc>
              <a:spcBef>
                <a:spcPts val="0"/>
              </a:spcBef>
              <a:buNone/>
              <a:defRPr sz="1000" b="0" i="0">
                <a:solidFill>
                  <a:schemeClr val="lt1"/>
                </a:solidFill>
                <a:latin typeface="Calibri"/>
                <a:ea typeface="Calibri"/>
                <a:cs typeface="Calibri"/>
                <a:sym typeface="Calibri"/>
              </a:defRPr>
            </a:lvl3pPr>
            <a:lvl4pPr marL="38100" marR="0" lvl="3" indent="0" algn="l">
              <a:lnSpc>
                <a:spcPct val="104499"/>
              </a:lnSpc>
              <a:spcBef>
                <a:spcPts val="0"/>
              </a:spcBef>
              <a:buNone/>
              <a:defRPr sz="1000" b="0" i="0">
                <a:solidFill>
                  <a:schemeClr val="lt1"/>
                </a:solidFill>
                <a:latin typeface="Calibri"/>
                <a:ea typeface="Calibri"/>
                <a:cs typeface="Calibri"/>
                <a:sym typeface="Calibri"/>
              </a:defRPr>
            </a:lvl4pPr>
            <a:lvl5pPr marL="38100" marR="0" lvl="4" indent="0" algn="l">
              <a:lnSpc>
                <a:spcPct val="104499"/>
              </a:lnSpc>
              <a:spcBef>
                <a:spcPts val="0"/>
              </a:spcBef>
              <a:buNone/>
              <a:defRPr sz="1000" b="0" i="0">
                <a:solidFill>
                  <a:schemeClr val="lt1"/>
                </a:solidFill>
                <a:latin typeface="Calibri"/>
                <a:ea typeface="Calibri"/>
                <a:cs typeface="Calibri"/>
                <a:sym typeface="Calibri"/>
              </a:defRPr>
            </a:lvl5pPr>
            <a:lvl6pPr marL="38100" marR="0" lvl="5" indent="0" algn="l">
              <a:lnSpc>
                <a:spcPct val="104499"/>
              </a:lnSpc>
              <a:spcBef>
                <a:spcPts val="0"/>
              </a:spcBef>
              <a:buNone/>
              <a:defRPr sz="1000" b="0" i="0">
                <a:solidFill>
                  <a:schemeClr val="lt1"/>
                </a:solidFill>
                <a:latin typeface="Calibri"/>
                <a:ea typeface="Calibri"/>
                <a:cs typeface="Calibri"/>
                <a:sym typeface="Calibri"/>
              </a:defRPr>
            </a:lvl6pPr>
            <a:lvl7pPr marL="38100" marR="0" lvl="6" indent="0" algn="l">
              <a:lnSpc>
                <a:spcPct val="104499"/>
              </a:lnSpc>
              <a:spcBef>
                <a:spcPts val="0"/>
              </a:spcBef>
              <a:buNone/>
              <a:defRPr sz="1000" b="0" i="0">
                <a:solidFill>
                  <a:schemeClr val="lt1"/>
                </a:solidFill>
                <a:latin typeface="Calibri"/>
                <a:ea typeface="Calibri"/>
                <a:cs typeface="Calibri"/>
                <a:sym typeface="Calibri"/>
              </a:defRPr>
            </a:lvl7pPr>
            <a:lvl8pPr marL="38100" marR="0" lvl="7" indent="0" algn="l">
              <a:lnSpc>
                <a:spcPct val="104499"/>
              </a:lnSpc>
              <a:spcBef>
                <a:spcPts val="0"/>
              </a:spcBef>
              <a:buNone/>
              <a:defRPr sz="1000" b="0" i="0">
                <a:solidFill>
                  <a:schemeClr val="lt1"/>
                </a:solidFill>
                <a:latin typeface="Calibri"/>
                <a:ea typeface="Calibri"/>
                <a:cs typeface="Calibri"/>
                <a:sym typeface="Calibri"/>
              </a:defRPr>
            </a:lvl8pPr>
            <a:lvl9pPr marL="38100" marR="0" lvl="8" indent="0" algn="l">
              <a:lnSpc>
                <a:spcPct val="104499"/>
              </a:lnSpc>
              <a:spcBef>
                <a:spcPts val="0"/>
              </a:spcBef>
              <a:buNone/>
              <a:defRPr sz="1000" b="0" i="0">
                <a:solidFill>
                  <a:schemeClr val="lt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2056363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reserve="1">
  <p:cSld name="Title Slide">
    <p:spTree>
      <p:nvGrpSpPr>
        <p:cNvPr id="1" name="Shape 34"/>
        <p:cNvGrpSpPr/>
        <p:nvPr/>
      </p:nvGrpSpPr>
      <p:grpSpPr>
        <a:xfrm>
          <a:off x="0" y="0"/>
          <a:ext cx="0" cy="0"/>
          <a:chOff x="0" y="0"/>
          <a:chExt cx="0" cy="0"/>
        </a:xfrm>
      </p:grpSpPr>
      <p:sp>
        <p:nvSpPr>
          <p:cNvPr id="35" name="Google Shape;35;p85"/>
          <p:cNvSpPr txBox="1">
            <a:spLocks noGrp="1"/>
          </p:cNvSpPr>
          <p:nvPr>
            <p:ph type="ctrTitle"/>
          </p:nvPr>
        </p:nvSpPr>
        <p:spPr>
          <a:xfrm>
            <a:off x="914400" y="2125980"/>
            <a:ext cx="10363200" cy="144018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85"/>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85"/>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85"/>
          <p:cNvSpPr txBox="1">
            <a:spLocks noGrp="1"/>
          </p:cNvSpPr>
          <p:nvPr>
            <p:ph type="dt" idx="10"/>
          </p:nvPr>
        </p:nvSpPr>
        <p:spPr>
          <a:xfrm>
            <a:off x="700278" y="6313513"/>
            <a:ext cx="2804160" cy="3429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85"/>
          <p:cNvSpPr txBox="1">
            <a:spLocks noGrp="1"/>
          </p:cNvSpPr>
          <p:nvPr>
            <p:ph type="sldNum" idx="12"/>
          </p:nvPr>
        </p:nvSpPr>
        <p:spPr>
          <a:xfrm>
            <a:off x="11561698" y="6416370"/>
            <a:ext cx="217170" cy="265009"/>
          </a:xfrm>
          <a:prstGeom prst="rect">
            <a:avLst/>
          </a:prstGeom>
          <a:noFill/>
          <a:ln>
            <a:noFill/>
          </a:ln>
        </p:spPr>
        <p:txBody>
          <a:bodyPr spcFirstLastPara="1" wrap="square" lIns="0" tIns="0" rIns="0" bIns="0" anchor="t" anchorCtr="0">
            <a:spAutoFit/>
          </a:bodyPr>
          <a:lstStyle>
            <a:lvl1pPr marL="38100" marR="0" lvl="0" indent="0" algn="l">
              <a:lnSpc>
                <a:spcPct val="87083"/>
              </a:lnSpc>
              <a:spcBef>
                <a:spcPts val="0"/>
              </a:spcBef>
              <a:buNone/>
              <a:defRPr sz="1200" b="0" i="0">
                <a:solidFill>
                  <a:schemeClr val="lt1"/>
                </a:solidFill>
                <a:latin typeface="Calibri"/>
                <a:ea typeface="Calibri"/>
                <a:cs typeface="Calibri"/>
                <a:sym typeface="Calibri"/>
              </a:defRPr>
            </a:lvl1pPr>
            <a:lvl2pPr marL="38100" marR="0" lvl="1" indent="0" algn="l">
              <a:lnSpc>
                <a:spcPct val="87083"/>
              </a:lnSpc>
              <a:spcBef>
                <a:spcPts val="0"/>
              </a:spcBef>
              <a:buNone/>
              <a:defRPr sz="1200" b="0" i="0">
                <a:solidFill>
                  <a:schemeClr val="lt1"/>
                </a:solidFill>
                <a:latin typeface="Calibri"/>
                <a:ea typeface="Calibri"/>
                <a:cs typeface="Calibri"/>
                <a:sym typeface="Calibri"/>
              </a:defRPr>
            </a:lvl2pPr>
            <a:lvl3pPr marL="38100" marR="0" lvl="2" indent="0" algn="l">
              <a:lnSpc>
                <a:spcPct val="87083"/>
              </a:lnSpc>
              <a:spcBef>
                <a:spcPts val="0"/>
              </a:spcBef>
              <a:buNone/>
              <a:defRPr sz="1200" b="0" i="0">
                <a:solidFill>
                  <a:schemeClr val="lt1"/>
                </a:solidFill>
                <a:latin typeface="Calibri"/>
                <a:ea typeface="Calibri"/>
                <a:cs typeface="Calibri"/>
                <a:sym typeface="Calibri"/>
              </a:defRPr>
            </a:lvl3pPr>
            <a:lvl4pPr marL="38100" marR="0" lvl="3" indent="0" algn="l">
              <a:lnSpc>
                <a:spcPct val="87083"/>
              </a:lnSpc>
              <a:spcBef>
                <a:spcPts val="0"/>
              </a:spcBef>
              <a:buNone/>
              <a:defRPr sz="1200" b="0" i="0">
                <a:solidFill>
                  <a:schemeClr val="lt1"/>
                </a:solidFill>
                <a:latin typeface="Calibri"/>
                <a:ea typeface="Calibri"/>
                <a:cs typeface="Calibri"/>
                <a:sym typeface="Calibri"/>
              </a:defRPr>
            </a:lvl4pPr>
            <a:lvl5pPr marL="38100" marR="0" lvl="4" indent="0" algn="l">
              <a:lnSpc>
                <a:spcPct val="87083"/>
              </a:lnSpc>
              <a:spcBef>
                <a:spcPts val="0"/>
              </a:spcBef>
              <a:buNone/>
              <a:defRPr sz="1200" b="0" i="0">
                <a:solidFill>
                  <a:schemeClr val="lt1"/>
                </a:solidFill>
                <a:latin typeface="Calibri"/>
                <a:ea typeface="Calibri"/>
                <a:cs typeface="Calibri"/>
                <a:sym typeface="Calibri"/>
              </a:defRPr>
            </a:lvl5pPr>
            <a:lvl6pPr marL="38100" marR="0" lvl="5" indent="0" algn="l">
              <a:lnSpc>
                <a:spcPct val="87083"/>
              </a:lnSpc>
              <a:spcBef>
                <a:spcPts val="0"/>
              </a:spcBef>
              <a:buNone/>
              <a:defRPr sz="1200" b="0" i="0">
                <a:solidFill>
                  <a:schemeClr val="lt1"/>
                </a:solidFill>
                <a:latin typeface="Calibri"/>
                <a:ea typeface="Calibri"/>
                <a:cs typeface="Calibri"/>
                <a:sym typeface="Calibri"/>
              </a:defRPr>
            </a:lvl6pPr>
            <a:lvl7pPr marL="38100" marR="0" lvl="6" indent="0" algn="l">
              <a:lnSpc>
                <a:spcPct val="87083"/>
              </a:lnSpc>
              <a:spcBef>
                <a:spcPts val="0"/>
              </a:spcBef>
              <a:buNone/>
              <a:defRPr sz="1200" b="0" i="0">
                <a:solidFill>
                  <a:schemeClr val="lt1"/>
                </a:solidFill>
                <a:latin typeface="Calibri"/>
                <a:ea typeface="Calibri"/>
                <a:cs typeface="Calibri"/>
                <a:sym typeface="Calibri"/>
              </a:defRPr>
            </a:lvl7pPr>
            <a:lvl8pPr marL="38100" marR="0" lvl="7" indent="0" algn="l">
              <a:lnSpc>
                <a:spcPct val="87083"/>
              </a:lnSpc>
              <a:spcBef>
                <a:spcPts val="0"/>
              </a:spcBef>
              <a:buNone/>
              <a:defRPr sz="1200" b="0" i="0">
                <a:solidFill>
                  <a:schemeClr val="lt1"/>
                </a:solidFill>
                <a:latin typeface="Calibri"/>
                <a:ea typeface="Calibri"/>
                <a:cs typeface="Calibri"/>
                <a:sym typeface="Calibri"/>
              </a:defRPr>
            </a:lvl8pPr>
            <a:lvl9pPr marL="38100" marR="0" lvl="8" indent="0" algn="l">
              <a:lnSpc>
                <a:spcPct val="87083"/>
              </a:lnSpc>
              <a:spcBef>
                <a:spcPts val="0"/>
              </a:spcBef>
              <a:buNone/>
              <a:defRPr sz="1200" b="0" i="0">
                <a:solidFill>
                  <a:schemeClr val="lt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l-GR"/>
              <a:t>‹#›</a:t>
            </a:fld>
            <a:endParaRPr/>
          </a:p>
        </p:txBody>
      </p:sp>
      <p:sp>
        <p:nvSpPr>
          <p:cNvPr id="40" name="Google Shape;40;p85"/>
          <p:cNvSpPr txBox="1"/>
          <p:nvPr/>
        </p:nvSpPr>
        <p:spPr>
          <a:xfrm>
            <a:off x="381000" y="457200"/>
            <a:ext cx="1139786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1800">
                <a:solidFill>
                  <a:srgbClr val="938953"/>
                </a:solidFill>
                <a:latin typeface="Helvetica Neue"/>
                <a:ea typeface="Helvetica Neue"/>
                <a:cs typeface="Helvetica Neue"/>
                <a:sym typeface="Helvetica Neue"/>
              </a:rPr>
              <a:t>Ξκδηίι΄</a:t>
            </a:r>
            <a:endParaRPr/>
          </a:p>
        </p:txBody>
      </p:sp>
    </p:spTree>
    <p:extLst>
      <p:ext uri="{BB962C8B-B14F-4D97-AF65-F5344CB8AC3E}">
        <p14:creationId xmlns:p14="http://schemas.microsoft.com/office/powerpoint/2010/main" val="1401141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reserve="1">
  <p:cSld name="Two Content">
    <p:spTree>
      <p:nvGrpSpPr>
        <p:cNvPr id="1" name="Shape 41"/>
        <p:cNvGrpSpPr/>
        <p:nvPr/>
      </p:nvGrpSpPr>
      <p:grpSpPr>
        <a:xfrm>
          <a:off x="0" y="0"/>
          <a:ext cx="0" cy="0"/>
          <a:chOff x="0" y="0"/>
          <a:chExt cx="0" cy="0"/>
        </a:xfrm>
      </p:grpSpPr>
      <p:sp>
        <p:nvSpPr>
          <p:cNvPr id="42" name="Google Shape;42;p86"/>
          <p:cNvSpPr txBox="1">
            <a:spLocks noGrp="1"/>
          </p:cNvSpPr>
          <p:nvPr>
            <p:ph type="title"/>
          </p:nvPr>
        </p:nvSpPr>
        <p:spPr>
          <a:xfrm>
            <a:off x="9114790" y="1571701"/>
            <a:ext cx="553084" cy="574675"/>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3600" b="1" i="0" u="none" strike="noStrike" cap="none">
                <a:solidFill>
                  <a:srgbClr val="E7E6E6"/>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86"/>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4" name="Google Shape;44;p86"/>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5" name="Google Shape;45;p86"/>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86"/>
          <p:cNvSpPr txBox="1">
            <a:spLocks noGrp="1"/>
          </p:cNvSpPr>
          <p:nvPr>
            <p:ph type="dt" idx="10"/>
          </p:nvPr>
        </p:nvSpPr>
        <p:spPr>
          <a:xfrm>
            <a:off x="700278" y="6313513"/>
            <a:ext cx="2804160" cy="3429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86"/>
          <p:cNvSpPr txBox="1">
            <a:spLocks noGrp="1"/>
          </p:cNvSpPr>
          <p:nvPr>
            <p:ph type="sldNum" idx="12"/>
          </p:nvPr>
        </p:nvSpPr>
        <p:spPr>
          <a:xfrm>
            <a:off x="10972800" y="6373367"/>
            <a:ext cx="806068" cy="129600"/>
          </a:xfrm>
          <a:prstGeom prst="rect">
            <a:avLst/>
          </a:prstGeom>
          <a:noFill/>
          <a:ln>
            <a:noFill/>
          </a:ln>
        </p:spPr>
        <p:txBody>
          <a:bodyPr spcFirstLastPara="1" wrap="square" lIns="0" tIns="0" rIns="0" bIns="0" anchor="t" anchorCtr="0">
            <a:spAutoFit/>
          </a:bodyPr>
          <a:lstStyle>
            <a:lvl1pPr marL="38100" marR="0" lvl="0" indent="0" algn="l">
              <a:lnSpc>
                <a:spcPct val="104499"/>
              </a:lnSpc>
              <a:spcBef>
                <a:spcPts val="0"/>
              </a:spcBef>
              <a:buNone/>
              <a:defRPr sz="1000" b="0" i="0">
                <a:solidFill>
                  <a:schemeClr val="lt1"/>
                </a:solidFill>
                <a:latin typeface="Calibri"/>
                <a:ea typeface="Calibri"/>
                <a:cs typeface="Calibri"/>
                <a:sym typeface="Calibri"/>
              </a:defRPr>
            </a:lvl1pPr>
            <a:lvl2pPr marL="38100" marR="0" lvl="1" indent="0" algn="l">
              <a:lnSpc>
                <a:spcPct val="104499"/>
              </a:lnSpc>
              <a:spcBef>
                <a:spcPts val="0"/>
              </a:spcBef>
              <a:buNone/>
              <a:defRPr sz="1000" b="0" i="0">
                <a:solidFill>
                  <a:schemeClr val="lt1"/>
                </a:solidFill>
                <a:latin typeface="Calibri"/>
                <a:ea typeface="Calibri"/>
                <a:cs typeface="Calibri"/>
                <a:sym typeface="Calibri"/>
              </a:defRPr>
            </a:lvl2pPr>
            <a:lvl3pPr marL="38100" marR="0" lvl="2" indent="0" algn="l">
              <a:lnSpc>
                <a:spcPct val="104499"/>
              </a:lnSpc>
              <a:spcBef>
                <a:spcPts val="0"/>
              </a:spcBef>
              <a:buNone/>
              <a:defRPr sz="1000" b="0" i="0">
                <a:solidFill>
                  <a:schemeClr val="lt1"/>
                </a:solidFill>
                <a:latin typeface="Calibri"/>
                <a:ea typeface="Calibri"/>
                <a:cs typeface="Calibri"/>
                <a:sym typeface="Calibri"/>
              </a:defRPr>
            </a:lvl3pPr>
            <a:lvl4pPr marL="38100" marR="0" lvl="3" indent="0" algn="l">
              <a:lnSpc>
                <a:spcPct val="104499"/>
              </a:lnSpc>
              <a:spcBef>
                <a:spcPts val="0"/>
              </a:spcBef>
              <a:buNone/>
              <a:defRPr sz="1000" b="0" i="0">
                <a:solidFill>
                  <a:schemeClr val="lt1"/>
                </a:solidFill>
                <a:latin typeface="Calibri"/>
                <a:ea typeface="Calibri"/>
                <a:cs typeface="Calibri"/>
                <a:sym typeface="Calibri"/>
              </a:defRPr>
            </a:lvl4pPr>
            <a:lvl5pPr marL="38100" marR="0" lvl="4" indent="0" algn="l">
              <a:lnSpc>
                <a:spcPct val="104499"/>
              </a:lnSpc>
              <a:spcBef>
                <a:spcPts val="0"/>
              </a:spcBef>
              <a:buNone/>
              <a:defRPr sz="1000" b="0" i="0">
                <a:solidFill>
                  <a:schemeClr val="lt1"/>
                </a:solidFill>
                <a:latin typeface="Calibri"/>
                <a:ea typeface="Calibri"/>
                <a:cs typeface="Calibri"/>
                <a:sym typeface="Calibri"/>
              </a:defRPr>
            </a:lvl5pPr>
            <a:lvl6pPr marL="38100" marR="0" lvl="5" indent="0" algn="l">
              <a:lnSpc>
                <a:spcPct val="104499"/>
              </a:lnSpc>
              <a:spcBef>
                <a:spcPts val="0"/>
              </a:spcBef>
              <a:buNone/>
              <a:defRPr sz="1000" b="0" i="0">
                <a:solidFill>
                  <a:schemeClr val="lt1"/>
                </a:solidFill>
                <a:latin typeface="Calibri"/>
                <a:ea typeface="Calibri"/>
                <a:cs typeface="Calibri"/>
                <a:sym typeface="Calibri"/>
              </a:defRPr>
            </a:lvl6pPr>
            <a:lvl7pPr marL="38100" marR="0" lvl="6" indent="0" algn="l">
              <a:lnSpc>
                <a:spcPct val="104499"/>
              </a:lnSpc>
              <a:spcBef>
                <a:spcPts val="0"/>
              </a:spcBef>
              <a:buNone/>
              <a:defRPr sz="1000" b="0" i="0">
                <a:solidFill>
                  <a:schemeClr val="lt1"/>
                </a:solidFill>
                <a:latin typeface="Calibri"/>
                <a:ea typeface="Calibri"/>
                <a:cs typeface="Calibri"/>
                <a:sym typeface="Calibri"/>
              </a:defRPr>
            </a:lvl7pPr>
            <a:lvl8pPr marL="38100" marR="0" lvl="7" indent="0" algn="l">
              <a:lnSpc>
                <a:spcPct val="104499"/>
              </a:lnSpc>
              <a:spcBef>
                <a:spcPts val="0"/>
              </a:spcBef>
              <a:buNone/>
              <a:defRPr sz="1000" b="0" i="0">
                <a:solidFill>
                  <a:schemeClr val="lt1"/>
                </a:solidFill>
                <a:latin typeface="Calibri"/>
                <a:ea typeface="Calibri"/>
                <a:cs typeface="Calibri"/>
                <a:sym typeface="Calibri"/>
              </a:defRPr>
            </a:lvl8pPr>
            <a:lvl9pPr marL="38100" marR="0" lvl="8" indent="0" algn="l">
              <a:lnSpc>
                <a:spcPct val="104499"/>
              </a:lnSpc>
              <a:spcBef>
                <a:spcPts val="0"/>
              </a:spcBef>
              <a:buNone/>
              <a:defRPr sz="1000" b="0" i="0">
                <a:solidFill>
                  <a:schemeClr val="lt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3224931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ustom Layout" preserve="1">
  <p:cSld name="1_Custom Layout">
    <p:spTree>
      <p:nvGrpSpPr>
        <p:cNvPr id="1" name="Shape 53"/>
        <p:cNvGrpSpPr/>
        <p:nvPr/>
      </p:nvGrpSpPr>
      <p:grpSpPr>
        <a:xfrm>
          <a:off x="0" y="0"/>
          <a:ext cx="0" cy="0"/>
          <a:chOff x="0" y="0"/>
          <a:chExt cx="0" cy="0"/>
        </a:xfrm>
      </p:grpSpPr>
      <p:sp>
        <p:nvSpPr>
          <p:cNvPr id="54" name="Google Shape;54;p88"/>
          <p:cNvSpPr txBox="1">
            <a:spLocks noGrp="1"/>
          </p:cNvSpPr>
          <p:nvPr>
            <p:ph type="sldNum" idx="12"/>
          </p:nvPr>
        </p:nvSpPr>
        <p:spPr>
          <a:xfrm>
            <a:off x="10972800" y="6373367"/>
            <a:ext cx="806068" cy="129600"/>
          </a:xfrm>
          <a:prstGeom prst="rect">
            <a:avLst/>
          </a:prstGeom>
          <a:noFill/>
          <a:ln>
            <a:noFill/>
          </a:ln>
        </p:spPr>
        <p:txBody>
          <a:bodyPr spcFirstLastPara="1" wrap="square" lIns="0" tIns="0" rIns="0" bIns="0" anchor="t" anchorCtr="0">
            <a:spAutoFit/>
          </a:bodyPr>
          <a:lstStyle>
            <a:lvl1pPr marL="38100" marR="0" lvl="0" indent="0" algn="r">
              <a:lnSpc>
                <a:spcPct val="87083"/>
              </a:lnSpc>
              <a:spcBef>
                <a:spcPts val="0"/>
              </a:spcBef>
              <a:buNone/>
              <a:defRPr sz="1200" b="0" i="0">
                <a:solidFill>
                  <a:schemeClr val="lt1"/>
                </a:solidFill>
                <a:latin typeface="Verdana"/>
                <a:ea typeface="Verdana"/>
                <a:cs typeface="Verdana"/>
                <a:sym typeface="Verdana"/>
              </a:defRPr>
            </a:lvl1pPr>
            <a:lvl2pPr marL="38100" marR="0" lvl="1" indent="0" algn="r">
              <a:lnSpc>
                <a:spcPct val="87083"/>
              </a:lnSpc>
              <a:spcBef>
                <a:spcPts val="0"/>
              </a:spcBef>
              <a:buNone/>
              <a:defRPr sz="1200" b="0" i="0">
                <a:solidFill>
                  <a:schemeClr val="lt1"/>
                </a:solidFill>
                <a:latin typeface="Verdana"/>
                <a:ea typeface="Verdana"/>
                <a:cs typeface="Verdana"/>
                <a:sym typeface="Verdana"/>
              </a:defRPr>
            </a:lvl2pPr>
            <a:lvl3pPr marL="38100" marR="0" lvl="2" indent="0" algn="r">
              <a:lnSpc>
                <a:spcPct val="87083"/>
              </a:lnSpc>
              <a:spcBef>
                <a:spcPts val="0"/>
              </a:spcBef>
              <a:buNone/>
              <a:defRPr sz="1200" b="0" i="0">
                <a:solidFill>
                  <a:schemeClr val="lt1"/>
                </a:solidFill>
                <a:latin typeface="Verdana"/>
                <a:ea typeface="Verdana"/>
                <a:cs typeface="Verdana"/>
                <a:sym typeface="Verdana"/>
              </a:defRPr>
            </a:lvl3pPr>
            <a:lvl4pPr marL="38100" marR="0" lvl="3" indent="0" algn="r">
              <a:lnSpc>
                <a:spcPct val="87083"/>
              </a:lnSpc>
              <a:spcBef>
                <a:spcPts val="0"/>
              </a:spcBef>
              <a:buNone/>
              <a:defRPr sz="1200" b="0" i="0">
                <a:solidFill>
                  <a:schemeClr val="lt1"/>
                </a:solidFill>
                <a:latin typeface="Verdana"/>
                <a:ea typeface="Verdana"/>
                <a:cs typeface="Verdana"/>
                <a:sym typeface="Verdana"/>
              </a:defRPr>
            </a:lvl4pPr>
            <a:lvl5pPr marL="38100" marR="0" lvl="4" indent="0" algn="r">
              <a:lnSpc>
                <a:spcPct val="87083"/>
              </a:lnSpc>
              <a:spcBef>
                <a:spcPts val="0"/>
              </a:spcBef>
              <a:buNone/>
              <a:defRPr sz="1200" b="0" i="0">
                <a:solidFill>
                  <a:schemeClr val="lt1"/>
                </a:solidFill>
                <a:latin typeface="Verdana"/>
                <a:ea typeface="Verdana"/>
                <a:cs typeface="Verdana"/>
                <a:sym typeface="Verdana"/>
              </a:defRPr>
            </a:lvl5pPr>
            <a:lvl6pPr marL="38100" marR="0" lvl="5" indent="0" algn="r">
              <a:lnSpc>
                <a:spcPct val="87083"/>
              </a:lnSpc>
              <a:spcBef>
                <a:spcPts val="0"/>
              </a:spcBef>
              <a:buNone/>
              <a:defRPr sz="1200" b="0" i="0">
                <a:solidFill>
                  <a:schemeClr val="lt1"/>
                </a:solidFill>
                <a:latin typeface="Verdana"/>
                <a:ea typeface="Verdana"/>
                <a:cs typeface="Verdana"/>
                <a:sym typeface="Verdana"/>
              </a:defRPr>
            </a:lvl6pPr>
            <a:lvl7pPr marL="38100" marR="0" lvl="6" indent="0" algn="r">
              <a:lnSpc>
                <a:spcPct val="87083"/>
              </a:lnSpc>
              <a:spcBef>
                <a:spcPts val="0"/>
              </a:spcBef>
              <a:buNone/>
              <a:defRPr sz="1200" b="0" i="0">
                <a:solidFill>
                  <a:schemeClr val="lt1"/>
                </a:solidFill>
                <a:latin typeface="Verdana"/>
                <a:ea typeface="Verdana"/>
                <a:cs typeface="Verdana"/>
                <a:sym typeface="Verdana"/>
              </a:defRPr>
            </a:lvl7pPr>
            <a:lvl8pPr marL="38100" marR="0" lvl="7" indent="0" algn="r">
              <a:lnSpc>
                <a:spcPct val="87083"/>
              </a:lnSpc>
              <a:spcBef>
                <a:spcPts val="0"/>
              </a:spcBef>
              <a:buNone/>
              <a:defRPr sz="1200" b="0" i="0">
                <a:solidFill>
                  <a:schemeClr val="lt1"/>
                </a:solidFill>
                <a:latin typeface="Verdana"/>
                <a:ea typeface="Verdana"/>
                <a:cs typeface="Verdana"/>
                <a:sym typeface="Verdana"/>
              </a:defRPr>
            </a:lvl8pPr>
            <a:lvl9pPr marL="38100" marR="0" lvl="8" indent="0" algn="r">
              <a:lnSpc>
                <a:spcPct val="87083"/>
              </a:lnSpc>
              <a:spcBef>
                <a:spcPts val="0"/>
              </a:spcBef>
              <a:buNone/>
              <a:defRPr sz="1200" b="0" i="0">
                <a:solidFill>
                  <a:schemeClr val="lt1"/>
                </a:solidFill>
                <a:latin typeface="Verdana"/>
                <a:ea typeface="Verdana"/>
                <a:cs typeface="Verdana"/>
                <a:sym typeface="Verdana"/>
              </a:defRPr>
            </a:lvl9pPr>
          </a:lstStyle>
          <a:p>
            <a:pPr marL="38100" lvl="0" indent="0" algn="r" rtl="0">
              <a:spcBef>
                <a:spcPts val="0"/>
              </a:spcBef>
              <a:spcAft>
                <a:spcPts val="0"/>
              </a:spcAft>
              <a:buNone/>
            </a:pPr>
            <a:fld id="{00000000-1234-1234-1234-123412341234}" type="slidenum">
              <a:rPr lang="el-GR"/>
              <a:t>‹#›</a:t>
            </a:fld>
            <a:endParaRPr/>
          </a:p>
        </p:txBody>
      </p:sp>
      <p:sp>
        <p:nvSpPr>
          <p:cNvPr id="55" name="Google Shape;55;p88"/>
          <p:cNvSpPr txBox="1"/>
          <p:nvPr/>
        </p:nvSpPr>
        <p:spPr>
          <a:xfrm>
            <a:off x="6293851" y="942096"/>
            <a:ext cx="5551744" cy="4973810"/>
          </a:xfrm>
          <a:prstGeom prst="rect">
            <a:avLst/>
          </a:prstGeom>
          <a:solidFill>
            <a:srgbClr val="D0D8E8"/>
          </a:solidFill>
          <a:ln w="28575"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457200" marR="0" lvl="1" indent="0" algn="l" rtl="0">
              <a:spcBef>
                <a:spcPts val="0"/>
              </a:spcBef>
              <a:spcAft>
                <a:spcPts val="0"/>
              </a:spcAft>
              <a:buNone/>
            </a:pPr>
            <a:endParaRPr sz="1400" b="0" i="0" u="none" strike="noStrike" cap="none">
              <a:solidFill>
                <a:schemeClr val="lt1"/>
              </a:solidFill>
              <a:latin typeface="Helvetica Neue"/>
              <a:ea typeface="Helvetica Neue"/>
              <a:cs typeface="Helvetica Neue"/>
              <a:sym typeface="Helvetica Neue"/>
            </a:endParaRPr>
          </a:p>
        </p:txBody>
      </p:sp>
      <p:sp>
        <p:nvSpPr>
          <p:cNvPr id="56" name="Google Shape;56;p88"/>
          <p:cNvSpPr/>
          <p:nvPr/>
        </p:nvSpPr>
        <p:spPr>
          <a:xfrm>
            <a:off x="360268" y="942096"/>
            <a:ext cx="5841973" cy="4973810"/>
          </a:xfrm>
          <a:prstGeom prst="rect">
            <a:avLst/>
          </a:prstGeom>
          <a:noFill/>
          <a:ln w="28575"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285750" marR="0" lvl="0" indent="-196850" algn="l" rtl="0">
              <a:spcBef>
                <a:spcPts val="0"/>
              </a:spcBef>
              <a:spcAft>
                <a:spcPts val="0"/>
              </a:spcAft>
              <a:buClr>
                <a:srgbClr val="C00000"/>
              </a:buClr>
              <a:buSzPts val="1400"/>
              <a:buFont typeface="Courier New"/>
              <a:buNone/>
            </a:pPr>
            <a:endParaRPr sz="1400">
              <a:solidFill>
                <a:srgbClr val="002060"/>
              </a:solidFill>
              <a:latin typeface="Helvetica Neue"/>
              <a:ea typeface="Helvetica Neue"/>
              <a:cs typeface="Helvetica Neue"/>
              <a:sym typeface="Helvetica Neue"/>
            </a:endParaRPr>
          </a:p>
        </p:txBody>
      </p:sp>
      <p:graphicFrame>
        <p:nvGraphicFramePr>
          <p:cNvPr id="57" name="Google Shape;57;p88"/>
          <p:cNvGraphicFramePr/>
          <p:nvPr/>
        </p:nvGraphicFramePr>
        <p:xfrm>
          <a:off x="457200" y="5029200"/>
          <a:ext cx="5669825" cy="822975"/>
        </p:xfrm>
        <a:graphic>
          <a:graphicData uri="http://schemas.openxmlformats.org/drawingml/2006/table">
            <a:tbl>
              <a:tblPr firstRow="1" bandRow="1">
                <a:noFill/>
                <a:tableStyleId>{B7B5BB94-3356-4117-9A50-E106F8DC8A2C}</a:tableStyleId>
              </a:tblPr>
              <a:tblGrid>
                <a:gridCol w="369350">
                  <a:extLst>
                    <a:ext uri="{9D8B030D-6E8A-4147-A177-3AD203B41FA5}">
                      <a16:colId xmlns:a16="http://schemas.microsoft.com/office/drawing/2014/main" val="20000"/>
                    </a:ext>
                  </a:extLst>
                </a:gridCol>
                <a:gridCol w="351275">
                  <a:extLst>
                    <a:ext uri="{9D8B030D-6E8A-4147-A177-3AD203B41FA5}">
                      <a16:colId xmlns:a16="http://schemas.microsoft.com/office/drawing/2014/main" val="20001"/>
                    </a:ext>
                  </a:extLst>
                </a:gridCol>
                <a:gridCol w="351275">
                  <a:extLst>
                    <a:ext uri="{9D8B030D-6E8A-4147-A177-3AD203B41FA5}">
                      <a16:colId xmlns:a16="http://schemas.microsoft.com/office/drawing/2014/main" val="20002"/>
                    </a:ext>
                  </a:extLst>
                </a:gridCol>
                <a:gridCol w="351275">
                  <a:extLst>
                    <a:ext uri="{9D8B030D-6E8A-4147-A177-3AD203B41FA5}">
                      <a16:colId xmlns:a16="http://schemas.microsoft.com/office/drawing/2014/main" val="20003"/>
                    </a:ext>
                  </a:extLst>
                </a:gridCol>
                <a:gridCol w="351275">
                  <a:extLst>
                    <a:ext uri="{9D8B030D-6E8A-4147-A177-3AD203B41FA5}">
                      <a16:colId xmlns:a16="http://schemas.microsoft.com/office/drawing/2014/main" val="20004"/>
                    </a:ext>
                  </a:extLst>
                </a:gridCol>
                <a:gridCol w="351275">
                  <a:extLst>
                    <a:ext uri="{9D8B030D-6E8A-4147-A177-3AD203B41FA5}">
                      <a16:colId xmlns:a16="http://schemas.microsoft.com/office/drawing/2014/main" val="20005"/>
                    </a:ext>
                  </a:extLst>
                </a:gridCol>
                <a:gridCol w="351275">
                  <a:extLst>
                    <a:ext uri="{9D8B030D-6E8A-4147-A177-3AD203B41FA5}">
                      <a16:colId xmlns:a16="http://schemas.microsoft.com/office/drawing/2014/main" val="20006"/>
                    </a:ext>
                  </a:extLst>
                </a:gridCol>
                <a:gridCol w="351275">
                  <a:extLst>
                    <a:ext uri="{9D8B030D-6E8A-4147-A177-3AD203B41FA5}">
                      <a16:colId xmlns:a16="http://schemas.microsoft.com/office/drawing/2014/main" val="20007"/>
                    </a:ext>
                  </a:extLst>
                </a:gridCol>
                <a:gridCol w="351275">
                  <a:extLst>
                    <a:ext uri="{9D8B030D-6E8A-4147-A177-3AD203B41FA5}">
                      <a16:colId xmlns:a16="http://schemas.microsoft.com/office/drawing/2014/main" val="20008"/>
                    </a:ext>
                  </a:extLst>
                </a:gridCol>
                <a:gridCol w="351275">
                  <a:extLst>
                    <a:ext uri="{9D8B030D-6E8A-4147-A177-3AD203B41FA5}">
                      <a16:colId xmlns:a16="http://schemas.microsoft.com/office/drawing/2014/main" val="20009"/>
                    </a:ext>
                  </a:extLst>
                </a:gridCol>
                <a:gridCol w="351275">
                  <a:extLst>
                    <a:ext uri="{9D8B030D-6E8A-4147-A177-3AD203B41FA5}">
                      <a16:colId xmlns:a16="http://schemas.microsoft.com/office/drawing/2014/main" val="20010"/>
                    </a:ext>
                  </a:extLst>
                </a:gridCol>
                <a:gridCol w="351275">
                  <a:extLst>
                    <a:ext uri="{9D8B030D-6E8A-4147-A177-3AD203B41FA5}">
                      <a16:colId xmlns:a16="http://schemas.microsoft.com/office/drawing/2014/main" val="20011"/>
                    </a:ext>
                  </a:extLst>
                </a:gridCol>
                <a:gridCol w="351275">
                  <a:extLst>
                    <a:ext uri="{9D8B030D-6E8A-4147-A177-3AD203B41FA5}">
                      <a16:colId xmlns:a16="http://schemas.microsoft.com/office/drawing/2014/main" val="20012"/>
                    </a:ext>
                  </a:extLst>
                </a:gridCol>
                <a:gridCol w="360300">
                  <a:extLst>
                    <a:ext uri="{9D8B030D-6E8A-4147-A177-3AD203B41FA5}">
                      <a16:colId xmlns:a16="http://schemas.microsoft.com/office/drawing/2014/main" val="20013"/>
                    </a:ext>
                  </a:extLst>
                </a:gridCol>
                <a:gridCol w="360300">
                  <a:extLst>
                    <a:ext uri="{9D8B030D-6E8A-4147-A177-3AD203B41FA5}">
                      <a16:colId xmlns:a16="http://schemas.microsoft.com/office/drawing/2014/main" val="20014"/>
                    </a:ext>
                  </a:extLst>
                </a:gridCol>
                <a:gridCol w="364575">
                  <a:extLst>
                    <a:ext uri="{9D8B030D-6E8A-4147-A177-3AD203B41FA5}">
                      <a16:colId xmlns:a16="http://schemas.microsoft.com/office/drawing/2014/main" val="20015"/>
                    </a:ext>
                  </a:extLst>
                </a:gridCol>
              </a:tblGrid>
              <a:tr h="274325">
                <a:tc gridSpan="4">
                  <a:txBody>
                    <a:bodyPr/>
                    <a:lstStyle/>
                    <a:p>
                      <a:pPr marL="0" marR="0" lvl="0" indent="0" algn="ctr" rtl="0">
                        <a:spcBef>
                          <a:spcPts val="0"/>
                        </a:spcBef>
                        <a:spcAft>
                          <a:spcPts val="0"/>
                        </a:spcAft>
                        <a:buNone/>
                      </a:pPr>
                      <a:r>
                        <a:rPr lang="el-GR" sz="1100" b="1" i="0" u="none" strike="noStrike" cap="none">
                          <a:solidFill>
                            <a:srgbClr val="FFFFFF"/>
                          </a:solidFill>
                          <a:latin typeface="Helvetica Neue"/>
                          <a:ea typeface="Helvetica Neue"/>
                          <a:cs typeface="Helvetica Neue"/>
                          <a:sym typeface="Helvetica Neue"/>
                        </a:rPr>
                        <a:t>2022</a:t>
                      </a:r>
                      <a:endParaRPr/>
                    </a:p>
                  </a:txBody>
                  <a:tcPr marL="9525" marR="9525" marT="9525" marB="0" anchor="ctr">
                    <a:solidFill>
                      <a:schemeClr val="accent3"/>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spcBef>
                          <a:spcPts val="0"/>
                        </a:spcBef>
                        <a:spcAft>
                          <a:spcPts val="0"/>
                        </a:spcAft>
                        <a:buNone/>
                      </a:pPr>
                      <a:r>
                        <a:rPr lang="el-GR" sz="1100" b="1" i="0" u="none" strike="noStrike" cap="none">
                          <a:solidFill>
                            <a:srgbClr val="FFFFFF"/>
                          </a:solidFill>
                          <a:latin typeface="Helvetica Neue"/>
                          <a:ea typeface="Helvetica Neue"/>
                          <a:cs typeface="Helvetica Neue"/>
                          <a:sym typeface="Helvetica Neue"/>
                        </a:rPr>
                        <a:t>2023</a:t>
                      </a:r>
                      <a:endParaRPr/>
                    </a:p>
                  </a:txBody>
                  <a:tcPr marL="9525" marR="9525" marT="9525" marB="0" anchor="ctr">
                    <a:solidFill>
                      <a:schemeClr val="dk2"/>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spcBef>
                          <a:spcPts val="0"/>
                        </a:spcBef>
                        <a:spcAft>
                          <a:spcPts val="0"/>
                        </a:spcAft>
                        <a:buNone/>
                      </a:pPr>
                      <a:r>
                        <a:rPr lang="el-GR" sz="1100" b="1" i="0" u="none" strike="noStrike" cap="none">
                          <a:solidFill>
                            <a:srgbClr val="FFFFFF"/>
                          </a:solidFill>
                          <a:latin typeface="Helvetica Neue"/>
                          <a:ea typeface="Helvetica Neue"/>
                          <a:cs typeface="Helvetica Neue"/>
                          <a:sym typeface="Helvetica Neue"/>
                        </a:rPr>
                        <a:t>2024</a:t>
                      </a:r>
                      <a:endParaRPr/>
                    </a:p>
                  </a:txBody>
                  <a:tcPr marL="9525" marR="9525" marT="9525" marB="0" anchor="ctr">
                    <a:solidFill>
                      <a:schemeClr val="accent5"/>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spcBef>
                          <a:spcPts val="0"/>
                        </a:spcBef>
                        <a:spcAft>
                          <a:spcPts val="0"/>
                        </a:spcAft>
                        <a:buNone/>
                      </a:pPr>
                      <a:r>
                        <a:rPr lang="el-GR" sz="1100" b="1" i="0" u="none" strike="noStrike" cap="none">
                          <a:solidFill>
                            <a:srgbClr val="FFFFFF"/>
                          </a:solidFill>
                          <a:latin typeface="Helvetica Neue"/>
                          <a:ea typeface="Helvetica Neue"/>
                          <a:cs typeface="Helvetica Neue"/>
                          <a:sym typeface="Helvetica Neue"/>
                        </a:rPr>
                        <a:t>2025</a:t>
                      </a:r>
                      <a:endParaRPr/>
                    </a:p>
                  </a:txBody>
                  <a:tcPr marL="9525" marR="9525" marT="9525" marB="0" anchor="ct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5">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Q1</a:t>
                      </a:r>
                      <a:endParaRPr/>
                    </a:p>
                  </a:txBody>
                  <a:tcPr marL="9525" marR="9525" marT="9525" marB="0" anchor="ctr">
                    <a:solidFill>
                      <a:schemeClr val="accent3"/>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Q2</a:t>
                      </a:r>
                      <a:endParaRPr/>
                    </a:p>
                  </a:txBody>
                  <a:tcPr marL="9525" marR="9525" marT="9525" marB="0" anchor="ctr">
                    <a:solidFill>
                      <a:schemeClr val="accent3"/>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Q3</a:t>
                      </a:r>
                      <a:endParaRPr/>
                    </a:p>
                  </a:txBody>
                  <a:tcPr marL="9525" marR="9525" marT="9525" marB="0" anchor="ctr">
                    <a:solidFill>
                      <a:schemeClr val="accent3"/>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Q4</a:t>
                      </a:r>
                      <a:endParaRPr/>
                    </a:p>
                  </a:txBody>
                  <a:tcPr marL="9525" marR="9525" marT="9525" marB="0" anchor="ctr">
                    <a:solidFill>
                      <a:schemeClr val="accent3"/>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Q1</a:t>
                      </a:r>
                      <a:endParaRPr/>
                    </a:p>
                  </a:txBody>
                  <a:tcPr marL="9525" marR="9525" marT="9525" marB="0" anchor="ctr">
                    <a:solidFill>
                      <a:schemeClr val="dk2"/>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Q2</a:t>
                      </a:r>
                      <a:endParaRPr/>
                    </a:p>
                  </a:txBody>
                  <a:tcPr marL="9525" marR="9525" marT="9525" marB="0" anchor="ctr">
                    <a:solidFill>
                      <a:schemeClr val="dk2"/>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Q3</a:t>
                      </a:r>
                      <a:endParaRPr/>
                    </a:p>
                  </a:txBody>
                  <a:tcPr marL="9525" marR="9525" marT="9525" marB="0" anchor="ctr">
                    <a:solidFill>
                      <a:schemeClr val="dk2"/>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Q4</a:t>
                      </a:r>
                      <a:endParaRPr/>
                    </a:p>
                  </a:txBody>
                  <a:tcPr marL="9525" marR="9525" marT="9525" marB="0" anchor="ctr">
                    <a:solidFill>
                      <a:schemeClr val="dk2"/>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Q1</a:t>
                      </a:r>
                      <a:endParaRPr/>
                    </a:p>
                  </a:txBody>
                  <a:tcPr marL="9525" marR="9525" marT="9525" marB="0" anchor="ctr">
                    <a:solidFill>
                      <a:schemeClr val="accent5"/>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Q2</a:t>
                      </a:r>
                      <a:endParaRPr/>
                    </a:p>
                  </a:txBody>
                  <a:tcPr marL="9525" marR="9525" marT="9525" marB="0" anchor="ctr">
                    <a:solidFill>
                      <a:schemeClr val="accent5"/>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Q3</a:t>
                      </a:r>
                      <a:endParaRPr/>
                    </a:p>
                  </a:txBody>
                  <a:tcPr marL="9525" marR="9525" marT="9525" marB="0" anchor="ctr">
                    <a:solidFill>
                      <a:schemeClr val="accent5"/>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Q4</a:t>
                      </a:r>
                      <a:endParaRPr/>
                    </a:p>
                  </a:txBody>
                  <a:tcPr marL="9525" marR="9525" marT="9525" marB="0" anchor="ctr">
                    <a:solidFill>
                      <a:schemeClr val="accent5"/>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Q1</a:t>
                      </a:r>
                      <a:endParaRPr/>
                    </a:p>
                  </a:txBody>
                  <a:tcPr marL="9525" marR="9525" marT="9525" marB="0" anchor="ctr">
                    <a:solidFill>
                      <a:schemeClr val="accent6"/>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Q2</a:t>
                      </a:r>
                      <a:endParaRPr/>
                    </a:p>
                  </a:txBody>
                  <a:tcPr marL="9525" marR="9525" marT="9525" marB="0" anchor="ctr">
                    <a:solidFill>
                      <a:schemeClr val="accent6"/>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Q3</a:t>
                      </a:r>
                      <a:endParaRPr/>
                    </a:p>
                  </a:txBody>
                  <a:tcPr marL="9525" marR="9525" marT="9525" marB="0" anchor="ctr">
                    <a:solidFill>
                      <a:schemeClr val="accent6"/>
                    </a:solidFill>
                  </a:tcPr>
                </a:tc>
                <a:tc>
                  <a:txBody>
                    <a:bodyPr/>
                    <a:lstStyle/>
                    <a:p>
                      <a:pPr marL="0" marR="0" lvl="0" indent="0" algn="ctr" rtl="0">
                        <a:spcBef>
                          <a:spcPts val="0"/>
                        </a:spcBef>
                        <a:spcAft>
                          <a:spcPts val="0"/>
                        </a:spcAft>
                        <a:buNone/>
                      </a:pPr>
                      <a:r>
                        <a:rPr lang="el-GR" sz="1000" b="0" i="0" u="none" strike="noStrike" cap="none">
                          <a:solidFill>
                            <a:schemeClr val="lt1"/>
                          </a:solidFill>
                          <a:latin typeface="Helvetica Neue"/>
                          <a:ea typeface="Helvetica Neue"/>
                          <a:cs typeface="Helvetica Neue"/>
                          <a:sym typeface="Helvetica Neue"/>
                        </a:rPr>
                        <a:t>Q4</a:t>
                      </a:r>
                      <a:endParaRPr/>
                    </a:p>
                  </a:txBody>
                  <a:tcPr marL="9525" marR="9525" marT="9525" marB="0" anchor="ctr">
                    <a:solidFill>
                      <a:schemeClr val="accent6"/>
                    </a:solidFill>
                  </a:tcPr>
                </a:tc>
                <a:extLst>
                  <a:ext uri="{0D108BD9-81ED-4DB2-BD59-A6C34878D82A}">
                    <a16:rowId xmlns:a16="http://schemas.microsoft.com/office/drawing/2014/main" val="10001"/>
                  </a:ext>
                </a:extLst>
              </a:tr>
              <a:tr h="274325">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tc>
                  <a:txBody>
                    <a:bodyPr/>
                    <a:lstStyle/>
                    <a:p>
                      <a:pPr marL="0" marR="0" lvl="0" indent="0" algn="l" rtl="0">
                        <a:spcBef>
                          <a:spcPts val="0"/>
                        </a:spcBef>
                        <a:spcAft>
                          <a:spcPts val="0"/>
                        </a:spcAft>
                        <a:buNone/>
                      </a:pPr>
                      <a:endParaRPr sz="1100" b="0" i="0" u="none" strike="noStrike" cap="none">
                        <a:solidFill>
                          <a:srgbClr val="000000"/>
                        </a:solidFill>
                        <a:latin typeface="Helvetica Neue"/>
                        <a:ea typeface="Helvetica Neue"/>
                        <a:cs typeface="Helvetica Neue"/>
                        <a:sym typeface="Helvetica Neue"/>
                      </a:endParaRPr>
                    </a:p>
                  </a:txBody>
                  <a:tcPr marL="9525" marR="9525" marT="9525" marB="0" anchor="b">
                    <a:solidFill>
                      <a:srgbClr val="E9EBF5"/>
                    </a:solidFill>
                  </a:tcPr>
                </a:tc>
                <a:extLst>
                  <a:ext uri="{0D108BD9-81ED-4DB2-BD59-A6C34878D82A}">
                    <a16:rowId xmlns:a16="http://schemas.microsoft.com/office/drawing/2014/main" val="10002"/>
                  </a:ext>
                </a:extLst>
              </a:tr>
            </a:tbl>
          </a:graphicData>
        </a:graphic>
      </p:graphicFrame>
      <p:sp>
        <p:nvSpPr>
          <p:cNvPr id="58" name="Google Shape;58;p88"/>
          <p:cNvSpPr txBox="1">
            <a:spLocks noGrp="1"/>
          </p:cNvSpPr>
          <p:nvPr>
            <p:ph type="title"/>
          </p:nvPr>
        </p:nvSpPr>
        <p:spPr>
          <a:xfrm>
            <a:off x="406908" y="228600"/>
            <a:ext cx="11371960" cy="5334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2000" b="0" i="0" u="none" strike="noStrike" cap="none">
                <a:solidFill>
                  <a:srgbClr val="76717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2456784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ustom Layout" preserve="1" userDrawn="1">
  <p:cSld name="1_Custom Layout">
    <p:spTree>
      <p:nvGrpSpPr>
        <p:cNvPr id="1" name="Shape 53"/>
        <p:cNvGrpSpPr/>
        <p:nvPr/>
      </p:nvGrpSpPr>
      <p:grpSpPr>
        <a:xfrm>
          <a:off x="0" y="0"/>
          <a:ext cx="0" cy="0"/>
          <a:chOff x="0" y="0"/>
          <a:chExt cx="0" cy="0"/>
        </a:xfrm>
      </p:grpSpPr>
      <p:sp>
        <p:nvSpPr>
          <p:cNvPr id="54" name="Google Shape;54;p88"/>
          <p:cNvSpPr txBox="1">
            <a:spLocks noGrp="1"/>
          </p:cNvSpPr>
          <p:nvPr>
            <p:ph type="sldNum" idx="12"/>
          </p:nvPr>
        </p:nvSpPr>
        <p:spPr>
          <a:xfrm>
            <a:off x="10972800" y="6373367"/>
            <a:ext cx="806068" cy="129600"/>
          </a:xfrm>
          <a:prstGeom prst="rect">
            <a:avLst/>
          </a:prstGeom>
          <a:noFill/>
          <a:ln>
            <a:noFill/>
          </a:ln>
        </p:spPr>
        <p:txBody>
          <a:bodyPr spcFirstLastPara="1" wrap="square" lIns="0" tIns="0" rIns="0" bIns="0" anchor="t" anchorCtr="0">
            <a:spAutoFit/>
          </a:bodyPr>
          <a:lstStyle>
            <a:lvl1pPr marL="38100" marR="0" lvl="0" indent="0" algn="r">
              <a:lnSpc>
                <a:spcPct val="87083"/>
              </a:lnSpc>
              <a:spcBef>
                <a:spcPts val="0"/>
              </a:spcBef>
              <a:buNone/>
              <a:defRPr sz="1200" b="0" i="0">
                <a:solidFill>
                  <a:schemeClr val="lt1"/>
                </a:solidFill>
                <a:latin typeface="Verdana"/>
                <a:ea typeface="Verdana"/>
                <a:cs typeface="Verdana"/>
                <a:sym typeface="Verdana"/>
              </a:defRPr>
            </a:lvl1pPr>
            <a:lvl2pPr marL="38100" marR="0" lvl="1" indent="0" algn="r">
              <a:lnSpc>
                <a:spcPct val="87083"/>
              </a:lnSpc>
              <a:spcBef>
                <a:spcPts val="0"/>
              </a:spcBef>
              <a:buNone/>
              <a:defRPr sz="1200" b="0" i="0">
                <a:solidFill>
                  <a:schemeClr val="lt1"/>
                </a:solidFill>
                <a:latin typeface="Verdana"/>
                <a:ea typeface="Verdana"/>
                <a:cs typeface="Verdana"/>
                <a:sym typeface="Verdana"/>
              </a:defRPr>
            </a:lvl2pPr>
            <a:lvl3pPr marL="38100" marR="0" lvl="2" indent="0" algn="r">
              <a:lnSpc>
                <a:spcPct val="87083"/>
              </a:lnSpc>
              <a:spcBef>
                <a:spcPts val="0"/>
              </a:spcBef>
              <a:buNone/>
              <a:defRPr sz="1200" b="0" i="0">
                <a:solidFill>
                  <a:schemeClr val="lt1"/>
                </a:solidFill>
                <a:latin typeface="Verdana"/>
                <a:ea typeface="Verdana"/>
                <a:cs typeface="Verdana"/>
                <a:sym typeface="Verdana"/>
              </a:defRPr>
            </a:lvl3pPr>
            <a:lvl4pPr marL="38100" marR="0" lvl="3" indent="0" algn="r">
              <a:lnSpc>
                <a:spcPct val="87083"/>
              </a:lnSpc>
              <a:spcBef>
                <a:spcPts val="0"/>
              </a:spcBef>
              <a:buNone/>
              <a:defRPr sz="1200" b="0" i="0">
                <a:solidFill>
                  <a:schemeClr val="lt1"/>
                </a:solidFill>
                <a:latin typeface="Verdana"/>
                <a:ea typeface="Verdana"/>
                <a:cs typeface="Verdana"/>
                <a:sym typeface="Verdana"/>
              </a:defRPr>
            </a:lvl4pPr>
            <a:lvl5pPr marL="38100" marR="0" lvl="4" indent="0" algn="r">
              <a:lnSpc>
                <a:spcPct val="87083"/>
              </a:lnSpc>
              <a:spcBef>
                <a:spcPts val="0"/>
              </a:spcBef>
              <a:buNone/>
              <a:defRPr sz="1200" b="0" i="0">
                <a:solidFill>
                  <a:schemeClr val="lt1"/>
                </a:solidFill>
                <a:latin typeface="Verdana"/>
                <a:ea typeface="Verdana"/>
                <a:cs typeface="Verdana"/>
                <a:sym typeface="Verdana"/>
              </a:defRPr>
            </a:lvl5pPr>
            <a:lvl6pPr marL="38100" marR="0" lvl="5" indent="0" algn="r">
              <a:lnSpc>
                <a:spcPct val="87083"/>
              </a:lnSpc>
              <a:spcBef>
                <a:spcPts val="0"/>
              </a:spcBef>
              <a:buNone/>
              <a:defRPr sz="1200" b="0" i="0">
                <a:solidFill>
                  <a:schemeClr val="lt1"/>
                </a:solidFill>
                <a:latin typeface="Verdana"/>
                <a:ea typeface="Verdana"/>
                <a:cs typeface="Verdana"/>
                <a:sym typeface="Verdana"/>
              </a:defRPr>
            </a:lvl6pPr>
            <a:lvl7pPr marL="38100" marR="0" lvl="6" indent="0" algn="r">
              <a:lnSpc>
                <a:spcPct val="87083"/>
              </a:lnSpc>
              <a:spcBef>
                <a:spcPts val="0"/>
              </a:spcBef>
              <a:buNone/>
              <a:defRPr sz="1200" b="0" i="0">
                <a:solidFill>
                  <a:schemeClr val="lt1"/>
                </a:solidFill>
                <a:latin typeface="Verdana"/>
                <a:ea typeface="Verdana"/>
                <a:cs typeface="Verdana"/>
                <a:sym typeface="Verdana"/>
              </a:defRPr>
            </a:lvl7pPr>
            <a:lvl8pPr marL="38100" marR="0" lvl="7" indent="0" algn="r">
              <a:lnSpc>
                <a:spcPct val="87083"/>
              </a:lnSpc>
              <a:spcBef>
                <a:spcPts val="0"/>
              </a:spcBef>
              <a:buNone/>
              <a:defRPr sz="1200" b="0" i="0">
                <a:solidFill>
                  <a:schemeClr val="lt1"/>
                </a:solidFill>
                <a:latin typeface="Verdana"/>
                <a:ea typeface="Verdana"/>
                <a:cs typeface="Verdana"/>
                <a:sym typeface="Verdana"/>
              </a:defRPr>
            </a:lvl8pPr>
            <a:lvl9pPr marL="38100" marR="0" lvl="8" indent="0" algn="r">
              <a:lnSpc>
                <a:spcPct val="87083"/>
              </a:lnSpc>
              <a:spcBef>
                <a:spcPts val="0"/>
              </a:spcBef>
              <a:buNone/>
              <a:defRPr sz="1200" b="0" i="0">
                <a:solidFill>
                  <a:schemeClr val="lt1"/>
                </a:solidFill>
                <a:latin typeface="Verdana"/>
                <a:ea typeface="Verdana"/>
                <a:cs typeface="Verdana"/>
                <a:sym typeface="Verdana"/>
              </a:defRPr>
            </a:lvl9pPr>
          </a:lstStyle>
          <a:p>
            <a:pPr marL="38100" lvl="0" indent="0" algn="r" rtl="0">
              <a:spcBef>
                <a:spcPts val="0"/>
              </a:spcBef>
              <a:spcAft>
                <a:spcPts val="0"/>
              </a:spcAft>
              <a:buNone/>
            </a:pPr>
            <a:fld id="{00000000-1234-1234-1234-123412341234}" type="slidenum">
              <a:rPr lang="el-GR"/>
              <a:t>‹#›</a:t>
            </a:fld>
            <a:endParaRPr/>
          </a:p>
        </p:txBody>
      </p:sp>
      <p:sp>
        <p:nvSpPr>
          <p:cNvPr id="58" name="Google Shape;58;p88"/>
          <p:cNvSpPr txBox="1">
            <a:spLocks noGrp="1"/>
          </p:cNvSpPr>
          <p:nvPr>
            <p:ph type="title"/>
          </p:nvPr>
        </p:nvSpPr>
        <p:spPr>
          <a:xfrm>
            <a:off x="406908" y="228600"/>
            <a:ext cx="11371960" cy="5334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2000" b="0" i="0" u="none" strike="noStrike" cap="none">
                <a:solidFill>
                  <a:srgbClr val="76717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 name="Google Shape;20;p78">
            <a:extLst>
              <a:ext uri="{FF2B5EF4-FFF2-40B4-BE49-F238E27FC236}">
                <a16:creationId xmlns:a16="http://schemas.microsoft.com/office/drawing/2014/main" id="{9C6010CA-EAAA-6A38-E539-B309801A07D2}"/>
              </a:ext>
            </a:extLst>
          </p:cNvPr>
          <p:cNvSpPr txBox="1">
            <a:spLocks noGrp="1"/>
          </p:cNvSpPr>
          <p:nvPr>
            <p:ph type="body" idx="1"/>
          </p:nvPr>
        </p:nvSpPr>
        <p:spPr>
          <a:xfrm>
            <a:off x="406908" y="946299"/>
            <a:ext cx="11412220" cy="2482702"/>
          </a:xfrm>
          <a:prstGeom prst="rect">
            <a:avLst/>
          </a:prstGeom>
          <a:noFill/>
          <a:ln>
            <a:noFill/>
          </a:ln>
        </p:spPr>
        <p:txBody>
          <a:bodyPr spcFirstLastPara="1" wrap="square" lIns="0" tIns="0" rIns="0" bIns="0" anchor="t" anchorCtr="0">
            <a:noAutofit/>
          </a:bodyPr>
          <a:lstStyle>
            <a:lvl1pPr marL="9525" lvl="0" indent="0" algn="l">
              <a:spcBef>
                <a:spcPts val="0"/>
              </a:spcBef>
              <a:spcAft>
                <a:spcPts val="0"/>
              </a:spcAft>
              <a:buSzPts val="1400"/>
              <a:buNone/>
              <a:tabLst/>
              <a:defRPr sz="1400" b="0" i="0">
                <a:solidFill>
                  <a:srgbClr val="003476"/>
                </a:solidFill>
                <a:latin typeface="Helvetica Neue"/>
                <a:ea typeface="Helvetica Neue"/>
                <a:cs typeface="Helvetica Neue"/>
                <a:sym typeface="Helvetica Neu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extLst>
      <p:ext uri="{BB962C8B-B14F-4D97-AF65-F5344CB8AC3E}">
        <p14:creationId xmlns:p14="http://schemas.microsoft.com/office/powerpoint/2010/main" val="350012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reserve="1">
  <p:cSld name="Custom Layout">
    <p:spTree>
      <p:nvGrpSpPr>
        <p:cNvPr id="1" name="Shape 27"/>
        <p:cNvGrpSpPr/>
        <p:nvPr/>
      </p:nvGrpSpPr>
      <p:grpSpPr>
        <a:xfrm>
          <a:off x="0" y="0"/>
          <a:ext cx="0" cy="0"/>
          <a:chOff x="0" y="0"/>
          <a:chExt cx="0" cy="0"/>
        </a:xfrm>
      </p:grpSpPr>
      <p:sp>
        <p:nvSpPr>
          <p:cNvPr id="28" name="Google Shape;28;p82"/>
          <p:cNvSpPr txBox="1">
            <a:spLocks noGrp="1"/>
          </p:cNvSpPr>
          <p:nvPr>
            <p:ph type="sldNum" idx="12"/>
          </p:nvPr>
        </p:nvSpPr>
        <p:spPr>
          <a:xfrm>
            <a:off x="10972800" y="6373367"/>
            <a:ext cx="806068" cy="129600"/>
          </a:xfrm>
          <a:prstGeom prst="rect">
            <a:avLst/>
          </a:prstGeom>
          <a:noFill/>
          <a:ln>
            <a:noFill/>
          </a:ln>
        </p:spPr>
        <p:txBody>
          <a:bodyPr spcFirstLastPara="1" wrap="square" lIns="0" tIns="0" rIns="0" bIns="0" anchor="t" anchorCtr="0">
            <a:spAutoFit/>
          </a:bodyPr>
          <a:lstStyle>
            <a:lvl1pPr marL="38100" lvl="0" indent="0" algn="l">
              <a:lnSpc>
                <a:spcPct val="87083"/>
              </a:lnSpc>
              <a:spcBef>
                <a:spcPts val="0"/>
              </a:spcBef>
              <a:buNone/>
              <a:defRPr/>
            </a:lvl1pPr>
            <a:lvl2pPr marL="38100" lvl="1" indent="0" algn="l">
              <a:lnSpc>
                <a:spcPct val="87083"/>
              </a:lnSpc>
              <a:spcBef>
                <a:spcPts val="0"/>
              </a:spcBef>
              <a:buNone/>
              <a:defRPr/>
            </a:lvl2pPr>
            <a:lvl3pPr marL="38100" lvl="2" indent="0" algn="l">
              <a:lnSpc>
                <a:spcPct val="87083"/>
              </a:lnSpc>
              <a:spcBef>
                <a:spcPts val="0"/>
              </a:spcBef>
              <a:buNone/>
              <a:defRPr/>
            </a:lvl3pPr>
            <a:lvl4pPr marL="38100" lvl="3" indent="0" algn="l">
              <a:lnSpc>
                <a:spcPct val="87083"/>
              </a:lnSpc>
              <a:spcBef>
                <a:spcPts val="0"/>
              </a:spcBef>
              <a:buNone/>
              <a:defRPr/>
            </a:lvl4pPr>
            <a:lvl5pPr marL="38100" lvl="4" indent="0" algn="l">
              <a:lnSpc>
                <a:spcPct val="87083"/>
              </a:lnSpc>
              <a:spcBef>
                <a:spcPts val="0"/>
              </a:spcBef>
              <a:buNone/>
              <a:defRPr/>
            </a:lvl5pPr>
            <a:lvl6pPr marL="38100" lvl="5" indent="0" algn="l">
              <a:lnSpc>
                <a:spcPct val="87083"/>
              </a:lnSpc>
              <a:spcBef>
                <a:spcPts val="0"/>
              </a:spcBef>
              <a:buNone/>
              <a:defRPr/>
            </a:lvl6pPr>
            <a:lvl7pPr marL="38100" lvl="6" indent="0" algn="l">
              <a:lnSpc>
                <a:spcPct val="87083"/>
              </a:lnSpc>
              <a:spcBef>
                <a:spcPts val="0"/>
              </a:spcBef>
              <a:buNone/>
              <a:defRPr/>
            </a:lvl7pPr>
            <a:lvl8pPr marL="38100" lvl="7" indent="0" algn="l">
              <a:lnSpc>
                <a:spcPct val="87083"/>
              </a:lnSpc>
              <a:spcBef>
                <a:spcPts val="0"/>
              </a:spcBef>
              <a:buNone/>
              <a:defRPr/>
            </a:lvl8pPr>
            <a:lvl9pPr marL="38100" lvl="8" indent="0" algn="l">
              <a:lnSpc>
                <a:spcPct val="87083"/>
              </a:lnSpc>
              <a:spcBef>
                <a:spcPts val="0"/>
              </a:spcBef>
              <a:buNone/>
              <a:defRPr/>
            </a:lvl9pPr>
          </a:lstStyle>
          <a:p>
            <a:pPr marL="38100" lvl="0" indent="0" algn="l" rtl="0">
              <a:spcBef>
                <a:spcPts val="0"/>
              </a:spcBef>
              <a:spcAft>
                <a:spcPts val="0"/>
              </a:spcAft>
              <a:buNone/>
            </a:pPr>
            <a:fld id="{00000000-1234-1234-1234-123412341234}" type="slidenum">
              <a:rPr lang="el-GR"/>
              <a:t>‹#›</a:t>
            </a:fld>
            <a:endParaRPr/>
          </a:p>
        </p:txBody>
      </p:sp>
      <p:sp>
        <p:nvSpPr>
          <p:cNvPr id="29" name="Google Shape;29;p82"/>
          <p:cNvSpPr txBox="1"/>
          <p:nvPr/>
        </p:nvSpPr>
        <p:spPr>
          <a:xfrm>
            <a:off x="6293851" y="942096"/>
            <a:ext cx="5551744" cy="4973810"/>
          </a:xfrm>
          <a:prstGeom prst="rect">
            <a:avLst/>
          </a:prstGeom>
          <a:solidFill>
            <a:srgbClr val="D0D8E8"/>
          </a:solidFill>
          <a:ln w="28575"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742950" marR="0" lvl="1" indent="-219075" algn="just" rtl="0">
              <a:spcBef>
                <a:spcPts val="0"/>
              </a:spcBef>
              <a:spcAft>
                <a:spcPts val="0"/>
              </a:spcAft>
              <a:buClr>
                <a:srgbClr val="000000"/>
              </a:buClr>
              <a:buSzPts val="1050"/>
              <a:buFont typeface="Courier New"/>
              <a:buNone/>
            </a:pPr>
            <a:endParaRPr sz="1800" b="0" i="0" u="none" strike="noStrike" cap="none">
              <a:solidFill>
                <a:srgbClr val="002060"/>
              </a:solidFill>
              <a:latin typeface="Calibri"/>
              <a:ea typeface="Calibri"/>
              <a:cs typeface="Calibri"/>
              <a:sym typeface="Calibri"/>
            </a:endParaRPr>
          </a:p>
        </p:txBody>
      </p:sp>
      <p:sp>
        <p:nvSpPr>
          <p:cNvPr id="30" name="Google Shape;30;p82"/>
          <p:cNvSpPr/>
          <p:nvPr/>
        </p:nvSpPr>
        <p:spPr>
          <a:xfrm>
            <a:off x="360268" y="942096"/>
            <a:ext cx="5841973" cy="4973810"/>
          </a:xfrm>
          <a:prstGeom prst="rect">
            <a:avLst/>
          </a:prstGeom>
          <a:noFill/>
          <a:ln w="28575" cap="flat"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82"/>
          <p:cNvSpPr txBox="1">
            <a:spLocks noGrp="1"/>
          </p:cNvSpPr>
          <p:nvPr>
            <p:ph type="body" idx="1"/>
          </p:nvPr>
        </p:nvSpPr>
        <p:spPr>
          <a:xfrm>
            <a:off x="407638" y="1940845"/>
            <a:ext cx="5669906" cy="2984459"/>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SzPts val="1400"/>
              <a:buNone/>
              <a:defRPr sz="1200" b="0" i="0">
                <a:solidFill>
                  <a:srgbClr val="003476"/>
                </a:solidFill>
                <a:latin typeface="Helvetica Neue"/>
                <a:ea typeface="Helvetica Neue"/>
                <a:cs typeface="Helvetica Neue"/>
                <a:sym typeface="Helvetica Neu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 name="Google Shape;32;p82"/>
          <p:cNvSpPr txBox="1">
            <a:spLocks noGrp="1"/>
          </p:cNvSpPr>
          <p:nvPr>
            <p:ph type="body" idx="2"/>
          </p:nvPr>
        </p:nvSpPr>
        <p:spPr>
          <a:xfrm>
            <a:off x="6400800" y="980375"/>
            <a:ext cx="5257800" cy="4935529"/>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SzPts val="1400"/>
              <a:buNone/>
              <a:defRPr sz="1200" b="0" i="0">
                <a:solidFill>
                  <a:srgbClr val="003476"/>
                </a:solidFill>
                <a:latin typeface="Helvetica Neue"/>
                <a:ea typeface="Helvetica Neue"/>
                <a:cs typeface="Helvetica Neue"/>
                <a:sym typeface="Helvetica Neu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 name="Google Shape;33;p82"/>
          <p:cNvSpPr txBox="1">
            <a:spLocks noGrp="1"/>
          </p:cNvSpPr>
          <p:nvPr>
            <p:ph type="title"/>
          </p:nvPr>
        </p:nvSpPr>
        <p:spPr>
          <a:xfrm>
            <a:off x="406908" y="228600"/>
            <a:ext cx="11371960" cy="5334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2000" b="0" i="0" u="none" strike="noStrike" cap="none">
                <a:solidFill>
                  <a:srgbClr val="76717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348647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67"/>
        <p:cNvGrpSpPr/>
        <p:nvPr/>
      </p:nvGrpSpPr>
      <p:grpSpPr>
        <a:xfrm>
          <a:off x="0" y="0"/>
          <a:ext cx="0" cy="0"/>
          <a:chOff x="0" y="0"/>
          <a:chExt cx="0" cy="0"/>
        </a:xfrm>
      </p:grpSpPr>
      <p:sp>
        <p:nvSpPr>
          <p:cNvPr id="168" name="Google Shape;168;p92"/>
          <p:cNvSpPr txBox="1">
            <a:spLocks noGrp="1"/>
          </p:cNvSpPr>
          <p:nvPr>
            <p:ph type="title"/>
          </p:nvPr>
        </p:nvSpPr>
        <p:spPr>
          <a:xfrm>
            <a:off x="9114790" y="1571701"/>
            <a:ext cx="553084" cy="574675"/>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3600" b="1" i="0" u="none" strike="noStrike" cap="none">
                <a:solidFill>
                  <a:srgbClr val="E7E6E6"/>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9" name="Google Shape;169;p92"/>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92"/>
          <p:cNvSpPr txBox="1">
            <a:spLocks noGrp="1"/>
          </p:cNvSpPr>
          <p:nvPr>
            <p:ph type="dt" idx="10"/>
          </p:nvPr>
        </p:nvSpPr>
        <p:spPr>
          <a:xfrm>
            <a:off x="700278" y="6313513"/>
            <a:ext cx="2804160" cy="3429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1" name="Google Shape;171;p92"/>
          <p:cNvSpPr txBox="1">
            <a:spLocks noGrp="1"/>
          </p:cNvSpPr>
          <p:nvPr>
            <p:ph type="sldNum" idx="12"/>
          </p:nvPr>
        </p:nvSpPr>
        <p:spPr>
          <a:xfrm>
            <a:off x="10972800" y="6373367"/>
            <a:ext cx="806068" cy="129600"/>
          </a:xfrm>
          <a:prstGeom prst="rect">
            <a:avLst/>
          </a:prstGeom>
          <a:noFill/>
          <a:ln>
            <a:noFill/>
          </a:ln>
        </p:spPr>
        <p:txBody>
          <a:bodyPr spcFirstLastPara="1" wrap="square" lIns="0" tIns="0" rIns="0" bIns="0" anchor="t" anchorCtr="0">
            <a:spAutoFit/>
          </a:bodyPr>
          <a:lstStyle>
            <a:lvl1pPr marL="38100" marR="0" lvl="0" indent="0" algn="l">
              <a:lnSpc>
                <a:spcPct val="104499"/>
              </a:lnSpc>
              <a:spcBef>
                <a:spcPts val="0"/>
              </a:spcBef>
              <a:buNone/>
              <a:defRPr sz="1000" b="0" i="0">
                <a:solidFill>
                  <a:schemeClr val="lt1"/>
                </a:solidFill>
                <a:latin typeface="Calibri"/>
                <a:ea typeface="Calibri"/>
                <a:cs typeface="Calibri"/>
                <a:sym typeface="Calibri"/>
              </a:defRPr>
            </a:lvl1pPr>
            <a:lvl2pPr marL="38100" marR="0" lvl="1" indent="0" algn="l">
              <a:lnSpc>
                <a:spcPct val="104499"/>
              </a:lnSpc>
              <a:spcBef>
                <a:spcPts val="0"/>
              </a:spcBef>
              <a:buNone/>
              <a:defRPr sz="1000" b="0" i="0">
                <a:solidFill>
                  <a:schemeClr val="lt1"/>
                </a:solidFill>
                <a:latin typeface="Calibri"/>
                <a:ea typeface="Calibri"/>
                <a:cs typeface="Calibri"/>
                <a:sym typeface="Calibri"/>
              </a:defRPr>
            </a:lvl2pPr>
            <a:lvl3pPr marL="38100" marR="0" lvl="2" indent="0" algn="l">
              <a:lnSpc>
                <a:spcPct val="104499"/>
              </a:lnSpc>
              <a:spcBef>
                <a:spcPts val="0"/>
              </a:spcBef>
              <a:buNone/>
              <a:defRPr sz="1000" b="0" i="0">
                <a:solidFill>
                  <a:schemeClr val="lt1"/>
                </a:solidFill>
                <a:latin typeface="Calibri"/>
                <a:ea typeface="Calibri"/>
                <a:cs typeface="Calibri"/>
                <a:sym typeface="Calibri"/>
              </a:defRPr>
            </a:lvl3pPr>
            <a:lvl4pPr marL="38100" marR="0" lvl="3" indent="0" algn="l">
              <a:lnSpc>
                <a:spcPct val="104499"/>
              </a:lnSpc>
              <a:spcBef>
                <a:spcPts val="0"/>
              </a:spcBef>
              <a:buNone/>
              <a:defRPr sz="1000" b="0" i="0">
                <a:solidFill>
                  <a:schemeClr val="lt1"/>
                </a:solidFill>
                <a:latin typeface="Calibri"/>
                <a:ea typeface="Calibri"/>
                <a:cs typeface="Calibri"/>
                <a:sym typeface="Calibri"/>
              </a:defRPr>
            </a:lvl4pPr>
            <a:lvl5pPr marL="38100" marR="0" lvl="4" indent="0" algn="l">
              <a:lnSpc>
                <a:spcPct val="104499"/>
              </a:lnSpc>
              <a:spcBef>
                <a:spcPts val="0"/>
              </a:spcBef>
              <a:buNone/>
              <a:defRPr sz="1000" b="0" i="0">
                <a:solidFill>
                  <a:schemeClr val="lt1"/>
                </a:solidFill>
                <a:latin typeface="Calibri"/>
                <a:ea typeface="Calibri"/>
                <a:cs typeface="Calibri"/>
                <a:sym typeface="Calibri"/>
              </a:defRPr>
            </a:lvl5pPr>
            <a:lvl6pPr marL="38100" marR="0" lvl="5" indent="0" algn="l">
              <a:lnSpc>
                <a:spcPct val="104499"/>
              </a:lnSpc>
              <a:spcBef>
                <a:spcPts val="0"/>
              </a:spcBef>
              <a:buNone/>
              <a:defRPr sz="1000" b="0" i="0">
                <a:solidFill>
                  <a:schemeClr val="lt1"/>
                </a:solidFill>
                <a:latin typeface="Calibri"/>
                <a:ea typeface="Calibri"/>
                <a:cs typeface="Calibri"/>
                <a:sym typeface="Calibri"/>
              </a:defRPr>
            </a:lvl6pPr>
            <a:lvl7pPr marL="38100" marR="0" lvl="6" indent="0" algn="l">
              <a:lnSpc>
                <a:spcPct val="104499"/>
              </a:lnSpc>
              <a:spcBef>
                <a:spcPts val="0"/>
              </a:spcBef>
              <a:buNone/>
              <a:defRPr sz="1000" b="0" i="0">
                <a:solidFill>
                  <a:schemeClr val="lt1"/>
                </a:solidFill>
                <a:latin typeface="Calibri"/>
                <a:ea typeface="Calibri"/>
                <a:cs typeface="Calibri"/>
                <a:sym typeface="Calibri"/>
              </a:defRPr>
            </a:lvl7pPr>
            <a:lvl8pPr marL="38100" marR="0" lvl="7" indent="0" algn="l">
              <a:lnSpc>
                <a:spcPct val="104499"/>
              </a:lnSpc>
              <a:spcBef>
                <a:spcPts val="0"/>
              </a:spcBef>
              <a:buNone/>
              <a:defRPr sz="1000" b="0" i="0">
                <a:solidFill>
                  <a:schemeClr val="lt1"/>
                </a:solidFill>
                <a:latin typeface="Calibri"/>
                <a:ea typeface="Calibri"/>
                <a:cs typeface="Calibri"/>
                <a:sym typeface="Calibri"/>
              </a:defRPr>
            </a:lvl8pPr>
            <a:lvl9pPr marL="38100" marR="0" lvl="8" indent="0" algn="l">
              <a:lnSpc>
                <a:spcPct val="104499"/>
              </a:lnSpc>
              <a:spcBef>
                <a:spcPts val="0"/>
              </a:spcBef>
              <a:buNone/>
              <a:defRPr sz="1000" b="0" i="0">
                <a:solidFill>
                  <a:schemeClr val="lt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3287237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59C30-AEBF-427D-BC8A-822C37A1B500}"/>
              </a:ext>
            </a:extLst>
          </p:cNvPr>
          <p:cNvSpPr>
            <a:spLocks noGrp="1"/>
          </p:cNvSpPr>
          <p:nvPr>
            <p:ph type="title"/>
          </p:nvPr>
        </p:nvSpPr>
        <p:spPr>
          <a:xfrm>
            <a:off x="232955" y="3021240"/>
            <a:ext cx="6655525" cy="1325563"/>
          </a:xfrm>
          <a:prstGeom prst="rect">
            <a:avLst/>
          </a:prstGeom>
        </p:spPr>
        <p:txBody>
          <a:bodyPr/>
          <a:lstStyle>
            <a:lvl1pPr>
              <a:defRPr sz="3200">
                <a:solidFill>
                  <a:schemeClr val="bg1"/>
                </a:solidFill>
                <a:latin typeface="Verdana" panose="020B0604030504040204" pitchFamily="34" charset="0"/>
                <a:ea typeface="Verdana" panose="020B060403050404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E6EAE545-8763-4DC6-9899-95C57F121DF7}"/>
              </a:ext>
            </a:extLst>
          </p:cNvPr>
          <p:cNvSpPr>
            <a:spLocks noGrp="1"/>
          </p:cNvSpPr>
          <p:nvPr>
            <p:ph type="sldNum" sz="quarter" idx="10"/>
          </p:nvPr>
        </p:nvSpPr>
        <p:spPr/>
        <p:txBody>
          <a:bodyPr/>
          <a:lstStyle/>
          <a:p>
            <a:fld id="{B764D7DB-E97F-4AF7-93C5-515654AF83C8}" type="slidenum">
              <a:rPr lang="en-US" smtClean="0"/>
              <a:t>‹#›</a:t>
            </a:fld>
            <a:endParaRPr lang="en-US"/>
          </a:p>
        </p:txBody>
      </p:sp>
    </p:spTree>
    <p:extLst>
      <p:ext uri="{BB962C8B-B14F-4D97-AF65-F5344CB8AC3E}">
        <p14:creationId xmlns:p14="http://schemas.microsoft.com/office/powerpoint/2010/main" val="3138369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2.xml"/><Relationship Id="rId7" Type="http://schemas.openxmlformats.org/officeDocument/2006/relationships/oleObject" Target="../embeddings/oleObject3.bin"/><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ags" Target="../tags/tag4.xml"/><Relationship Id="rId5" Type="http://schemas.openxmlformats.org/officeDocument/2006/relationships/theme" Target="../theme/theme3.xml"/><Relationship Id="rId4" Type="http://schemas.openxmlformats.org/officeDocument/2006/relationships/slideLayout" Target="../slideLayouts/slideLayout13.xml"/><Relationship Id="rId9"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9C36025-A96F-04FA-A947-0FDBE260925A}"/>
              </a:ext>
            </a:extLst>
          </p:cNvPr>
          <p:cNvGraphicFramePr>
            <a:graphicFrameLocks noChangeAspect="1"/>
          </p:cNvGraphicFramePr>
          <p:nvPr userDrawn="1">
            <p:custDataLst>
              <p:tags r:id="rId10"/>
            </p:custDataLst>
            <p:extLst>
              <p:ext uri="{D42A27DB-BD31-4B8C-83A1-F6EECF244321}">
                <p14:modId xmlns:p14="http://schemas.microsoft.com/office/powerpoint/2010/main" val="7262890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84" imgH="484" progId="TCLayout.ActiveDocument.1">
                  <p:embed/>
                </p:oleObj>
              </mc:Choice>
              <mc:Fallback>
                <p:oleObj name="think-cell Slide" r:id="rId11" imgW="484" imgH="484" progId="TCLayout.ActiveDocument.1">
                  <p:embed/>
                  <p:pic>
                    <p:nvPicPr>
                      <p:cNvPr id="2" name="Object 1" hidden="1">
                        <a:extLst>
                          <a:ext uri="{FF2B5EF4-FFF2-40B4-BE49-F238E27FC236}">
                            <a16:creationId xmlns:a16="http://schemas.microsoft.com/office/drawing/2014/main" id="{59C36025-A96F-04FA-A947-0FDBE260925A}"/>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1" name="Google Shape;11;p77"/>
          <p:cNvSpPr/>
          <p:nvPr/>
        </p:nvSpPr>
        <p:spPr>
          <a:xfrm>
            <a:off x="406908" y="822960"/>
            <a:ext cx="11412220" cy="0"/>
          </a:xfrm>
          <a:custGeom>
            <a:avLst/>
            <a:gdLst/>
            <a:ahLst/>
            <a:cxnLst/>
            <a:rect l="l" t="t" r="r" b="b"/>
            <a:pathLst>
              <a:path w="11412220" h="120000" extrusionOk="0">
                <a:moveTo>
                  <a:pt x="0" y="0"/>
                </a:moveTo>
                <a:lnTo>
                  <a:pt x="11411966" y="0"/>
                </a:lnTo>
              </a:path>
            </a:pathLst>
          </a:custGeom>
          <a:noFill/>
          <a:ln w="12175" cap="flat" cmpd="sng">
            <a:solidFill>
              <a:srgbClr val="4966A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77"/>
          <p:cNvSpPr txBox="1">
            <a:spLocks noGrp="1"/>
          </p:cNvSpPr>
          <p:nvPr>
            <p:ph type="body" idx="1"/>
          </p:nvPr>
        </p:nvSpPr>
        <p:spPr>
          <a:xfrm>
            <a:off x="406908" y="1500885"/>
            <a:ext cx="11412220" cy="2586354"/>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1" u="none" strike="noStrike" cap="none">
                <a:solidFill>
                  <a:srgbClr val="003476"/>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6" name="Google Shape;16;p77"/>
          <p:cNvSpPr txBox="1">
            <a:spLocks noGrp="1"/>
          </p:cNvSpPr>
          <p:nvPr>
            <p:ph type="sldNum" idx="12"/>
          </p:nvPr>
        </p:nvSpPr>
        <p:spPr>
          <a:xfrm>
            <a:off x="10972800" y="6373367"/>
            <a:ext cx="806068" cy="129600"/>
          </a:xfrm>
          <a:prstGeom prst="rect">
            <a:avLst/>
          </a:prstGeom>
          <a:noFill/>
          <a:ln>
            <a:noFill/>
          </a:ln>
        </p:spPr>
        <p:txBody>
          <a:bodyPr spcFirstLastPara="1" wrap="square" lIns="0" tIns="0" rIns="0" bIns="0" anchor="t" anchorCtr="0">
            <a:spAutoFit/>
          </a:bodyPr>
          <a:lstStyle>
            <a:lvl1pPr marL="38100" marR="0" lvl="0" indent="0" algn="l" rtl="0">
              <a:lnSpc>
                <a:spcPct val="87083"/>
              </a:lnSpc>
              <a:spcBef>
                <a:spcPts val="0"/>
              </a:spcBef>
              <a:buNone/>
              <a:defRPr sz="1200" b="0" i="0" u="none">
                <a:solidFill>
                  <a:schemeClr val="lt1"/>
                </a:solidFill>
                <a:latin typeface="Verdana"/>
                <a:ea typeface="Verdana"/>
                <a:cs typeface="Verdana"/>
                <a:sym typeface="Verdana"/>
              </a:defRPr>
            </a:lvl1pPr>
            <a:lvl2pPr marL="38100" marR="0" lvl="1" indent="0" algn="l" rtl="0">
              <a:lnSpc>
                <a:spcPct val="87083"/>
              </a:lnSpc>
              <a:spcBef>
                <a:spcPts val="0"/>
              </a:spcBef>
              <a:buNone/>
              <a:defRPr sz="1200" b="0" i="0" u="none">
                <a:solidFill>
                  <a:schemeClr val="lt1"/>
                </a:solidFill>
                <a:latin typeface="Verdana"/>
                <a:ea typeface="Verdana"/>
                <a:cs typeface="Verdana"/>
                <a:sym typeface="Verdana"/>
              </a:defRPr>
            </a:lvl2pPr>
            <a:lvl3pPr marL="38100" marR="0" lvl="2" indent="0" algn="l" rtl="0">
              <a:lnSpc>
                <a:spcPct val="87083"/>
              </a:lnSpc>
              <a:spcBef>
                <a:spcPts val="0"/>
              </a:spcBef>
              <a:buNone/>
              <a:defRPr sz="1200" b="0" i="0" u="none">
                <a:solidFill>
                  <a:schemeClr val="lt1"/>
                </a:solidFill>
                <a:latin typeface="Verdana"/>
                <a:ea typeface="Verdana"/>
                <a:cs typeface="Verdana"/>
                <a:sym typeface="Verdana"/>
              </a:defRPr>
            </a:lvl3pPr>
            <a:lvl4pPr marL="38100" marR="0" lvl="3" indent="0" algn="l" rtl="0">
              <a:lnSpc>
                <a:spcPct val="87083"/>
              </a:lnSpc>
              <a:spcBef>
                <a:spcPts val="0"/>
              </a:spcBef>
              <a:buNone/>
              <a:defRPr sz="1200" b="0" i="0" u="none">
                <a:solidFill>
                  <a:schemeClr val="lt1"/>
                </a:solidFill>
                <a:latin typeface="Verdana"/>
                <a:ea typeface="Verdana"/>
                <a:cs typeface="Verdana"/>
                <a:sym typeface="Verdana"/>
              </a:defRPr>
            </a:lvl4pPr>
            <a:lvl5pPr marL="38100" marR="0" lvl="4" indent="0" algn="l" rtl="0">
              <a:lnSpc>
                <a:spcPct val="87083"/>
              </a:lnSpc>
              <a:spcBef>
                <a:spcPts val="0"/>
              </a:spcBef>
              <a:buNone/>
              <a:defRPr sz="1200" b="0" i="0" u="none">
                <a:solidFill>
                  <a:schemeClr val="lt1"/>
                </a:solidFill>
                <a:latin typeface="Verdana"/>
                <a:ea typeface="Verdana"/>
                <a:cs typeface="Verdana"/>
                <a:sym typeface="Verdana"/>
              </a:defRPr>
            </a:lvl5pPr>
            <a:lvl6pPr marL="38100" marR="0" lvl="5" indent="0" algn="l" rtl="0">
              <a:lnSpc>
                <a:spcPct val="87083"/>
              </a:lnSpc>
              <a:spcBef>
                <a:spcPts val="0"/>
              </a:spcBef>
              <a:buNone/>
              <a:defRPr sz="1200" b="0" i="0" u="none">
                <a:solidFill>
                  <a:schemeClr val="lt1"/>
                </a:solidFill>
                <a:latin typeface="Verdana"/>
                <a:ea typeface="Verdana"/>
                <a:cs typeface="Verdana"/>
                <a:sym typeface="Verdana"/>
              </a:defRPr>
            </a:lvl6pPr>
            <a:lvl7pPr marL="38100" marR="0" lvl="6" indent="0" algn="l" rtl="0">
              <a:lnSpc>
                <a:spcPct val="87083"/>
              </a:lnSpc>
              <a:spcBef>
                <a:spcPts val="0"/>
              </a:spcBef>
              <a:buNone/>
              <a:defRPr sz="1200" b="0" i="0" u="none">
                <a:solidFill>
                  <a:schemeClr val="lt1"/>
                </a:solidFill>
                <a:latin typeface="Verdana"/>
                <a:ea typeface="Verdana"/>
                <a:cs typeface="Verdana"/>
                <a:sym typeface="Verdana"/>
              </a:defRPr>
            </a:lvl7pPr>
            <a:lvl8pPr marL="38100" marR="0" lvl="7" indent="0" algn="l" rtl="0">
              <a:lnSpc>
                <a:spcPct val="87083"/>
              </a:lnSpc>
              <a:spcBef>
                <a:spcPts val="0"/>
              </a:spcBef>
              <a:buNone/>
              <a:defRPr sz="1200" b="0" i="0" u="none">
                <a:solidFill>
                  <a:schemeClr val="lt1"/>
                </a:solidFill>
                <a:latin typeface="Verdana"/>
                <a:ea typeface="Verdana"/>
                <a:cs typeface="Verdana"/>
                <a:sym typeface="Verdana"/>
              </a:defRPr>
            </a:lvl8pPr>
            <a:lvl9pPr marL="38100" marR="0" lvl="8" indent="0" algn="l" rtl="0">
              <a:lnSpc>
                <a:spcPct val="87083"/>
              </a:lnSpc>
              <a:spcBef>
                <a:spcPts val="0"/>
              </a:spcBef>
              <a:buNone/>
              <a:defRPr sz="1200" b="0" i="0" u="none">
                <a:solidFill>
                  <a:schemeClr val="lt1"/>
                </a:solidFill>
                <a:latin typeface="Verdana"/>
                <a:ea typeface="Verdana"/>
                <a:cs typeface="Verdana"/>
                <a:sym typeface="Verdana"/>
              </a:defRPr>
            </a:lvl9pPr>
          </a:lstStyle>
          <a:p>
            <a:pPr marL="38100" lvl="0" indent="0" algn="l" rtl="0">
              <a:spcBef>
                <a:spcPts val="0"/>
              </a:spcBef>
              <a:spcAft>
                <a:spcPts val="0"/>
              </a:spcAft>
              <a:buNone/>
            </a:pPr>
            <a:fld id="{00000000-1234-1234-1234-123412341234}" type="slidenum">
              <a:rPr lang="el-GR"/>
              <a:t>‹#›</a:t>
            </a:fld>
            <a:endParaRPr/>
          </a:p>
        </p:txBody>
      </p:sp>
    </p:spTree>
    <p:extLst>
      <p:ext uri="{BB962C8B-B14F-4D97-AF65-F5344CB8AC3E}">
        <p14:creationId xmlns:p14="http://schemas.microsoft.com/office/powerpoint/2010/main" val="1252604519"/>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8DD82F5-B3E6-CCF5-7DB9-7EAD3AD254D6}"/>
              </a:ext>
            </a:extLst>
          </p:cNvPr>
          <p:cNvGraphicFramePr>
            <a:graphicFrameLocks noChangeAspect="1"/>
          </p:cNvGraphicFramePr>
          <p:nvPr userDrawn="1">
            <p:custDataLst>
              <p:tags r:id="rId3"/>
            </p:custDataLst>
            <p:extLst>
              <p:ext uri="{D42A27DB-BD31-4B8C-83A1-F6EECF244321}">
                <p14:modId xmlns:p14="http://schemas.microsoft.com/office/powerpoint/2010/main" val="3136830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4" progId="TCLayout.ActiveDocument.1">
                  <p:embed/>
                </p:oleObj>
              </mc:Choice>
              <mc:Fallback>
                <p:oleObj name="think-cell Slide" r:id="rId4" imgW="484" imgH="484" progId="TCLayout.ActiveDocument.1">
                  <p:embed/>
                  <p:pic>
                    <p:nvPicPr>
                      <p:cNvPr id="2" name="Object 1" hidden="1">
                        <a:extLst>
                          <a:ext uri="{FF2B5EF4-FFF2-40B4-BE49-F238E27FC236}">
                            <a16:creationId xmlns:a16="http://schemas.microsoft.com/office/drawing/2014/main" id="{28DD82F5-B3E6-CCF5-7DB9-7EAD3AD254D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06C2DA08-9D6B-478F-8DBD-554955B61A79}"/>
              </a:ext>
            </a:extLst>
          </p:cNvPr>
          <p:cNvSpPr>
            <a:spLocks noGrp="1"/>
          </p:cNvSpPr>
          <p:nvPr>
            <p:ph type="sldNum" sz="quarter" idx="4"/>
          </p:nvPr>
        </p:nvSpPr>
        <p:spPr>
          <a:xfrm>
            <a:off x="9376955" y="64331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4D7DB-E97F-4AF7-93C5-515654AF83C8}" type="slidenum">
              <a:rPr lang="en-US" smtClean="0"/>
              <a:t>‹#›</a:t>
            </a:fld>
            <a:endParaRPr lang="en-US"/>
          </a:p>
        </p:txBody>
      </p:sp>
      <p:sp>
        <p:nvSpPr>
          <p:cNvPr id="10" name="Google Shape;193;p5">
            <a:extLst>
              <a:ext uri="{FF2B5EF4-FFF2-40B4-BE49-F238E27FC236}">
                <a16:creationId xmlns:a16="http://schemas.microsoft.com/office/drawing/2014/main" id="{A64313E9-3225-4966-9DA5-2FF15B3FD4C1}"/>
              </a:ext>
            </a:extLst>
          </p:cNvPr>
          <p:cNvSpPr/>
          <p:nvPr userDrawn="1"/>
        </p:nvSpPr>
        <p:spPr>
          <a:xfrm>
            <a:off x="0" y="0"/>
            <a:ext cx="9491980" cy="6858000"/>
          </a:xfrm>
          <a:custGeom>
            <a:avLst/>
            <a:gdLst/>
            <a:ahLst/>
            <a:cxnLst/>
            <a:rect l="l" t="t" r="r" b="b"/>
            <a:pathLst>
              <a:path w="9491980" h="6858000" extrusionOk="0">
                <a:moveTo>
                  <a:pt x="9491472" y="0"/>
                </a:moveTo>
                <a:lnTo>
                  <a:pt x="5242560" y="0"/>
                </a:lnTo>
                <a:lnTo>
                  <a:pt x="0" y="0"/>
                </a:lnTo>
                <a:lnTo>
                  <a:pt x="0" y="6858000"/>
                </a:lnTo>
                <a:lnTo>
                  <a:pt x="5242560" y="6858000"/>
                </a:lnTo>
                <a:lnTo>
                  <a:pt x="9491472" y="0"/>
                </a:lnTo>
                <a:close/>
              </a:path>
            </a:pathLst>
          </a:custGeom>
          <a:solidFill>
            <a:srgbClr val="00347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1" name="Google Shape;194;p5">
            <a:extLst>
              <a:ext uri="{FF2B5EF4-FFF2-40B4-BE49-F238E27FC236}">
                <a16:creationId xmlns:a16="http://schemas.microsoft.com/office/drawing/2014/main" id="{C62C4897-E1FF-4D56-8BB6-99DE9E5EE874}"/>
              </a:ext>
            </a:extLst>
          </p:cNvPr>
          <p:cNvPicPr preferRelativeResize="0"/>
          <p:nvPr userDrawn="1"/>
        </p:nvPicPr>
        <p:blipFill rotWithShape="1">
          <a:blip r:embed="rId6">
            <a:alphaModFix/>
          </a:blip>
          <a:srcRect/>
          <a:stretch/>
        </p:blipFill>
        <p:spPr>
          <a:xfrm>
            <a:off x="10218419" y="5173979"/>
            <a:ext cx="1188720" cy="1193292"/>
          </a:xfrm>
          <a:prstGeom prst="rect">
            <a:avLst/>
          </a:prstGeom>
          <a:noFill/>
          <a:ln>
            <a:noFill/>
          </a:ln>
        </p:spPr>
      </p:pic>
      <p:pic>
        <p:nvPicPr>
          <p:cNvPr id="12" name="Google Shape;197;p5">
            <a:extLst>
              <a:ext uri="{FF2B5EF4-FFF2-40B4-BE49-F238E27FC236}">
                <a16:creationId xmlns:a16="http://schemas.microsoft.com/office/drawing/2014/main" id="{0423CA16-3415-4941-B29C-EBF18170FF6D}"/>
              </a:ext>
            </a:extLst>
          </p:cNvPr>
          <p:cNvPicPr preferRelativeResize="0"/>
          <p:nvPr userDrawn="1"/>
        </p:nvPicPr>
        <p:blipFill rotWithShape="1">
          <a:blip r:embed="rId7">
            <a:alphaModFix/>
          </a:blip>
          <a:srcRect/>
          <a:stretch/>
        </p:blipFill>
        <p:spPr>
          <a:xfrm flipH="1">
            <a:off x="9758013" y="59725"/>
            <a:ext cx="2109532" cy="1080000"/>
          </a:xfrm>
          <a:prstGeom prst="rect">
            <a:avLst/>
          </a:prstGeom>
          <a:noFill/>
          <a:ln>
            <a:noFill/>
          </a:ln>
        </p:spPr>
      </p:pic>
    </p:spTree>
    <p:extLst>
      <p:ext uri="{BB962C8B-B14F-4D97-AF65-F5344CB8AC3E}">
        <p14:creationId xmlns:p14="http://schemas.microsoft.com/office/powerpoint/2010/main" val="1848613387"/>
      </p:ext>
    </p:extLst>
  </p:cSld>
  <p:clrMap bg1="lt1" tx1="dk1" bg2="lt2" tx2="dk2" accent1="accent1" accent2="accent2" accent3="accent3" accent4="accent4" accent5="accent5" accent6="accent6" hlink="hlink" folHlink="folHlink"/>
  <p:sldLayoutIdLst>
    <p:sldLayoutId id="214748364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9CD912-D17A-51D5-B1C3-8A36EAB262D4}"/>
              </a:ext>
            </a:extLst>
          </p:cNvPr>
          <p:cNvGraphicFramePr>
            <a:graphicFrameLocks noChangeAspect="1"/>
          </p:cNvGraphicFramePr>
          <p:nvPr userDrawn="1">
            <p:custDataLst>
              <p:tags r:id="rId6"/>
            </p:custDataLst>
            <p:extLst>
              <p:ext uri="{D42A27DB-BD31-4B8C-83A1-F6EECF244321}">
                <p14:modId xmlns:p14="http://schemas.microsoft.com/office/powerpoint/2010/main" val="17841966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84" imgH="484" progId="TCLayout.ActiveDocument.1">
                  <p:embed/>
                </p:oleObj>
              </mc:Choice>
              <mc:Fallback>
                <p:oleObj name="think-cell Slide" r:id="rId7" imgW="484" imgH="484" progId="TCLayout.ActiveDocument.1">
                  <p:embed/>
                  <p:pic>
                    <p:nvPicPr>
                      <p:cNvPr id="2" name="Object 1" hidden="1">
                        <a:extLst>
                          <a:ext uri="{FF2B5EF4-FFF2-40B4-BE49-F238E27FC236}">
                            <a16:creationId xmlns:a16="http://schemas.microsoft.com/office/drawing/2014/main" id="{D19CD912-D17A-51D5-B1C3-8A36EAB262D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0" name="Google Shape;10;p77"/>
          <p:cNvSpPr/>
          <p:nvPr/>
        </p:nvSpPr>
        <p:spPr>
          <a:xfrm>
            <a:off x="0" y="6114286"/>
            <a:ext cx="12192000" cy="744220"/>
          </a:xfrm>
          <a:custGeom>
            <a:avLst/>
            <a:gdLst/>
            <a:ahLst/>
            <a:cxnLst/>
            <a:rect l="l" t="t" r="r" b="b"/>
            <a:pathLst>
              <a:path w="12192000" h="744220" extrusionOk="0">
                <a:moveTo>
                  <a:pt x="12192000" y="0"/>
                </a:moveTo>
                <a:lnTo>
                  <a:pt x="0" y="0"/>
                </a:lnTo>
                <a:lnTo>
                  <a:pt x="0" y="743710"/>
                </a:lnTo>
                <a:lnTo>
                  <a:pt x="12192000" y="743710"/>
                </a:lnTo>
                <a:lnTo>
                  <a:pt x="12192000" y="0"/>
                </a:lnTo>
                <a:close/>
              </a:path>
            </a:pathLst>
          </a:custGeom>
          <a:solidFill>
            <a:srgbClr val="00347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77"/>
          <p:cNvSpPr/>
          <p:nvPr/>
        </p:nvSpPr>
        <p:spPr>
          <a:xfrm>
            <a:off x="406908" y="822960"/>
            <a:ext cx="11412220" cy="0"/>
          </a:xfrm>
          <a:custGeom>
            <a:avLst/>
            <a:gdLst/>
            <a:ahLst/>
            <a:cxnLst/>
            <a:rect l="l" t="t" r="r" b="b"/>
            <a:pathLst>
              <a:path w="11412220" h="120000" extrusionOk="0">
                <a:moveTo>
                  <a:pt x="0" y="0"/>
                </a:moveTo>
                <a:lnTo>
                  <a:pt x="11411966" y="0"/>
                </a:lnTo>
              </a:path>
            </a:pathLst>
          </a:custGeom>
          <a:noFill/>
          <a:ln w="12175" cap="flat" cmpd="sng">
            <a:solidFill>
              <a:srgbClr val="4966AC"/>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4;p77"/>
          <p:cNvSpPr txBox="1">
            <a:spLocks noGrp="1"/>
          </p:cNvSpPr>
          <p:nvPr>
            <p:ph type="body" idx="1"/>
          </p:nvPr>
        </p:nvSpPr>
        <p:spPr>
          <a:xfrm>
            <a:off x="406908" y="1500885"/>
            <a:ext cx="11412220" cy="2586354"/>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1" u="none" strike="noStrike" cap="none">
                <a:solidFill>
                  <a:srgbClr val="003476"/>
                </a:solidFill>
                <a:latin typeface="Arial"/>
                <a:ea typeface="Arial"/>
                <a:cs typeface="Arial"/>
                <a:sym typeface="Arial"/>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5" name="Google Shape;15;p77"/>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77"/>
          <p:cNvSpPr txBox="1">
            <a:spLocks noGrp="1"/>
          </p:cNvSpPr>
          <p:nvPr>
            <p:ph type="sldNum" idx="12"/>
          </p:nvPr>
        </p:nvSpPr>
        <p:spPr>
          <a:xfrm>
            <a:off x="10972800" y="6373367"/>
            <a:ext cx="806068" cy="129600"/>
          </a:xfrm>
          <a:prstGeom prst="rect">
            <a:avLst/>
          </a:prstGeom>
          <a:noFill/>
          <a:ln>
            <a:noFill/>
          </a:ln>
        </p:spPr>
        <p:txBody>
          <a:bodyPr spcFirstLastPara="1" wrap="square" lIns="0" tIns="0" rIns="0" bIns="0" anchor="t" anchorCtr="0">
            <a:spAutoFit/>
          </a:bodyPr>
          <a:lstStyle>
            <a:lvl1pPr marL="38100" marR="0" lvl="0" indent="0" algn="l" rtl="0">
              <a:lnSpc>
                <a:spcPct val="87083"/>
              </a:lnSpc>
              <a:spcBef>
                <a:spcPts val="0"/>
              </a:spcBef>
              <a:buNone/>
              <a:defRPr sz="1200" b="0" i="0" u="none">
                <a:solidFill>
                  <a:schemeClr val="lt1"/>
                </a:solidFill>
                <a:latin typeface="Verdana"/>
                <a:ea typeface="Verdana"/>
                <a:cs typeface="Verdana"/>
                <a:sym typeface="Verdana"/>
              </a:defRPr>
            </a:lvl1pPr>
            <a:lvl2pPr marL="38100" marR="0" lvl="1" indent="0" algn="l" rtl="0">
              <a:lnSpc>
                <a:spcPct val="87083"/>
              </a:lnSpc>
              <a:spcBef>
                <a:spcPts val="0"/>
              </a:spcBef>
              <a:buNone/>
              <a:defRPr sz="1200" b="0" i="0" u="none">
                <a:solidFill>
                  <a:schemeClr val="lt1"/>
                </a:solidFill>
                <a:latin typeface="Verdana"/>
                <a:ea typeface="Verdana"/>
                <a:cs typeface="Verdana"/>
                <a:sym typeface="Verdana"/>
              </a:defRPr>
            </a:lvl2pPr>
            <a:lvl3pPr marL="38100" marR="0" lvl="2" indent="0" algn="l" rtl="0">
              <a:lnSpc>
                <a:spcPct val="87083"/>
              </a:lnSpc>
              <a:spcBef>
                <a:spcPts val="0"/>
              </a:spcBef>
              <a:buNone/>
              <a:defRPr sz="1200" b="0" i="0" u="none">
                <a:solidFill>
                  <a:schemeClr val="lt1"/>
                </a:solidFill>
                <a:latin typeface="Verdana"/>
                <a:ea typeface="Verdana"/>
                <a:cs typeface="Verdana"/>
                <a:sym typeface="Verdana"/>
              </a:defRPr>
            </a:lvl3pPr>
            <a:lvl4pPr marL="38100" marR="0" lvl="3" indent="0" algn="l" rtl="0">
              <a:lnSpc>
                <a:spcPct val="87083"/>
              </a:lnSpc>
              <a:spcBef>
                <a:spcPts val="0"/>
              </a:spcBef>
              <a:buNone/>
              <a:defRPr sz="1200" b="0" i="0" u="none">
                <a:solidFill>
                  <a:schemeClr val="lt1"/>
                </a:solidFill>
                <a:latin typeface="Verdana"/>
                <a:ea typeface="Verdana"/>
                <a:cs typeface="Verdana"/>
                <a:sym typeface="Verdana"/>
              </a:defRPr>
            </a:lvl4pPr>
            <a:lvl5pPr marL="38100" marR="0" lvl="4" indent="0" algn="l" rtl="0">
              <a:lnSpc>
                <a:spcPct val="87083"/>
              </a:lnSpc>
              <a:spcBef>
                <a:spcPts val="0"/>
              </a:spcBef>
              <a:buNone/>
              <a:defRPr sz="1200" b="0" i="0" u="none">
                <a:solidFill>
                  <a:schemeClr val="lt1"/>
                </a:solidFill>
                <a:latin typeface="Verdana"/>
                <a:ea typeface="Verdana"/>
                <a:cs typeface="Verdana"/>
                <a:sym typeface="Verdana"/>
              </a:defRPr>
            </a:lvl5pPr>
            <a:lvl6pPr marL="38100" marR="0" lvl="5" indent="0" algn="l" rtl="0">
              <a:lnSpc>
                <a:spcPct val="87083"/>
              </a:lnSpc>
              <a:spcBef>
                <a:spcPts val="0"/>
              </a:spcBef>
              <a:buNone/>
              <a:defRPr sz="1200" b="0" i="0" u="none">
                <a:solidFill>
                  <a:schemeClr val="lt1"/>
                </a:solidFill>
                <a:latin typeface="Verdana"/>
                <a:ea typeface="Verdana"/>
                <a:cs typeface="Verdana"/>
                <a:sym typeface="Verdana"/>
              </a:defRPr>
            </a:lvl6pPr>
            <a:lvl7pPr marL="38100" marR="0" lvl="6" indent="0" algn="l" rtl="0">
              <a:lnSpc>
                <a:spcPct val="87083"/>
              </a:lnSpc>
              <a:spcBef>
                <a:spcPts val="0"/>
              </a:spcBef>
              <a:buNone/>
              <a:defRPr sz="1200" b="0" i="0" u="none">
                <a:solidFill>
                  <a:schemeClr val="lt1"/>
                </a:solidFill>
                <a:latin typeface="Verdana"/>
                <a:ea typeface="Verdana"/>
                <a:cs typeface="Verdana"/>
                <a:sym typeface="Verdana"/>
              </a:defRPr>
            </a:lvl7pPr>
            <a:lvl8pPr marL="38100" marR="0" lvl="7" indent="0" algn="l" rtl="0">
              <a:lnSpc>
                <a:spcPct val="87083"/>
              </a:lnSpc>
              <a:spcBef>
                <a:spcPts val="0"/>
              </a:spcBef>
              <a:buNone/>
              <a:defRPr sz="1200" b="0" i="0" u="none">
                <a:solidFill>
                  <a:schemeClr val="lt1"/>
                </a:solidFill>
                <a:latin typeface="Verdana"/>
                <a:ea typeface="Verdana"/>
                <a:cs typeface="Verdana"/>
                <a:sym typeface="Verdana"/>
              </a:defRPr>
            </a:lvl8pPr>
            <a:lvl9pPr marL="38100" marR="0" lvl="8" indent="0" algn="l" rtl="0">
              <a:lnSpc>
                <a:spcPct val="87083"/>
              </a:lnSpc>
              <a:spcBef>
                <a:spcPts val="0"/>
              </a:spcBef>
              <a:buNone/>
              <a:defRPr sz="1200" b="0" i="0" u="none">
                <a:solidFill>
                  <a:schemeClr val="lt1"/>
                </a:solidFill>
                <a:latin typeface="Verdana"/>
                <a:ea typeface="Verdana"/>
                <a:cs typeface="Verdana"/>
                <a:sym typeface="Verdana"/>
              </a:defRPr>
            </a:lvl9pPr>
          </a:lstStyle>
          <a:p>
            <a:pPr marL="38100" lvl="0" indent="0" algn="l" rtl="0">
              <a:spcBef>
                <a:spcPts val="0"/>
              </a:spcBef>
              <a:spcAft>
                <a:spcPts val="0"/>
              </a:spcAft>
              <a:buNone/>
            </a:pPr>
            <a:fld id="{00000000-1234-1234-1234-123412341234}" type="slidenum">
              <a:rPr lang="el-GR"/>
              <a:t>‹#›</a:t>
            </a:fld>
            <a:endParaRPr/>
          </a:p>
        </p:txBody>
      </p:sp>
      <p:pic>
        <p:nvPicPr>
          <p:cNvPr id="17" name="Google Shape;17;p77"/>
          <p:cNvPicPr preferRelativeResize="0"/>
          <p:nvPr/>
        </p:nvPicPr>
        <p:blipFill rotWithShape="1">
          <a:blip r:embed="rId9">
            <a:alphaModFix/>
          </a:blip>
          <a:srcRect/>
          <a:stretch/>
        </p:blipFill>
        <p:spPr>
          <a:xfrm flipH="1">
            <a:off x="304800" y="6172201"/>
            <a:ext cx="1260000" cy="645073"/>
          </a:xfrm>
          <a:prstGeom prst="rect">
            <a:avLst/>
          </a:prstGeom>
          <a:noFill/>
          <a:ln>
            <a:noFill/>
          </a:ln>
        </p:spPr>
      </p:pic>
    </p:spTree>
    <p:extLst>
      <p:ext uri="{BB962C8B-B14F-4D97-AF65-F5344CB8AC3E}">
        <p14:creationId xmlns:p14="http://schemas.microsoft.com/office/powerpoint/2010/main" val="3198846724"/>
      </p:ext>
    </p:extLst>
  </p:cSld>
  <p:clrMap bg1="lt1" tx1="dk1" bg2="dk2" tx2="lt2" accent1="accent1" accent2="accent2" accent3="accent3" accent4="accent4" accent5="accent5" accent6="accent6" hlink="hlink" folHlink="folHlink"/>
  <p:sldLayoutIdLst>
    <p:sldLayoutId id="2147483687" r:id="rId1"/>
    <p:sldLayoutId id="2147483690" r:id="rId2"/>
    <p:sldLayoutId id="2147483694" r:id="rId3"/>
    <p:sldLayoutId id="2147483696"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3C22A6B-8DA2-94A1-3457-0E7337D0544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84" imgH="484" progId="TCLayout.ActiveDocument.1">
                  <p:embed/>
                </p:oleObj>
              </mc:Choice>
              <mc:Fallback>
                <p:oleObj name="think-cell Slide" r:id="rId4" imgW="484" imgH="484" progId="TCLayout.ActiveDocument.1">
                  <p:embed/>
                  <p:pic>
                    <p:nvPicPr>
                      <p:cNvPr id="2" name="Object 1" hidden="1">
                        <a:extLst>
                          <a:ext uri="{FF2B5EF4-FFF2-40B4-BE49-F238E27FC236}">
                            <a16:creationId xmlns:a16="http://schemas.microsoft.com/office/drawing/2014/main" id="{93C22A6B-8DA2-94A1-3457-0E7337D054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81" name="Google Shape;181;p1"/>
          <p:cNvGrpSpPr/>
          <p:nvPr/>
        </p:nvGrpSpPr>
        <p:grpSpPr>
          <a:xfrm>
            <a:off x="0" y="0"/>
            <a:ext cx="12191999" cy="6857997"/>
            <a:chOff x="0" y="0"/>
            <a:chExt cx="12191999" cy="6857997"/>
          </a:xfrm>
        </p:grpSpPr>
        <p:pic>
          <p:nvPicPr>
            <p:cNvPr id="182" name="Google Shape;182;p1"/>
            <p:cNvPicPr preferRelativeResize="0"/>
            <p:nvPr/>
          </p:nvPicPr>
          <p:blipFill rotWithShape="1">
            <a:blip r:embed="rId6">
              <a:alphaModFix/>
            </a:blip>
            <a:srcRect/>
            <a:stretch/>
          </p:blipFill>
          <p:spPr>
            <a:xfrm>
              <a:off x="0" y="0"/>
              <a:ext cx="12191999" cy="6857997"/>
            </a:xfrm>
            <a:prstGeom prst="rect">
              <a:avLst/>
            </a:prstGeom>
            <a:noFill/>
            <a:ln>
              <a:noFill/>
            </a:ln>
          </p:spPr>
        </p:pic>
        <p:sp>
          <p:nvSpPr>
            <p:cNvPr id="183" name="Google Shape;183;p1"/>
            <p:cNvSpPr/>
            <p:nvPr/>
          </p:nvSpPr>
          <p:spPr>
            <a:xfrm>
              <a:off x="1516380" y="1050036"/>
              <a:ext cx="4742815" cy="303530"/>
            </a:xfrm>
            <a:custGeom>
              <a:avLst/>
              <a:gdLst/>
              <a:ahLst/>
              <a:cxnLst/>
              <a:rect l="l" t="t" r="r" b="b"/>
              <a:pathLst>
                <a:path w="4742815" h="303530" extrusionOk="0">
                  <a:moveTo>
                    <a:pt x="4692142" y="0"/>
                  </a:moveTo>
                  <a:lnTo>
                    <a:pt x="0" y="0"/>
                  </a:lnTo>
                  <a:lnTo>
                    <a:pt x="0" y="252729"/>
                  </a:lnTo>
                  <a:lnTo>
                    <a:pt x="50545" y="303275"/>
                  </a:lnTo>
                  <a:lnTo>
                    <a:pt x="4742687" y="303275"/>
                  </a:lnTo>
                  <a:lnTo>
                    <a:pt x="4742687" y="50546"/>
                  </a:lnTo>
                  <a:lnTo>
                    <a:pt x="4692142" y="0"/>
                  </a:lnTo>
                  <a:close/>
                </a:path>
              </a:pathLst>
            </a:custGeom>
            <a:solidFill>
              <a:srgbClr val="00347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4" name="Google Shape;184;p1"/>
          <p:cNvSpPr txBox="1"/>
          <p:nvPr/>
        </p:nvSpPr>
        <p:spPr>
          <a:xfrm>
            <a:off x="1640838" y="1019937"/>
            <a:ext cx="7359649" cy="321242"/>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l-GR" sz="2000" dirty="0">
                <a:solidFill>
                  <a:srgbClr val="FFFFFF"/>
                </a:solidFill>
                <a:latin typeface="Calibri" panose="020F0502020204030204" pitchFamily="34" charset="0"/>
                <a:ea typeface="Helvetica Neue"/>
                <a:cs typeface="Calibri" panose="020F0502020204030204" pitchFamily="34" charset="0"/>
                <a:sym typeface="Helvetica Neue"/>
              </a:rPr>
              <a:t>Υπουργείο Περιβάλλοντος και Ενέργειας</a:t>
            </a:r>
            <a:endParaRPr sz="2000" dirty="0">
              <a:solidFill>
                <a:schemeClr val="dk1"/>
              </a:solidFill>
              <a:latin typeface="Calibri" panose="020F0502020204030204" pitchFamily="34" charset="0"/>
              <a:ea typeface="Helvetica Neue"/>
              <a:cs typeface="Calibri" panose="020F0502020204030204" pitchFamily="34" charset="0"/>
              <a:sym typeface="Helvetica Neue"/>
            </a:endParaRPr>
          </a:p>
        </p:txBody>
      </p:sp>
      <p:sp>
        <p:nvSpPr>
          <p:cNvPr id="185" name="Google Shape;185;p1"/>
          <p:cNvSpPr/>
          <p:nvPr/>
        </p:nvSpPr>
        <p:spPr>
          <a:xfrm>
            <a:off x="373379" y="5843015"/>
            <a:ext cx="4741545" cy="302260"/>
          </a:xfrm>
          <a:custGeom>
            <a:avLst/>
            <a:gdLst/>
            <a:ahLst/>
            <a:cxnLst/>
            <a:rect l="l" t="t" r="r" b="b"/>
            <a:pathLst>
              <a:path w="4741545" h="302260" extrusionOk="0">
                <a:moveTo>
                  <a:pt x="4690872" y="0"/>
                </a:moveTo>
                <a:lnTo>
                  <a:pt x="0" y="0"/>
                </a:lnTo>
                <a:lnTo>
                  <a:pt x="0" y="251460"/>
                </a:lnTo>
                <a:lnTo>
                  <a:pt x="50292" y="301752"/>
                </a:lnTo>
                <a:lnTo>
                  <a:pt x="4741164" y="301752"/>
                </a:lnTo>
                <a:lnTo>
                  <a:pt x="4741164" y="50292"/>
                </a:lnTo>
                <a:lnTo>
                  <a:pt x="4690872" y="0"/>
                </a:lnTo>
                <a:close/>
              </a:path>
            </a:pathLst>
          </a:custGeom>
          <a:solidFill>
            <a:srgbClr val="003476"/>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1"/>
          <p:cNvSpPr txBox="1">
            <a:spLocks noGrp="1"/>
          </p:cNvSpPr>
          <p:nvPr>
            <p:ph type="title"/>
          </p:nvPr>
        </p:nvSpPr>
        <p:spPr>
          <a:xfrm>
            <a:off x="723391" y="2836493"/>
            <a:ext cx="7359650" cy="1952447"/>
          </a:xfrm>
          <a:prstGeom prst="rect">
            <a:avLst/>
          </a:prstGeom>
          <a:noFill/>
          <a:ln>
            <a:noFill/>
          </a:ln>
        </p:spPr>
        <p:txBody>
          <a:bodyPr spcFirstLastPara="1" wrap="square" lIns="0" tIns="13325" rIns="0" bIns="0" anchor="ctr" anchorCtr="0">
            <a:spAutoFit/>
          </a:bodyPr>
          <a:lstStyle/>
          <a:p>
            <a:pPr marL="12700" lvl="0" indent="0" rtl="0">
              <a:lnSpc>
                <a:spcPct val="150000"/>
              </a:lnSpc>
              <a:spcBef>
                <a:spcPts val="0"/>
              </a:spcBef>
              <a:spcAft>
                <a:spcPts val="0"/>
              </a:spcAft>
              <a:buNone/>
            </a:pPr>
            <a:r>
              <a:rPr lang="el-GR" sz="2800" dirty="0">
                <a:solidFill>
                  <a:srgbClr val="FFFFFF"/>
                </a:solidFill>
                <a:latin typeface="Calibri" panose="020F0502020204030204" pitchFamily="34" charset="0"/>
                <a:cs typeface="Calibri" panose="020F0502020204030204" pitchFamily="34" charset="0"/>
                <a:sym typeface="Helvetica Neue"/>
              </a:rPr>
              <a:t>Μ</a:t>
            </a:r>
            <a:r>
              <a:rPr lang="el-GR" sz="2800" dirty="0">
                <a:solidFill>
                  <a:srgbClr val="FFFFFF"/>
                </a:solidFill>
                <a:latin typeface="Calibri" panose="020F0502020204030204" pitchFamily="34" charset="0"/>
                <a:cs typeface="Calibri" panose="020F0502020204030204" pitchFamily="34" charset="0"/>
              </a:rPr>
              <a:t>έτρα για τη μείωση </a:t>
            </a:r>
            <a:r>
              <a:rPr lang="el-GR" sz="2800" dirty="0">
                <a:solidFill>
                  <a:srgbClr val="FFFFFF"/>
                </a:solidFill>
                <a:latin typeface="Calibri" panose="020F0502020204030204" pitchFamily="34" charset="0"/>
                <a:cs typeface="Calibri" panose="020F0502020204030204" pitchFamily="34" charset="0"/>
                <a:sym typeface="Helvetica Neue"/>
              </a:rPr>
              <a:t>του ενεργειακού κόστους και την εύρυθμη λειτουργία της λιανικής αγοράς ηλεκτρικής ενέργειας</a:t>
            </a:r>
            <a:endParaRPr sz="2800" dirty="0">
              <a:solidFill>
                <a:srgbClr val="FFFFFF"/>
              </a:solidFill>
              <a:latin typeface="Calibri" panose="020F0502020204030204" pitchFamily="34" charset="0"/>
              <a:cs typeface="Calibri" panose="020F0502020204030204" pitchFamily="34" charset="0"/>
              <a:sym typeface="Helvetica Neue"/>
            </a:endParaRPr>
          </a:p>
        </p:txBody>
      </p:sp>
      <p:sp>
        <p:nvSpPr>
          <p:cNvPr id="187" name="Google Shape;187;p1"/>
          <p:cNvSpPr txBox="1"/>
          <p:nvPr/>
        </p:nvSpPr>
        <p:spPr>
          <a:xfrm>
            <a:off x="723391" y="5444126"/>
            <a:ext cx="3998570" cy="1186217"/>
          </a:xfrm>
          <a:prstGeom prst="rect">
            <a:avLst/>
          </a:prstGeom>
          <a:noFill/>
          <a:ln>
            <a:noFill/>
          </a:ln>
        </p:spPr>
        <p:txBody>
          <a:bodyPr spcFirstLastPara="1" wrap="square" lIns="0" tIns="163825" rIns="0" bIns="0" anchor="t" anchorCtr="0">
            <a:spAutoFit/>
          </a:bodyPr>
          <a:lstStyle/>
          <a:p>
            <a:pPr marL="49530" marR="0" lvl="0" indent="0" algn="l" rtl="0">
              <a:lnSpc>
                <a:spcPct val="100000"/>
              </a:lnSpc>
              <a:spcBef>
                <a:spcPts val="1065"/>
              </a:spcBef>
              <a:spcAft>
                <a:spcPts val="0"/>
              </a:spcAft>
              <a:buNone/>
            </a:pPr>
            <a:endParaRPr lang="el-GR" sz="2400" dirty="0">
              <a:solidFill>
                <a:srgbClr val="FFFFFF"/>
              </a:solidFill>
              <a:latin typeface="Helvetica Neue"/>
              <a:ea typeface="Helvetica Neue"/>
              <a:cs typeface="Helvetica Neue"/>
              <a:sym typeface="Helvetica Neue"/>
            </a:endParaRPr>
          </a:p>
          <a:p>
            <a:pPr marL="49530" marR="0" lvl="0" indent="0" algn="l" rtl="0">
              <a:lnSpc>
                <a:spcPct val="100000"/>
              </a:lnSpc>
              <a:spcBef>
                <a:spcPts val="1065"/>
              </a:spcBef>
              <a:spcAft>
                <a:spcPts val="0"/>
              </a:spcAft>
              <a:buNone/>
            </a:pPr>
            <a:r>
              <a:rPr lang="el-GR" sz="2400" dirty="0">
                <a:solidFill>
                  <a:srgbClr val="FFFFFF"/>
                </a:solidFill>
                <a:latin typeface="Calibri" panose="020F0502020204030204" pitchFamily="34" charset="0"/>
                <a:ea typeface="Helvetica Neue"/>
                <a:cs typeface="Calibri" panose="020F0502020204030204" pitchFamily="34" charset="0"/>
                <a:sym typeface="Helvetica Neue"/>
              </a:rPr>
              <a:t>2 Νοεμβρίου 2023</a:t>
            </a:r>
            <a:endParaRPr lang="en-US" sz="2400" dirty="0">
              <a:solidFill>
                <a:srgbClr val="FFFFFF"/>
              </a:solidFill>
              <a:latin typeface="Calibri" panose="020F0502020204030204" pitchFamily="34" charset="0"/>
              <a:ea typeface="Helvetica Neue"/>
              <a:cs typeface="Calibri" panose="020F0502020204030204" pitchFamily="34" charset="0"/>
              <a:sym typeface="Helvetica Neue"/>
            </a:endParaRPr>
          </a:p>
        </p:txBody>
      </p:sp>
    </p:spTree>
  </p:cSld>
  <p:clrMapOvr>
    <a:masterClrMapping/>
  </p:clrMapOvr>
  <p:transition spd="slow" advTm="5272">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C35374-B4CA-4D90-A234-532BEC89850B}"/>
              </a:ext>
            </a:extLst>
          </p:cNvPr>
          <p:cNvSpPr>
            <a:spLocks noGrp="1"/>
          </p:cNvSpPr>
          <p:nvPr>
            <p:ph type="title"/>
          </p:nvPr>
        </p:nvSpPr>
        <p:spPr>
          <a:noFill/>
          <a:ln>
            <a:noFill/>
          </a:ln>
        </p:spPr>
        <p:txBody>
          <a:bodyPr spcFirstLastPara="1" wrap="square" lIns="0" tIns="0" rIns="0" bIns="0" anchor="ctr" anchorCtr="0">
            <a:noAutofit/>
          </a:bodyPr>
          <a:lstStyle/>
          <a:p>
            <a:r>
              <a:rPr lang="el-GR" sz="2800" dirty="0">
                <a:solidFill>
                  <a:schemeClr val="bg2"/>
                </a:solidFill>
                <a:latin typeface="Calibri" panose="020F0502020204030204" pitchFamily="34" charset="0"/>
                <a:cs typeface="Calibri" panose="020F0502020204030204" pitchFamily="34" charset="0"/>
              </a:rPr>
              <a:t>Αντιμετώπιση ρευματοκλοπών</a:t>
            </a:r>
            <a:endParaRPr lang="en-US" sz="2800" dirty="0">
              <a:solidFill>
                <a:schemeClr val="bg2"/>
              </a:solidFill>
              <a:latin typeface="Calibri" panose="020F0502020204030204" pitchFamily="34" charset="0"/>
              <a:cs typeface="Calibri" panose="020F0502020204030204" pitchFamily="34" charset="0"/>
            </a:endParaRPr>
          </a:p>
        </p:txBody>
      </p:sp>
      <p:sp>
        <p:nvSpPr>
          <p:cNvPr id="2" name="Rectangle 3">
            <a:extLst>
              <a:ext uri="{FF2B5EF4-FFF2-40B4-BE49-F238E27FC236}">
                <a16:creationId xmlns:a16="http://schemas.microsoft.com/office/drawing/2014/main" id="{1D2886EA-5E2C-7B88-2038-9BE8955FE3BC}"/>
              </a:ext>
            </a:extLst>
          </p:cNvPr>
          <p:cNvSpPr/>
          <p:nvPr/>
        </p:nvSpPr>
        <p:spPr>
          <a:xfrm>
            <a:off x="470768" y="2167753"/>
            <a:ext cx="2083348" cy="3166557"/>
          </a:xfrm>
          <a:prstGeom prst="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088232"/>
            <a:r>
              <a:rPr lang="el-GR" altLang="zh-CN" sz="1800" b="1" u="sng" dirty="0">
                <a:solidFill>
                  <a:schemeClr val="bg1"/>
                </a:solidFill>
                <a:latin typeface="Calibri" panose="020F0502020204030204" pitchFamily="34" charset="0"/>
                <a:ea typeface="Open Sans" pitchFamily="34" charset="0"/>
                <a:cs typeface="Calibri" panose="020F0502020204030204" pitchFamily="34" charset="0"/>
              </a:rPr>
              <a:t>Αποτελεσματικές ποινές</a:t>
            </a:r>
          </a:p>
          <a:p>
            <a:pPr defTabSz="1088232"/>
            <a:endParaRPr lang="en-US" altLang="zh-CN" sz="1800" dirty="0">
              <a:solidFill>
                <a:schemeClr val="bg1"/>
              </a:solidFill>
              <a:latin typeface="Helvetica Neue" panose="020B0604020202020204" charset="0"/>
              <a:ea typeface="Open Sans" pitchFamily="34" charset="0"/>
              <a:cs typeface="Open Sans" pitchFamily="34" charset="0"/>
            </a:endParaRPr>
          </a:p>
          <a:p>
            <a:pPr defTabSz="1088232"/>
            <a:r>
              <a:rPr lang="el-GR" altLang="zh-CN" sz="1600" dirty="0">
                <a:solidFill>
                  <a:schemeClr val="bg1"/>
                </a:solidFill>
                <a:latin typeface="Calibri" panose="020F0502020204030204" pitchFamily="34" charset="0"/>
                <a:ea typeface="Open Sans" pitchFamily="34" charset="0"/>
                <a:cs typeface="Calibri" panose="020F0502020204030204" pitchFamily="34" charset="0"/>
              </a:rPr>
              <a:t>Σώρευση της επιβολής χρηματικών προστίμων και φυλάκισης (μέχρι σήμερα επιβάλλονται διαζευκτικά)</a:t>
            </a:r>
          </a:p>
        </p:txBody>
      </p:sp>
      <p:sp>
        <p:nvSpPr>
          <p:cNvPr id="5" name="Rectangle 4">
            <a:extLst>
              <a:ext uri="{FF2B5EF4-FFF2-40B4-BE49-F238E27FC236}">
                <a16:creationId xmlns:a16="http://schemas.microsoft.com/office/drawing/2014/main" id="{04329418-00B2-6139-D9E7-8E397AB63DA1}"/>
              </a:ext>
            </a:extLst>
          </p:cNvPr>
          <p:cNvSpPr/>
          <p:nvPr/>
        </p:nvSpPr>
        <p:spPr>
          <a:xfrm>
            <a:off x="3556095" y="1411916"/>
            <a:ext cx="2083348" cy="3273655"/>
          </a:xfrm>
          <a:prstGeom prst="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088232"/>
            <a:r>
              <a:rPr lang="el-GR" altLang="zh-CN" sz="1800" b="1" u="sng" dirty="0">
                <a:solidFill>
                  <a:schemeClr val="bg1"/>
                </a:solidFill>
                <a:latin typeface="Calibri" panose="020F0502020204030204" pitchFamily="34" charset="0"/>
                <a:ea typeface="Open Sans" pitchFamily="34" charset="0"/>
                <a:cs typeface="Calibri" panose="020F0502020204030204" pitchFamily="34" charset="0"/>
              </a:rPr>
              <a:t>Πειθαρχικά μέτρα</a:t>
            </a:r>
          </a:p>
          <a:p>
            <a:pPr defTabSz="1088232"/>
            <a:endParaRPr lang="en-US" dirty="0">
              <a:solidFill>
                <a:schemeClr val="bg1"/>
              </a:solidFill>
              <a:ea typeface="Open Sans" pitchFamily="34" charset="0"/>
              <a:cs typeface="Open Sans" pitchFamily="34" charset="0"/>
            </a:endParaRPr>
          </a:p>
          <a:p>
            <a:pPr defTabSz="1088232"/>
            <a:r>
              <a:rPr lang="el-GR" sz="1600" dirty="0">
                <a:solidFill>
                  <a:schemeClr val="bg1"/>
                </a:solidFill>
                <a:latin typeface="Calibri" panose="020F0502020204030204" pitchFamily="34" charset="0"/>
                <a:ea typeface="Open Sans" pitchFamily="34" charset="0"/>
                <a:cs typeface="Calibri" panose="020F0502020204030204" pitchFamily="34" charset="0"/>
              </a:rPr>
              <a:t>Προσωρινή αναστολή λειτουργίας της επιχείρησης</a:t>
            </a:r>
            <a:r>
              <a:rPr lang="en-US" sz="1600" dirty="0">
                <a:solidFill>
                  <a:schemeClr val="bg1"/>
                </a:solidFill>
                <a:latin typeface="Calibri" panose="020F0502020204030204" pitchFamily="34" charset="0"/>
                <a:ea typeface="Open Sans" pitchFamily="34" charset="0"/>
                <a:cs typeface="Calibri" panose="020F0502020204030204" pitchFamily="34" charset="0"/>
              </a:rPr>
              <a:t> </a:t>
            </a:r>
            <a:r>
              <a:rPr lang="el-GR" sz="1600" dirty="0">
                <a:solidFill>
                  <a:schemeClr val="bg1"/>
                </a:solidFill>
                <a:latin typeface="Calibri" panose="020F0502020204030204" pitchFamily="34" charset="0"/>
                <a:ea typeface="Open Sans" pitchFamily="34" charset="0"/>
                <a:cs typeface="Calibri" panose="020F0502020204030204" pitchFamily="34" charset="0"/>
              </a:rPr>
              <a:t>και καθ’ υποτροπή μόνιμη</a:t>
            </a:r>
            <a:endParaRPr lang="en-US" sz="1600" dirty="0">
              <a:solidFill>
                <a:schemeClr val="bg1"/>
              </a:solidFill>
              <a:latin typeface="Calibri" panose="020F0502020204030204" pitchFamily="34" charset="0"/>
              <a:ea typeface="Open Sans" pitchFamily="34" charset="0"/>
              <a:cs typeface="Calibri" panose="020F0502020204030204" pitchFamily="34" charset="0"/>
            </a:endParaRPr>
          </a:p>
          <a:p>
            <a:pPr defTabSz="1088232"/>
            <a:endParaRPr lang="el-GR" sz="1600" dirty="0">
              <a:solidFill>
                <a:schemeClr val="bg1"/>
              </a:solidFill>
              <a:latin typeface="Calibri" panose="020F0502020204030204" pitchFamily="34" charset="0"/>
              <a:ea typeface="Open Sans" pitchFamily="34" charset="0"/>
              <a:cs typeface="Calibri" panose="020F0502020204030204" pitchFamily="34" charset="0"/>
            </a:endParaRPr>
          </a:p>
          <a:p>
            <a:pPr defTabSz="1088232"/>
            <a:r>
              <a:rPr lang="el-GR" sz="1600" dirty="0">
                <a:solidFill>
                  <a:schemeClr val="bg1"/>
                </a:solidFill>
                <a:latin typeface="Calibri" panose="020F0502020204030204" pitchFamily="34" charset="0"/>
                <a:ea typeface="Open Sans" pitchFamily="34" charset="0"/>
                <a:cs typeface="Calibri" panose="020F0502020204030204" pitchFamily="34" charset="0"/>
              </a:rPr>
              <a:t>Προσωρινή ή μόνιμη αφαίρεση της επαγγελματικής άδειας των συνεργών ηλεκτρολόγων </a:t>
            </a:r>
          </a:p>
        </p:txBody>
      </p:sp>
      <p:sp>
        <p:nvSpPr>
          <p:cNvPr id="6" name="Rectangle 7">
            <a:extLst>
              <a:ext uri="{FF2B5EF4-FFF2-40B4-BE49-F238E27FC236}">
                <a16:creationId xmlns:a16="http://schemas.microsoft.com/office/drawing/2014/main" id="{F085B2CA-9B0B-CA44-C988-71658356F759}"/>
              </a:ext>
            </a:extLst>
          </p:cNvPr>
          <p:cNvSpPr/>
          <p:nvPr/>
        </p:nvSpPr>
        <p:spPr>
          <a:xfrm>
            <a:off x="6365261" y="2167753"/>
            <a:ext cx="2083348" cy="3272400"/>
          </a:xfrm>
          <a:prstGeom prst="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088232"/>
            <a:r>
              <a:rPr lang="el-GR" altLang="zh-CN" sz="1800" b="1" u="sng" dirty="0">
                <a:solidFill>
                  <a:schemeClr val="bg1"/>
                </a:solidFill>
                <a:latin typeface="Calibri" panose="020F0502020204030204" pitchFamily="34" charset="0"/>
                <a:ea typeface="Open Sans" pitchFamily="34" charset="0"/>
                <a:cs typeface="Calibri" panose="020F0502020204030204" pitchFamily="34" charset="0"/>
              </a:rPr>
              <a:t>Προληπτικά μέτρα</a:t>
            </a:r>
          </a:p>
          <a:p>
            <a:pPr defTabSz="1088232"/>
            <a:endParaRPr lang="en-US" altLang="zh-CN" dirty="0">
              <a:solidFill>
                <a:schemeClr val="bg1"/>
              </a:solidFill>
              <a:latin typeface="Calibri" panose="020F0502020204030204" pitchFamily="34" charset="0"/>
              <a:ea typeface="Open Sans" pitchFamily="34" charset="0"/>
              <a:cs typeface="Calibri" panose="020F0502020204030204" pitchFamily="34" charset="0"/>
            </a:endParaRPr>
          </a:p>
          <a:p>
            <a:pPr defTabSz="1088232"/>
            <a:r>
              <a:rPr lang="el-GR" altLang="zh-CN" sz="1600" dirty="0">
                <a:solidFill>
                  <a:schemeClr val="bg1"/>
                </a:solidFill>
                <a:latin typeface="Calibri" panose="020F0502020204030204" pitchFamily="34" charset="0"/>
                <a:ea typeface="Open Sans" pitchFamily="34" charset="0"/>
                <a:cs typeface="Calibri" panose="020F0502020204030204" pitchFamily="34" charset="0"/>
              </a:rPr>
              <a:t>Για αλλαγή φορέα επιχείρησης στην ίδια παροχή, ο ΔΕΔΔΗΕ θα ζητά νέα ΥΔΕ </a:t>
            </a:r>
            <a:endParaRPr lang="en-US" altLang="zh-CN" sz="1600" dirty="0">
              <a:solidFill>
                <a:schemeClr val="bg1"/>
              </a:solidFill>
              <a:latin typeface="Calibri" panose="020F0502020204030204" pitchFamily="34" charset="0"/>
              <a:ea typeface="Open Sans" pitchFamily="34" charset="0"/>
              <a:cs typeface="Calibri" panose="020F0502020204030204" pitchFamily="34" charset="0"/>
            </a:endParaRPr>
          </a:p>
          <a:p>
            <a:pPr defTabSz="1088232"/>
            <a:endParaRPr lang="el-GR" altLang="zh-CN" sz="1600" dirty="0">
              <a:solidFill>
                <a:schemeClr val="bg1"/>
              </a:solidFill>
              <a:latin typeface="Calibri" panose="020F0502020204030204" pitchFamily="34" charset="0"/>
              <a:ea typeface="Open Sans" pitchFamily="34" charset="0"/>
              <a:cs typeface="Calibri" panose="020F0502020204030204" pitchFamily="34" charset="0"/>
            </a:endParaRPr>
          </a:p>
          <a:p>
            <a:pPr defTabSz="1088232"/>
            <a:r>
              <a:rPr lang="el-GR" altLang="zh-CN" sz="1600" dirty="0">
                <a:solidFill>
                  <a:schemeClr val="bg1"/>
                </a:solidFill>
                <a:latin typeface="Calibri" panose="020F0502020204030204" pitchFamily="34" charset="0"/>
                <a:ea typeface="Open Sans" pitchFamily="34" charset="0"/>
                <a:cs typeface="Calibri" panose="020F0502020204030204" pitchFamily="34" charset="0"/>
              </a:rPr>
              <a:t>Δειγματοληπτικός έλεγχος των ΥΔΕ με το μητρώο εγκαταστατών ηλεκτρολόγων</a:t>
            </a:r>
          </a:p>
        </p:txBody>
      </p:sp>
      <p:sp>
        <p:nvSpPr>
          <p:cNvPr id="7" name="Rectangle 8">
            <a:extLst>
              <a:ext uri="{FF2B5EF4-FFF2-40B4-BE49-F238E27FC236}">
                <a16:creationId xmlns:a16="http://schemas.microsoft.com/office/drawing/2014/main" id="{BA8FCD69-562E-901F-068C-4DE200E17DC4}"/>
              </a:ext>
            </a:extLst>
          </p:cNvPr>
          <p:cNvSpPr/>
          <p:nvPr/>
        </p:nvSpPr>
        <p:spPr>
          <a:xfrm>
            <a:off x="9122011" y="1411917"/>
            <a:ext cx="2083348" cy="3272400"/>
          </a:xfrm>
          <a:prstGeom prst="rect">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088232"/>
            <a:r>
              <a:rPr lang="el-GR" altLang="zh-CN" sz="1800" b="1" u="sng" dirty="0" err="1">
                <a:solidFill>
                  <a:schemeClr val="bg1"/>
                </a:solidFill>
                <a:latin typeface="Calibri" panose="020F0502020204030204" pitchFamily="34" charset="0"/>
                <a:ea typeface="Open Sans" pitchFamily="34" charset="0"/>
                <a:cs typeface="Calibri" panose="020F0502020204030204" pitchFamily="34" charset="0"/>
              </a:rPr>
              <a:t>Εισπραξιμότητα</a:t>
            </a:r>
            <a:r>
              <a:rPr lang="el-GR" altLang="zh-CN" sz="1800" b="1" u="sng" dirty="0">
                <a:solidFill>
                  <a:schemeClr val="bg1"/>
                </a:solidFill>
                <a:latin typeface="Calibri" panose="020F0502020204030204" pitchFamily="34" charset="0"/>
                <a:ea typeface="Open Sans" pitchFamily="34" charset="0"/>
                <a:cs typeface="Calibri" panose="020F0502020204030204" pitchFamily="34" charset="0"/>
              </a:rPr>
              <a:t> προστίμων</a:t>
            </a:r>
          </a:p>
          <a:p>
            <a:pPr defTabSz="1088232"/>
            <a:endParaRPr lang="en-US" altLang="zh-CN" sz="1800" dirty="0">
              <a:solidFill>
                <a:schemeClr val="bg1"/>
              </a:solidFill>
              <a:ea typeface="Open Sans" pitchFamily="34" charset="0"/>
              <a:cs typeface="Open Sans" pitchFamily="34" charset="0"/>
            </a:endParaRPr>
          </a:p>
          <a:p>
            <a:pPr defTabSz="1088232"/>
            <a:r>
              <a:rPr lang="el-GR" altLang="zh-CN" sz="1600" dirty="0">
                <a:solidFill>
                  <a:schemeClr val="bg1"/>
                </a:solidFill>
                <a:latin typeface="Calibri" panose="020F0502020204030204" pitchFamily="34" charset="0"/>
                <a:ea typeface="Open Sans" pitchFamily="34" charset="0"/>
                <a:cs typeface="Calibri" panose="020F0502020204030204" pitchFamily="34" charset="0"/>
              </a:rPr>
              <a:t>Είσπραξη μέσω ΚΕΔΕ των ληξιπρόθεσμων και επιδικασθεισών απαιτήσεων του ΔΕΔΔΗΕ, που αφορούν </a:t>
            </a:r>
            <a:r>
              <a:rPr lang="el-GR" altLang="zh-CN" sz="1600" dirty="0" err="1">
                <a:solidFill>
                  <a:schemeClr val="bg1"/>
                </a:solidFill>
                <a:latin typeface="Calibri" panose="020F0502020204030204" pitchFamily="34" charset="0"/>
                <a:ea typeface="Open Sans" pitchFamily="34" charset="0"/>
                <a:cs typeface="Calibri" panose="020F0502020204030204" pitchFamily="34" charset="0"/>
              </a:rPr>
              <a:t>ρευματοκλοπές</a:t>
            </a:r>
            <a:endParaRPr lang="el-GR" altLang="zh-CN" sz="1600" dirty="0">
              <a:solidFill>
                <a:schemeClr val="bg1"/>
              </a:solidFill>
              <a:latin typeface="Calibri" panose="020F0502020204030204" pitchFamily="34" charset="0"/>
              <a:ea typeface="Open Sans" pitchFamily="34" charset="0"/>
              <a:cs typeface="Calibri" panose="020F0502020204030204" pitchFamily="34" charset="0"/>
            </a:endParaRPr>
          </a:p>
        </p:txBody>
      </p:sp>
      <p:sp>
        <p:nvSpPr>
          <p:cNvPr id="8" name="Rectangle 4">
            <a:extLst>
              <a:ext uri="{FF2B5EF4-FFF2-40B4-BE49-F238E27FC236}">
                <a16:creationId xmlns:a16="http://schemas.microsoft.com/office/drawing/2014/main" id="{FAA1518A-33FB-4B69-7D3A-7AE29E47D9BD}"/>
              </a:ext>
            </a:extLst>
          </p:cNvPr>
          <p:cNvSpPr/>
          <p:nvPr/>
        </p:nvSpPr>
        <p:spPr>
          <a:xfrm>
            <a:off x="470768" y="1407242"/>
            <a:ext cx="2083348" cy="760511"/>
          </a:xfrm>
          <a:prstGeom prst="rect">
            <a:avLst/>
          </a:prstGeom>
          <a:solidFill>
            <a:schemeClr val="accent4"/>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13" name="Group 526">
            <a:extLst>
              <a:ext uri="{FF2B5EF4-FFF2-40B4-BE49-F238E27FC236}">
                <a16:creationId xmlns:a16="http://schemas.microsoft.com/office/drawing/2014/main" id="{5B1253B3-67C4-E4F2-231B-6191D885B81D}"/>
              </a:ext>
            </a:extLst>
          </p:cNvPr>
          <p:cNvGrpSpPr>
            <a:grpSpLocks noChangeAspect="1"/>
          </p:cNvGrpSpPr>
          <p:nvPr/>
        </p:nvGrpSpPr>
        <p:grpSpPr bwMode="auto">
          <a:xfrm>
            <a:off x="1148210" y="1488657"/>
            <a:ext cx="720590" cy="597682"/>
            <a:chOff x="3464" y="1974"/>
            <a:chExt cx="340" cy="340"/>
          </a:xfrm>
          <a:solidFill>
            <a:srgbClr val="FFFFFF"/>
          </a:solidFill>
        </p:grpSpPr>
        <p:sp>
          <p:nvSpPr>
            <p:cNvPr id="14" name="Freeform 527">
              <a:extLst>
                <a:ext uri="{FF2B5EF4-FFF2-40B4-BE49-F238E27FC236}">
                  <a16:creationId xmlns:a16="http://schemas.microsoft.com/office/drawing/2014/main" id="{4A187C15-082E-858B-CB20-E3F7145297FB}"/>
                </a:ext>
              </a:extLst>
            </p:cNvPr>
            <p:cNvSpPr>
              <a:spLocks noEditPoints="1"/>
            </p:cNvSpPr>
            <p:nvPr/>
          </p:nvSpPr>
          <p:spPr bwMode="auto">
            <a:xfrm>
              <a:off x="3464" y="197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latin typeface="+mj-lt"/>
                <a:ea typeface="华文细黑" panose="02010600040101010101" pitchFamily="2" charset="-122"/>
              </a:endParaRPr>
            </a:p>
          </p:txBody>
        </p:sp>
        <p:sp>
          <p:nvSpPr>
            <p:cNvPr id="20" name="Freeform 528">
              <a:extLst>
                <a:ext uri="{FF2B5EF4-FFF2-40B4-BE49-F238E27FC236}">
                  <a16:creationId xmlns:a16="http://schemas.microsoft.com/office/drawing/2014/main" id="{F499E17E-A0C9-2366-7D32-5C0F2EDC5122}"/>
                </a:ext>
              </a:extLst>
            </p:cNvPr>
            <p:cNvSpPr>
              <a:spLocks noEditPoints="1"/>
            </p:cNvSpPr>
            <p:nvPr/>
          </p:nvSpPr>
          <p:spPr bwMode="auto">
            <a:xfrm>
              <a:off x="3541" y="2037"/>
              <a:ext cx="185" cy="199"/>
            </a:xfrm>
            <a:custGeom>
              <a:avLst/>
              <a:gdLst>
                <a:gd name="T0" fmla="*/ 268 w 279"/>
                <a:gd name="T1" fmla="*/ 299 h 299"/>
                <a:gd name="T2" fmla="*/ 12 w 279"/>
                <a:gd name="T3" fmla="*/ 299 h 299"/>
                <a:gd name="T4" fmla="*/ 3 w 279"/>
                <a:gd name="T5" fmla="*/ 294 h 299"/>
                <a:gd name="T6" fmla="*/ 2 w 279"/>
                <a:gd name="T7" fmla="*/ 284 h 299"/>
                <a:gd name="T8" fmla="*/ 23 w 279"/>
                <a:gd name="T9" fmla="*/ 241 h 299"/>
                <a:gd name="T10" fmla="*/ 33 w 279"/>
                <a:gd name="T11" fmla="*/ 235 h 299"/>
                <a:gd name="T12" fmla="*/ 246 w 279"/>
                <a:gd name="T13" fmla="*/ 235 h 299"/>
                <a:gd name="T14" fmla="*/ 256 w 279"/>
                <a:gd name="T15" fmla="*/ 241 h 299"/>
                <a:gd name="T16" fmla="*/ 277 w 279"/>
                <a:gd name="T17" fmla="*/ 284 h 299"/>
                <a:gd name="T18" fmla="*/ 277 w 279"/>
                <a:gd name="T19" fmla="*/ 294 h 299"/>
                <a:gd name="T20" fmla="*/ 268 w 279"/>
                <a:gd name="T21" fmla="*/ 299 h 299"/>
                <a:gd name="T22" fmla="*/ 29 w 279"/>
                <a:gd name="T23" fmla="*/ 278 h 299"/>
                <a:gd name="T24" fmla="*/ 250 w 279"/>
                <a:gd name="T25" fmla="*/ 278 h 299"/>
                <a:gd name="T26" fmla="*/ 240 w 279"/>
                <a:gd name="T27" fmla="*/ 257 h 299"/>
                <a:gd name="T28" fmla="*/ 40 w 279"/>
                <a:gd name="T29" fmla="*/ 257 h 299"/>
                <a:gd name="T30" fmla="*/ 29 w 279"/>
                <a:gd name="T31" fmla="*/ 278 h 299"/>
                <a:gd name="T32" fmla="*/ 257 w 279"/>
                <a:gd name="T33" fmla="*/ 86 h 299"/>
                <a:gd name="T34" fmla="*/ 22 w 279"/>
                <a:gd name="T35" fmla="*/ 86 h 299"/>
                <a:gd name="T36" fmla="*/ 12 w 279"/>
                <a:gd name="T37" fmla="*/ 78 h 299"/>
                <a:gd name="T38" fmla="*/ 17 w 279"/>
                <a:gd name="T39" fmla="*/ 66 h 299"/>
                <a:gd name="T40" fmla="*/ 135 w 279"/>
                <a:gd name="T41" fmla="*/ 2 h 299"/>
                <a:gd name="T42" fmla="*/ 145 w 279"/>
                <a:gd name="T43" fmla="*/ 2 h 299"/>
                <a:gd name="T44" fmla="*/ 262 w 279"/>
                <a:gd name="T45" fmla="*/ 66 h 299"/>
                <a:gd name="T46" fmla="*/ 267 w 279"/>
                <a:gd name="T47" fmla="*/ 78 h 299"/>
                <a:gd name="T48" fmla="*/ 257 w 279"/>
                <a:gd name="T49" fmla="*/ 86 h 299"/>
                <a:gd name="T50" fmla="*/ 64 w 279"/>
                <a:gd name="T51" fmla="*/ 65 h 299"/>
                <a:gd name="T52" fmla="*/ 215 w 279"/>
                <a:gd name="T53" fmla="*/ 65 h 299"/>
                <a:gd name="T54" fmla="*/ 140 w 279"/>
                <a:gd name="T55" fmla="*/ 23 h 299"/>
                <a:gd name="T56" fmla="*/ 64 w 279"/>
                <a:gd name="T57" fmla="*/ 65 h 299"/>
                <a:gd name="T58" fmla="*/ 54 w 279"/>
                <a:gd name="T59" fmla="*/ 203 h 299"/>
                <a:gd name="T60" fmla="*/ 54 w 279"/>
                <a:gd name="T61" fmla="*/ 118 h 299"/>
                <a:gd name="T62" fmla="*/ 44 w 279"/>
                <a:gd name="T63" fmla="*/ 107 h 299"/>
                <a:gd name="T64" fmla="*/ 33 w 279"/>
                <a:gd name="T65" fmla="*/ 118 h 299"/>
                <a:gd name="T66" fmla="*/ 33 w 279"/>
                <a:gd name="T67" fmla="*/ 203 h 299"/>
                <a:gd name="T68" fmla="*/ 44 w 279"/>
                <a:gd name="T69" fmla="*/ 214 h 299"/>
                <a:gd name="T70" fmla="*/ 54 w 279"/>
                <a:gd name="T71" fmla="*/ 203 h 299"/>
                <a:gd name="T72" fmla="*/ 118 w 279"/>
                <a:gd name="T73" fmla="*/ 203 h 299"/>
                <a:gd name="T74" fmla="*/ 118 w 279"/>
                <a:gd name="T75" fmla="*/ 118 h 299"/>
                <a:gd name="T76" fmla="*/ 108 w 279"/>
                <a:gd name="T77" fmla="*/ 107 h 299"/>
                <a:gd name="T78" fmla="*/ 97 w 279"/>
                <a:gd name="T79" fmla="*/ 118 h 299"/>
                <a:gd name="T80" fmla="*/ 97 w 279"/>
                <a:gd name="T81" fmla="*/ 203 h 299"/>
                <a:gd name="T82" fmla="*/ 108 w 279"/>
                <a:gd name="T83" fmla="*/ 214 h 299"/>
                <a:gd name="T84" fmla="*/ 118 w 279"/>
                <a:gd name="T85" fmla="*/ 203 h 299"/>
                <a:gd name="T86" fmla="*/ 182 w 279"/>
                <a:gd name="T87" fmla="*/ 203 h 299"/>
                <a:gd name="T88" fmla="*/ 182 w 279"/>
                <a:gd name="T89" fmla="*/ 118 h 299"/>
                <a:gd name="T90" fmla="*/ 172 w 279"/>
                <a:gd name="T91" fmla="*/ 107 h 299"/>
                <a:gd name="T92" fmla="*/ 161 w 279"/>
                <a:gd name="T93" fmla="*/ 118 h 299"/>
                <a:gd name="T94" fmla="*/ 161 w 279"/>
                <a:gd name="T95" fmla="*/ 203 h 299"/>
                <a:gd name="T96" fmla="*/ 172 w 279"/>
                <a:gd name="T97" fmla="*/ 214 h 299"/>
                <a:gd name="T98" fmla="*/ 182 w 279"/>
                <a:gd name="T99" fmla="*/ 203 h 299"/>
                <a:gd name="T100" fmla="*/ 246 w 279"/>
                <a:gd name="T101" fmla="*/ 203 h 299"/>
                <a:gd name="T102" fmla="*/ 246 w 279"/>
                <a:gd name="T103" fmla="*/ 118 h 299"/>
                <a:gd name="T104" fmla="*/ 236 w 279"/>
                <a:gd name="T105" fmla="*/ 107 h 299"/>
                <a:gd name="T106" fmla="*/ 225 w 279"/>
                <a:gd name="T107" fmla="*/ 118 h 299"/>
                <a:gd name="T108" fmla="*/ 225 w 279"/>
                <a:gd name="T109" fmla="*/ 203 h 299"/>
                <a:gd name="T110" fmla="*/ 236 w 279"/>
                <a:gd name="T111" fmla="*/ 214 h 299"/>
                <a:gd name="T112" fmla="*/ 246 w 279"/>
                <a:gd name="T113" fmla="*/ 20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 h="299">
                  <a:moveTo>
                    <a:pt x="268" y="299"/>
                  </a:moveTo>
                  <a:cubicBezTo>
                    <a:pt x="12" y="299"/>
                    <a:pt x="12" y="299"/>
                    <a:pt x="12" y="299"/>
                  </a:cubicBezTo>
                  <a:cubicBezTo>
                    <a:pt x="8" y="299"/>
                    <a:pt x="5" y="297"/>
                    <a:pt x="3" y="294"/>
                  </a:cubicBezTo>
                  <a:cubicBezTo>
                    <a:pt x="1" y="291"/>
                    <a:pt x="0" y="287"/>
                    <a:pt x="2" y="284"/>
                  </a:cubicBezTo>
                  <a:cubicBezTo>
                    <a:pt x="23" y="241"/>
                    <a:pt x="23" y="241"/>
                    <a:pt x="23" y="241"/>
                  </a:cubicBezTo>
                  <a:cubicBezTo>
                    <a:pt x="25" y="238"/>
                    <a:pt x="29" y="235"/>
                    <a:pt x="33" y="235"/>
                  </a:cubicBezTo>
                  <a:cubicBezTo>
                    <a:pt x="246" y="235"/>
                    <a:pt x="246" y="235"/>
                    <a:pt x="246" y="235"/>
                  </a:cubicBezTo>
                  <a:cubicBezTo>
                    <a:pt x="250" y="235"/>
                    <a:pt x="254" y="238"/>
                    <a:pt x="256" y="241"/>
                  </a:cubicBezTo>
                  <a:cubicBezTo>
                    <a:pt x="277" y="284"/>
                    <a:pt x="277" y="284"/>
                    <a:pt x="277" y="284"/>
                  </a:cubicBezTo>
                  <a:cubicBezTo>
                    <a:pt x="279" y="287"/>
                    <a:pt x="279" y="291"/>
                    <a:pt x="277" y="294"/>
                  </a:cubicBezTo>
                  <a:cubicBezTo>
                    <a:pt x="275" y="297"/>
                    <a:pt x="271" y="299"/>
                    <a:pt x="268" y="299"/>
                  </a:cubicBezTo>
                  <a:close/>
                  <a:moveTo>
                    <a:pt x="29" y="278"/>
                  </a:moveTo>
                  <a:cubicBezTo>
                    <a:pt x="250" y="278"/>
                    <a:pt x="250" y="278"/>
                    <a:pt x="250" y="278"/>
                  </a:cubicBezTo>
                  <a:cubicBezTo>
                    <a:pt x="240" y="257"/>
                    <a:pt x="240" y="257"/>
                    <a:pt x="240" y="257"/>
                  </a:cubicBezTo>
                  <a:cubicBezTo>
                    <a:pt x="40" y="257"/>
                    <a:pt x="40" y="257"/>
                    <a:pt x="40" y="257"/>
                  </a:cubicBezTo>
                  <a:lnTo>
                    <a:pt x="29" y="278"/>
                  </a:lnTo>
                  <a:close/>
                  <a:moveTo>
                    <a:pt x="257" y="86"/>
                  </a:moveTo>
                  <a:cubicBezTo>
                    <a:pt x="22" y="86"/>
                    <a:pt x="22" y="86"/>
                    <a:pt x="22" y="86"/>
                  </a:cubicBezTo>
                  <a:cubicBezTo>
                    <a:pt x="17" y="86"/>
                    <a:pt x="13" y="83"/>
                    <a:pt x="12" y="78"/>
                  </a:cubicBezTo>
                  <a:cubicBezTo>
                    <a:pt x="11" y="73"/>
                    <a:pt x="13" y="68"/>
                    <a:pt x="17" y="66"/>
                  </a:cubicBezTo>
                  <a:cubicBezTo>
                    <a:pt x="135" y="2"/>
                    <a:pt x="135" y="2"/>
                    <a:pt x="135" y="2"/>
                  </a:cubicBezTo>
                  <a:cubicBezTo>
                    <a:pt x="138" y="0"/>
                    <a:pt x="142" y="0"/>
                    <a:pt x="145" y="2"/>
                  </a:cubicBezTo>
                  <a:cubicBezTo>
                    <a:pt x="262" y="66"/>
                    <a:pt x="262" y="66"/>
                    <a:pt x="262" y="66"/>
                  </a:cubicBezTo>
                  <a:cubicBezTo>
                    <a:pt x="266" y="68"/>
                    <a:pt x="269" y="73"/>
                    <a:pt x="267" y="78"/>
                  </a:cubicBezTo>
                  <a:cubicBezTo>
                    <a:pt x="266" y="83"/>
                    <a:pt x="262" y="86"/>
                    <a:pt x="257" y="86"/>
                  </a:cubicBezTo>
                  <a:close/>
                  <a:moveTo>
                    <a:pt x="64" y="65"/>
                  </a:moveTo>
                  <a:cubicBezTo>
                    <a:pt x="215" y="65"/>
                    <a:pt x="215" y="65"/>
                    <a:pt x="215" y="65"/>
                  </a:cubicBezTo>
                  <a:cubicBezTo>
                    <a:pt x="140" y="23"/>
                    <a:pt x="140" y="23"/>
                    <a:pt x="140" y="23"/>
                  </a:cubicBezTo>
                  <a:lnTo>
                    <a:pt x="64" y="65"/>
                  </a:lnTo>
                  <a:close/>
                  <a:moveTo>
                    <a:pt x="54" y="203"/>
                  </a:moveTo>
                  <a:cubicBezTo>
                    <a:pt x="54" y="118"/>
                    <a:pt x="54" y="118"/>
                    <a:pt x="54" y="118"/>
                  </a:cubicBezTo>
                  <a:cubicBezTo>
                    <a:pt x="54" y="112"/>
                    <a:pt x="50" y="107"/>
                    <a:pt x="44" y="107"/>
                  </a:cubicBezTo>
                  <a:cubicBezTo>
                    <a:pt x="38" y="107"/>
                    <a:pt x="33" y="112"/>
                    <a:pt x="33" y="118"/>
                  </a:cubicBezTo>
                  <a:cubicBezTo>
                    <a:pt x="33" y="203"/>
                    <a:pt x="33" y="203"/>
                    <a:pt x="33" y="203"/>
                  </a:cubicBezTo>
                  <a:cubicBezTo>
                    <a:pt x="33" y="209"/>
                    <a:pt x="38" y="214"/>
                    <a:pt x="44" y="214"/>
                  </a:cubicBezTo>
                  <a:cubicBezTo>
                    <a:pt x="50" y="214"/>
                    <a:pt x="54" y="209"/>
                    <a:pt x="54" y="203"/>
                  </a:cubicBezTo>
                  <a:close/>
                  <a:moveTo>
                    <a:pt x="118" y="203"/>
                  </a:moveTo>
                  <a:cubicBezTo>
                    <a:pt x="118" y="118"/>
                    <a:pt x="118" y="118"/>
                    <a:pt x="118" y="118"/>
                  </a:cubicBezTo>
                  <a:cubicBezTo>
                    <a:pt x="118" y="112"/>
                    <a:pt x="114" y="107"/>
                    <a:pt x="108" y="107"/>
                  </a:cubicBezTo>
                  <a:cubicBezTo>
                    <a:pt x="102" y="107"/>
                    <a:pt x="97" y="112"/>
                    <a:pt x="97" y="118"/>
                  </a:cubicBezTo>
                  <a:cubicBezTo>
                    <a:pt x="97" y="203"/>
                    <a:pt x="97" y="203"/>
                    <a:pt x="97" y="203"/>
                  </a:cubicBezTo>
                  <a:cubicBezTo>
                    <a:pt x="97" y="209"/>
                    <a:pt x="102" y="214"/>
                    <a:pt x="108" y="214"/>
                  </a:cubicBezTo>
                  <a:cubicBezTo>
                    <a:pt x="114" y="214"/>
                    <a:pt x="118" y="209"/>
                    <a:pt x="118" y="203"/>
                  </a:cubicBezTo>
                  <a:close/>
                  <a:moveTo>
                    <a:pt x="182" y="203"/>
                  </a:moveTo>
                  <a:cubicBezTo>
                    <a:pt x="182" y="118"/>
                    <a:pt x="182" y="118"/>
                    <a:pt x="182" y="118"/>
                  </a:cubicBezTo>
                  <a:cubicBezTo>
                    <a:pt x="182" y="112"/>
                    <a:pt x="178" y="107"/>
                    <a:pt x="172" y="107"/>
                  </a:cubicBezTo>
                  <a:cubicBezTo>
                    <a:pt x="166" y="107"/>
                    <a:pt x="161" y="112"/>
                    <a:pt x="161" y="118"/>
                  </a:cubicBezTo>
                  <a:cubicBezTo>
                    <a:pt x="161" y="203"/>
                    <a:pt x="161" y="203"/>
                    <a:pt x="161" y="203"/>
                  </a:cubicBezTo>
                  <a:cubicBezTo>
                    <a:pt x="161" y="209"/>
                    <a:pt x="166" y="214"/>
                    <a:pt x="172" y="214"/>
                  </a:cubicBezTo>
                  <a:cubicBezTo>
                    <a:pt x="178" y="214"/>
                    <a:pt x="182" y="209"/>
                    <a:pt x="182" y="203"/>
                  </a:cubicBezTo>
                  <a:close/>
                  <a:moveTo>
                    <a:pt x="246" y="203"/>
                  </a:moveTo>
                  <a:cubicBezTo>
                    <a:pt x="246" y="118"/>
                    <a:pt x="246" y="118"/>
                    <a:pt x="246" y="118"/>
                  </a:cubicBezTo>
                  <a:cubicBezTo>
                    <a:pt x="246" y="112"/>
                    <a:pt x="242" y="107"/>
                    <a:pt x="236" y="107"/>
                  </a:cubicBezTo>
                  <a:cubicBezTo>
                    <a:pt x="230" y="107"/>
                    <a:pt x="225" y="112"/>
                    <a:pt x="225" y="118"/>
                  </a:cubicBezTo>
                  <a:cubicBezTo>
                    <a:pt x="225" y="203"/>
                    <a:pt x="225" y="203"/>
                    <a:pt x="225" y="203"/>
                  </a:cubicBezTo>
                  <a:cubicBezTo>
                    <a:pt x="225" y="209"/>
                    <a:pt x="230" y="214"/>
                    <a:pt x="236" y="214"/>
                  </a:cubicBezTo>
                  <a:cubicBezTo>
                    <a:pt x="242" y="214"/>
                    <a:pt x="246" y="209"/>
                    <a:pt x="246" y="20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latin typeface="+mj-lt"/>
                <a:ea typeface="华文细黑" panose="02010600040101010101" pitchFamily="2" charset="-122"/>
              </a:endParaRPr>
            </a:p>
          </p:txBody>
        </p:sp>
      </p:grpSp>
      <p:sp>
        <p:nvSpPr>
          <p:cNvPr id="21" name="Rectangle 4">
            <a:extLst>
              <a:ext uri="{FF2B5EF4-FFF2-40B4-BE49-F238E27FC236}">
                <a16:creationId xmlns:a16="http://schemas.microsoft.com/office/drawing/2014/main" id="{E9A48456-B07E-972C-FD5F-E92AB3F48E23}"/>
              </a:ext>
            </a:extLst>
          </p:cNvPr>
          <p:cNvSpPr/>
          <p:nvPr/>
        </p:nvSpPr>
        <p:spPr>
          <a:xfrm>
            <a:off x="3550875" y="4685572"/>
            <a:ext cx="2083348" cy="760511"/>
          </a:xfrm>
          <a:prstGeom prst="rect">
            <a:avLst/>
          </a:prstGeom>
          <a:solidFill>
            <a:schemeClr val="accent4">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22" name="Group 526">
            <a:extLst>
              <a:ext uri="{FF2B5EF4-FFF2-40B4-BE49-F238E27FC236}">
                <a16:creationId xmlns:a16="http://schemas.microsoft.com/office/drawing/2014/main" id="{680C97EF-C186-7264-0B52-56743733DAAC}"/>
              </a:ext>
            </a:extLst>
          </p:cNvPr>
          <p:cNvGrpSpPr>
            <a:grpSpLocks/>
          </p:cNvGrpSpPr>
          <p:nvPr/>
        </p:nvGrpSpPr>
        <p:grpSpPr bwMode="auto">
          <a:xfrm>
            <a:off x="4236191" y="4735704"/>
            <a:ext cx="721877" cy="598606"/>
            <a:chOff x="3464" y="1974"/>
            <a:chExt cx="340" cy="340"/>
          </a:xfrm>
          <a:solidFill>
            <a:srgbClr val="FFFFFF"/>
          </a:solidFill>
        </p:grpSpPr>
        <p:sp>
          <p:nvSpPr>
            <p:cNvPr id="23" name="Freeform 527">
              <a:extLst>
                <a:ext uri="{FF2B5EF4-FFF2-40B4-BE49-F238E27FC236}">
                  <a16:creationId xmlns:a16="http://schemas.microsoft.com/office/drawing/2014/main" id="{2D917E1E-EBD4-28FF-9A4E-83E8CD6F7E84}"/>
                </a:ext>
              </a:extLst>
            </p:cNvPr>
            <p:cNvSpPr>
              <a:spLocks noEditPoints="1"/>
            </p:cNvSpPr>
            <p:nvPr/>
          </p:nvSpPr>
          <p:spPr bwMode="auto">
            <a:xfrm>
              <a:off x="3464" y="197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latin typeface="+mj-lt"/>
                <a:ea typeface="华文细黑" panose="02010600040101010101" pitchFamily="2" charset="-122"/>
              </a:endParaRPr>
            </a:p>
          </p:txBody>
        </p:sp>
        <p:sp>
          <p:nvSpPr>
            <p:cNvPr id="24" name="Freeform 528">
              <a:extLst>
                <a:ext uri="{FF2B5EF4-FFF2-40B4-BE49-F238E27FC236}">
                  <a16:creationId xmlns:a16="http://schemas.microsoft.com/office/drawing/2014/main" id="{A97B9A1A-5EBF-92CB-61D6-9B98551F8660}"/>
                </a:ext>
              </a:extLst>
            </p:cNvPr>
            <p:cNvSpPr>
              <a:spLocks noEditPoints="1"/>
            </p:cNvSpPr>
            <p:nvPr/>
          </p:nvSpPr>
          <p:spPr bwMode="auto">
            <a:xfrm>
              <a:off x="3541" y="2037"/>
              <a:ext cx="185" cy="199"/>
            </a:xfrm>
            <a:custGeom>
              <a:avLst/>
              <a:gdLst>
                <a:gd name="T0" fmla="*/ 268 w 279"/>
                <a:gd name="T1" fmla="*/ 299 h 299"/>
                <a:gd name="T2" fmla="*/ 12 w 279"/>
                <a:gd name="T3" fmla="*/ 299 h 299"/>
                <a:gd name="T4" fmla="*/ 3 w 279"/>
                <a:gd name="T5" fmla="*/ 294 h 299"/>
                <a:gd name="T6" fmla="*/ 2 w 279"/>
                <a:gd name="T7" fmla="*/ 284 h 299"/>
                <a:gd name="T8" fmla="*/ 23 w 279"/>
                <a:gd name="T9" fmla="*/ 241 h 299"/>
                <a:gd name="T10" fmla="*/ 33 w 279"/>
                <a:gd name="T11" fmla="*/ 235 h 299"/>
                <a:gd name="T12" fmla="*/ 246 w 279"/>
                <a:gd name="T13" fmla="*/ 235 h 299"/>
                <a:gd name="T14" fmla="*/ 256 w 279"/>
                <a:gd name="T15" fmla="*/ 241 h 299"/>
                <a:gd name="T16" fmla="*/ 277 w 279"/>
                <a:gd name="T17" fmla="*/ 284 h 299"/>
                <a:gd name="T18" fmla="*/ 277 w 279"/>
                <a:gd name="T19" fmla="*/ 294 h 299"/>
                <a:gd name="T20" fmla="*/ 268 w 279"/>
                <a:gd name="T21" fmla="*/ 299 h 299"/>
                <a:gd name="T22" fmla="*/ 29 w 279"/>
                <a:gd name="T23" fmla="*/ 278 h 299"/>
                <a:gd name="T24" fmla="*/ 250 w 279"/>
                <a:gd name="T25" fmla="*/ 278 h 299"/>
                <a:gd name="T26" fmla="*/ 240 w 279"/>
                <a:gd name="T27" fmla="*/ 257 h 299"/>
                <a:gd name="T28" fmla="*/ 40 w 279"/>
                <a:gd name="T29" fmla="*/ 257 h 299"/>
                <a:gd name="T30" fmla="*/ 29 w 279"/>
                <a:gd name="T31" fmla="*/ 278 h 299"/>
                <a:gd name="T32" fmla="*/ 257 w 279"/>
                <a:gd name="T33" fmla="*/ 86 h 299"/>
                <a:gd name="T34" fmla="*/ 22 w 279"/>
                <a:gd name="T35" fmla="*/ 86 h 299"/>
                <a:gd name="T36" fmla="*/ 12 w 279"/>
                <a:gd name="T37" fmla="*/ 78 h 299"/>
                <a:gd name="T38" fmla="*/ 17 w 279"/>
                <a:gd name="T39" fmla="*/ 66 h 299"/>
                <a:gd name="T40" fmla="*/ 135 w 279"/>
                <a:gd name="T41" fmla="*/ 2 h 299"/>
                <a:gd name="T42" fmla="*/ 145 w 279"/>
                <a:gd name="T43" fmla="*/ 2 h 299"/>
                <a:gd name="T44" fmla="*/ 262 w 279"/>
                <a:gd name="T45" fmla="*/ 66 h 299"/>
                <a:gd name="T46" fmla="*/ 267 w 279"/>
                <a:gd name="T47" fmla="*/ 78 h 299"/>
                <a:gd name="T48" fmla="*/ 257 w 279"/>
                <a:gd name="T49" fmla="*/ 86 h 299"/>
                <a:gd name="T50" fmla="*/ 64 w 279"/>
                <a:gd name="T51" fmla="*/ 65 h 299"/>
                <a:gd name="T52" fmla="*/ 215 w 279"/>
                <a:gd name="T53" fmla="*/ 65 h 299"/>
                <a:gd name="T54" fmla="*/ 140 w 279"/>
                <a:gd name="T55" fmla="*/ 23 h 299"/>
                <a:gd name="T56" fmla="*/ 64 w 279"/>
                <a:gd name="T57" fmla="*/ 65 h 299"/>
                <a:gd name="T58" fmla="*/ 54 w 279"/>
                <a:gd name="T59" fmla="*/ 203 h 299"/>
                <a:gd name="T60" fmla="*/ 54 w 279"/>
                <a:gd name="T61" fmla="*/ 118 h 299"/>
                <a:gd name="T62" fmla="*/ 44 w 279"/>
                <a:gd name="T63" fmla="*/ 107 h 299"/>
                <a:gd name="T64" fmla="*/ 33 w 279"/>
                <a:gd name="T65" fmla="*/ 118 h 299"/>
                <a:gd name="T66" fmla="*/ 33 w 279"/>
                <a:gd name="T67" fmla="*/ 203 h 299"/>
                <a:gd name="T68" fmla="*/ 44 w 279"/>
                <a:gd name="T69" fmla="*/ 214 h 299"/>
                <a:gd name="T70" fmla="*/ 54 w 279"/>
                <a:gd name="T71" fmla="*/ 203 h 299"/>
                <a:gd name="T72" fmla="*/ 118 w 279"/>
                <a:gd name="T73" fmla="*/ 203 h 299"/>
                <a:gd name="T74" fmla="*/ 118 w 279"/>
                <a:gd name="T75" fmla="*/ 118 h 299"/>
                <a:gd name="T76" fmla="*/ 108 w 279"/>
                <a:gd name="T77" fmla="*/ 107 h 299"/>
                <a:gd name="T78" fmla="*/ 97 w 279"/>
                <a:gd name="T79" fmla="*/ 118 h 299"/>
                <a:gd name="T80" fmla="*/ 97 w 279"/>
                <a:gd name="T81" fmla="*/ 203 h 299"/>
                <a:gd name="T82" fmla="*/ 108 w 279"/>
                <a:gd name="T83" fmla="*/ 214 h 299"/>
                <a:gd name="T84" fmla="*/ 118 w 279"/>
                <a:gd name="T85" fmla="*/ 203 h 299"/>
                <a:gd name="T86" fmla="*/ 182 w 279"/>
                <a:gd name="T87" fmla="*/ 203 h 299"/>
                <a:gd name="T88" fmla="*/ 182 w 279"/>
                <a:gd name="T89" fmla="*/ 118 h 299"/>
                <a:gd name="T90" fmla="*/ 172 w 279"/>
                <a:gd name="T91" fmla="*/ 107 h 299"/>
                <a:gd name="T92" fmla="*/ 161 w 279"/>
                <a:gd name="T93" fmla="*/ 118 h 299"/>
                <a:gd name="T94" fmla="*/ 161 w 279"/>
                <a:gd name="T95" fmla="*/ 203 h 299"/>
                <a:gd name="T96" fmla="*/ 172 w 279"/>
                <a:gd name="T97" fmla="*/ 214 h 299"/>
                <a:gd name="T98" fmla="*/ 182 w 279"/>
                <a:gd name="T99" fmla="*/ 203 h 299"/>
                <a:gd name="T100" fmla="*/ 246 w 279"/>
                <a:gd name="T101" fmla="*/ 203 h 299"/>
                <a:gd name="T102" fmla="*/ 246 w 279"/>
                <a:gd name="T103" fmla="*/ 118 h 299"/>
                <a:gd name="T104" fmla="*/ 236 w 279"/>
                <a:gd name="T105" fmla="*/ 107 h 299"/>
                <a:gd name="T106" fmla="*/ 225 w 279"/>
                <a:gd name="T107" fmla="*/ 118 h 299"/>
                <a:gd name="T108" fmla="*/ 225 w 279"/>
                <a:gd name="T109" fmla="*/ 203 h 299"/>
                <a:gd name="T110" fmla="*/ 236 w 279"/>
                <a:gd name="T111" fmla="*/ 214 h 299"/>
                <a:gd name="T112" fmla="*/ 246 w 279"/>
                <a:gd name="T113" fmla="*/ 20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 h="299">
                  <a:moveTo>
                    <a:pt x="268" y="299"/>
                  </a:moveTo>
                  <a:cubicBezTo>
                    <a:pt x="12" y="299"/>
                    <a:pt x="12" y="299"/>
                    <a:pt x="12" y="299"/>
                  </a:cubicBezTo>
                  <a:cubicBezTo>
                    <a:pt x="8" y="299"/>
                    <a:pt x="5" y="297"/>
                    <a:pt x="3" y="294"/>
                  </a:cubicBezTo>
                  <a:cubicBezTo>
                    <a:pt x="1" y="291"/>
                    <a:pt x="0" y="287"/>
                    <a:pt x="2" y="284"/>
                  </a:cubicBezTo>
                  <a:cubicBezTo>
                    <a:pt x="23" y="241"/>
                    <a:pt x="23" y="241"/>
                    <a:pt x="23" y="241"/>
                  </a:cubicBezTo>
                  <a:cubicBezTo>
                    <a:pt x="25" y="238"/>
                    <a:pt x="29" y="235"/>
                    <a:pt x="33" y="235"/>
                  </a:cubicBezTo>
                  <a:cubicBezTo>
                    <a:pt x="246" y="235"/>
                    <a:pt x="246" y="235"/>
                    <a:pt x="246" y="235"/>
                  </a:cubicBezTo>
                  <a:cubicBezTo>
                    <a:pt x="250" y="235"/>
                    <a:pt x="254" y="238"/>
                    <a:pt x="256" y="241"/>
                  </a:cubicBezTo>
                  <a:cubicBezTo>
                    <a:pt x="277" y="284"/>
                    <a:pt x="277" y="284"/>
                    <a:pt x="277" y="284"/>
                  </a:cubicBezTo>
                  <a:cubicBezTo>
                    <a:pt x="279" y="287"/>
                    <a:pt x="279" y="291"/>
                    <a:pt x="277" y="294"/>
                  </a:cubicBezTo>
                  <a:cubicBezTo>
                    <a:pt x="275" y="297"/>
                    <a:pt x="271" y="299"/>
                    <a:pt x="268" y="299"/>
                  </a:cubicBezTo>
                  <a:close/>
                  <a:moveTo>
                    <a:pt x="29" y="278"/>
                  </a:moveTo>
                  <a:cubicBezTo>
                    <a:pt x="250" y="278"/>
                    <a:pt x="250" y="278"/>
                    <a:pt x="250" y="278"/>
                  </a:cubicBezTo>
                  <a:cubicBezTo>
                    <a:pt x="240" y="257"/>
                    <a:pt x="240" y="257"/>
                    <a:pt x="240" y="257"/>
                  </a:cubicBezTo>
                  <a:cubicBezTo>
                    <a:pt x="40" y="257"/>
                    <a:pt x="40" y="257"/>
                    <a:pt x="40" y="257"/>
                  </a:cubicBezTo>
                  <a:lnTo>
                    <a:pt x="29" y="278"/>
                  </a:lnTo>
                  <a:close/>
                  <a:moveTo>
                    <a:pt x="257" y="86"/>
                  </a:moveTo>
                  <a:cubicBezTo>
                    <a:pt x="22" y="86"/>
                    <a:pt x="22" y="86"/>
                    <a:pt x="22" y="86"/>
                  </a:cubicBezTo>
                  <a:cubicBezTo>
                    <a:pt x="17" y="86"/>
                    <a:pt x="13" y="83"/>
                    <a:pt x="12" y="78"/>
                  </a:cubicBezTo>
                  <a:cubicBezTo>
                    <a:pt x="11" y="73"/>
                    <a:pt x="13" y="68"/>
                    <a:pt x="17" y="66"/>
                  </a:cubicBezTo>
                  <a:cubicBezTo>
                    <a:pt x="135" y="2"/>
                    <a:pt x="135" y="2"/>
                    <a:pt x="135" y="2"/>
                  </a:cubicBezTo>
                  <a:cubicBezTo>
                    <a:pt x="138" y="0"/>
                    <a:pt x="142" y="0"/>
                    <a:pt x="145" y="2"/>
                  </a:cubicBezTo>
                  <a:cubicBezTo>
                    <a:pt x="262" y="66"/>
                    <a:pt x="262" y="66"/>
                    <a:pt x="262" y="66"/>
                  </a:cubicBezTo>
                  <a:cubicBezTo>
                    <a:pt x="266" y="68"/>
                    <a:pt x="269" y="73"/>
                    <a:pt x="267" y="78"/>
                  </a:cubicBezTo>
                  <a:cubicBezTo>
                    <a:pt x="266" y="83"/>
                    <a:pt x="262" y="86"/>
                    <a:pt x="257" y="86"/>
                  </a:cubicBezTo>
                  <a:close/>
                  <a:moveTo>
                    <a:pt x="64" y="65"/>
                  </a:moveTo>
                  <a:cubicBezTo>
                    <a:pt x="215" y="65"/>
                    <a:pt x="215" y="65"/>
                    <a:pt x="215" y="65"/>
                  </a:cubicBezTo>
                  <a:cubicBezTo>
                    <a:pt x="140" y="23"/>
                    <a:pt x="140" y="23"/>
                    <a:pt x="140" y="23"/>
                  </a:cubicBezTo>
                  <a:lnTo>
                    <a:pt x="64" y="65"/>
                  </a:lnTo>
                  <a:close/>
                  <a:moveTo>
                    <a:pt x="54" y="203"/>
                  </a:moveTo>
                  <a:cubicBezTo>
                    <a:pt x="54" y="118"/>
                    <a:pt x="54" y="118"/>
                    <a:pt x="54" y="118"/>
                  </a:cubicBezTo>
                  <a:cubicBezTo>
                    <a:pt x="54" y="112"/>
                    <a:pt x="50" y="107"/>
                    <a:pt x="44" y="107"/>
                  </a:cubicBezTo>
                  <a:cubicBezTo>
                    <a:pt x="38" y="107"/>
                    <a:pt x="33" y="112"/>
                    <a:pt x="33" y="118"/>
                  </a:cubicBezTo>
                  <a:cubicBezTo>
                    <a:pt x="33" y="203"/>
                    <a:pt x="33" y="203"/>
                    <a:pt x="33" y="203"/>
                  </a:cubicBezTo>
                  <a:cubicBezTo>
                    <a:pt x="33" y="209"/>
                    <a:pt x="38" y="214"/>
                    <a:pt x="44" y="214"/>
                  </a:cubicBezTo>
                  <a:cubicBezTo>
                    <a:pt x="50" y="214"/>
                    <a:pt x="54" y="209"/>
                    <a:pt x="54" y="203"/>
                  </a:cubicBezTo>
                  <a:close/>
                  <a:moveTo>
                    <a:pt x="118" y="203"/>
                  </a:moveTo>
                  <a:cubicBezTo>
                    <a:pt x="118" y="118"/>
                    <a:pt x="118" y="118"/>
                    <a:pt x="118" y="118"/>
                  </a:cubicBezTo>
                  <a:cubicBezTo>
                    <a:pt x="118" y="112"/>
                    <a:pt x="114" y="107"/>
                    <a:pt x="108" y="107"/>
                  </a:cubicBezTo>
                  <a:cubicBezTo>
                    <a:pt x="102" y="107"/>
                    <a:pt x="97" y="112"/>
                    <a:pt x="97" y="118"/>
                  </a:cubicBezTo>
                  <a:cubicBezTo>
                    <a:pt x="97" y="203"/>
                    <a:pt x="97" y="203"/>
                    <a:pt x="97" y="203"/>
                  </a:cubicBezTo>
                  <a:cubicBezTo>
                    <a:pt x="97" y="209"/>
                    <a:pt x="102" y="214"/>
                    <a:pt x="108" y="214"/>
                  </a:cubicBezTo>
                  <a:cubicBezTo>
                    <a:pt x="114" y="214"/>
                    <a:pt x="118" y="209"/>
                    <a:pt x="118" y="203"/>
                  </a:cubicBezTo>
                  <a:close/>
                  <a:moveTo>
                    <a:pt x="182" y="203"/>
                  </a:moveTo>
                  <a:cubicBezTo>
                    <a:pt x="182" y="118"/>
                    <a:pt x="182" y="118"/>
                    <a:pt x="182" y="118"/>
                  </a:cubicBezTo>
                  <a:cubicBezTo>
                    <a:pt x="182" y="112"/>
                    <a:pt x="178" y="107"/>
                    <a:pt x="172" y="107"/>
                  </a:cubicBezTo>
                  <a:cubicBezTo>
                    <a:pt x="166" y="107"/>
                    <a:pt x="161" y="112"/>
                    <a:pt x="161" y="118"/>
                  </a:cubicBezTo>
                  <a:cubicBezTo>
                    <a:pt x="161" y="203"/>
                    <a:pt x="161" y="203"/>
                    <a:pt x="161" y="203"/>
                  </a:cubicBezTo>
                  <a:cubicBezTo>
                    <a:pt x="161" y="209"/>
                    <a:pt x="166" y="214"/>
                    <a:pt x="172" y="214"/>
                  </a:cubicBezTo>
                  <a:cubicBezTo>
                    <a:pt x="178" y="214"/>
                    <a:pt x="182" y="209"/>
                    <a:pt x="182" y="203"/>
                  </a:cubicBezTo>
                  <a:close/>
                  <a:moveTo>
                    <a:pt x="246" y="203"/>
                  </a:moveTo>
                  <a:cubicBezTo>
                    <a:pt x="246" y="118"/>
                    <a:pt x="246" y="118"/>
                    <a:pt x="246" y="118"/>
                  </a:cubicBezTo>
                  <a:cubicBezTo>
                    <a:pt x="246" y="112"/>
                    <a:pt x="242" y="107"/>
                    <a:pt x="236" y="107"/>
                  </a:cubicBezTo>
                  <a:cubicBezTo>
                    <a:pt x="230" y="107"/>
                    <a:pt x="225" y="112"/>
                    <a:pt x="225" y="118"/>
                  </a:cubicBezTo>
                  <a:cubicBezTo>
                    <a:pt x="225" y="203"/>
                    <a:pt x="225" y="203"/>
                    <a:pt x="225" y="203"/>
                  </a:cubicBezTo>
                  <a:cubicBezTo>
                    <a:pt x="225" y="209"/>
                    <a:pt x="230" y="214"/>
                    <a:pt x="236" y="214"/>
                  </a:cubicBezTo>
                  <a:cubicBezTo>
                    <a:pt x="242" y="214"/>
                    <a:pt x="246" y="209"/>
                    <a:pt x="246" y="20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latin typeface="+mj-lt"/>
                <a:ea typeface="华文细黑" panose="02010600040101010101" pitchFamily="2" charset="-122"/>
              </a:endParaRPr>
            </a:p>
          </p:txBody>
        </p:sp>
      </p:grpSp>
      <p:sp>
        <p:nvSpPr>
          <p:cNvPr id="25" name="Rectangle 4">
            <a:extLst>
              <a:ext uri="{FF2B5EF4-FFF2-40B4-BE49-F238E27FC236}">
                <a16:creationId xmlns:a16="http://schemas.microsoft.com/office/drawing/2014/main" id="{6DE5DCC9-F239-B9B0-2A6A-926C5F73833E}"/>
              </a:ext>
            </a:extLst>
          </p:cNvPr>
          <p:cNvSpPr/>
          <p:nvPr/>
        </p:nvSpPr>
        <p:spPr>
          <a:xfrm>
            <a:off x="6365261" y="1409814"/>
            <a:ext cx="2083348" cy="760511"/>
          </a:xfrm>
          <a:prstGeom prst="rect">
            <a:avLst/>
          </a:prstGeom>
          <a:solidFill>
            <a:schemeClr val="accent4">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26" name="Group 526">
            <a:extLst>
              <a:ext uri="{FF2B5EF4-FFF2-40B4-BE49-F238E27FC236}">
                <a16:creationId xmlns:a16="http://schemas.microsoft.com/office/drawing/2014/main" id="{0BA03A67-8444-1B5A-7075-8E9E310EA1BE}"/>
              </a:ext>
            </a:extLst>
          </p:cNvPr>
          <p:cNvGrpSpPr>
            <a:grpSpLocks/>
          </p:cNvGrpSpPr>
          <p:nvPr/>
        </p:nvGrpSpPr>
        <p:grpSpPr bwMode="auto">
          <a:xfrm>
            <a:off x="7082201" y="1488657"/>
            <a:ext cx="624306" cy="600253"/>
            <a:chOff x="3464" y="1974"/>
            <a:chExt cx="340" cy="340"/>
          </a:xfrm>
          <a:solidFill>
            <a:srgbClr val="000000"/>
          </a:solidFill>
        </p:grpSpPr>
        <p:sp>
          <p:nvSpPr>
            <p:cNvPr id="27" name="Freeform 527">
              <a:extLst>
                <a:ext uri="{FF2B5EF4-FFF2-40B4-BE49-F238E27FC236}">
                  <a16:creationId xmlns:a16="http://schemas.microsoft.com/office/drawing/2014/main" id="{76BB2613-8734-A88D-0686-9EC3B63F9B70}"/>
                </a:ext>
              </a:extLst>
            </p:cNvPr>
            <p:cNvSpPr>
              <a:spLocks noEditPoints="1"/>
            </p:cNvSpPr>
            <p:nvPr/>
          </p:nvSpPr>
          <p:spPr bwMode="auto">
            <a:xfrm>
              <a:off x="3464" y="197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solidFill>
                  <a:srgbClr val="86BC25"/>
                </a:solidFill>
                <a:latin typeface="+mj-lt"/>
                <a:ea typeface="华文细黑" panose="02010600040101010101" pitchFamily="2" charset="-122"/>
              </a:endParaRPr>
            </a:p>
          </p:txBody>
        </p:sp>
        <p:sp>
          <p:nvSpPr>
            <p:cNvPr id="28" name="Freeform 528">
              <a:extLst>
                <a:ext uri="{FF2B5EF4-FFF2-40B4-BE49-F238E27FC236}">
                  <a16:creationId xmlns:a16="http://schemas.microsoft.com/office/drawing/2014/main" id="{F86528DC-399C-38D1-CEF0-ABE23E664558}"/>
                </a:ext>
              </a:extLst>
            </p:cNvPr>
            <p:cNvSpPr>
              <a:spLocks noEditPoints="1"/>
            </p:cNvSpPr>
            <p:nvPr/>
          </p:nvSpPr>
          <p:spPr bwMode="auto">
            <a:xfrm>
              <a:off x="3541" y="2037"/>
              <a:ext cx="185" cy="199"/>
            </a:xfrm>
            <a:custGeom>
              <a:avLst/>
              <a:gdLst>
                <a:gd name="T0" fmla="*/ 268 w 279"/>
                <a:gd name="T1" fmla="*/ 299 h 299"/>
                <a:gd name="T2" fmla="*/ 12 w 279"/>
                <a:gd name="T3" fmla="*/ 299 h 299"/>
                <a:gd name="T4" fmla="*/ 3 w 279"/>
                <a:gd name="T5" fmla="*/ 294 h 299"/>
                <a:gd name="T6" fmla="*/ 2 w 279"/>
                <a:gd name="T7" fmla="*/ 284 h 299"/>
                <a:gd name="T8" fmla="*/ 23 w 279"/>
                <a:gd name="T9" fmla="*/ 241 h 299"/>
                <a:gd name="T10" fmla="*/ 33 w 279"/>
                <a:gd name="T11" fmla="*/ 235 h 299"/>
                <a:gd name="T12" fmla="*/ 246 w 279"/>
                <a:gd name="T13" fmla="*/ 235 h 299"/>
                <a:gd name="T14" fmla="*/ 256 w 279"/>
                <a:gd name="T15" fmla="*/ 241 h 299"/>
                <a:gd name="T16" fmla="*/ 277 w 279"/>
                <a:gd name="T17" fmla="*/ 284 h 299"/>
                <a:gd name="T18" fmla="*/ 277 w 279"/>
                <a:gd name="T19" fmla="*/ 294 h 299"/>
                <a:gd name="T20" fmla="*/ 268 w 279"/>
                <a:gd name="T21" fmla="*/ 299 h 299"/>
                <a:gd name="T22" fmla="*/ 29 w 279"/>
                <a:gd name="T23" fmla="*/ 278 h 299"/>
                <a:gd name="T24" fmla="*/ 250 w 279"/>
                <a:gd name="T25" fmla="*/ 278 h 299"/>
                <a:gd name="T26" fmla="*/ 240 w 279"/>
                <a:gd name="T27" fmla="*/ 257 h 299"/>
                <a:gd name="T28" fmla="*/ 40 w 279"/>
                <a:gd name="T29" fmla="*/ 257 h 299"/>
                <a:gd name="T30" fmla="*/ 29 w 279"/>
                <a:gd name="T31" fmla="*/ 278 h 299"/>
                <a:gd name="T32" fmla="*/ 257 w 279"/>
                <a:gd name="T33" fmla="*/ 86 h 299"/>
                <a:gd name="T34" fmla="*/ 22 w 279"/>
                <a:gd name="T35" fmla="*/ 86 h 299"/>
                <a:gd name="T36" fmla="*/ 12 w 279"/>
                <a:gd name="T37" fmla="*/ 78 h 299"/>
                <a:gd name="T38" fmla="*/ 17 w 279"/>
                <a:gd name="T39" fmla="*/ 66 h 299"/>
                <a:gd name="T40" fmla="*/ 135 w 279"/>
                <a:gd name="T41" fmla="*/ 2 h 299"/>
                <a:gd name="T42" fmla="*/ 145 w 279"/>
                <a:gd name="T43" fmla="*/ 2 h 299"/>
                <a:gd name="T44" fmla="*/ 262 w 279"/>
                <a:gd name="T45" fmla="*/ 66 h 299"/>
                <a:gd name="T46" fmla="*/ 267 w 279"/>
                <a:gd name="T47" fmla="*/ 78 h 299"/>
                <a:gd name="T48" fmla="*/ 257 w 279"/>
                <a:gd name="T49" fmla="*/ 86 h 299"/>
                <a:gd name="T50" fmla="*/ 64 w 279"/>
                <a:gd name="T51" fmla="*/ 65 h 299"/>
                <a:gd name="T52" fmla="*/ 215 w 279"/>
                <a:gd name="T53" fmla="*/ 65 h 299"/>
                <a:gd name="T54" fmla="*/ 140 w 279"/>
                <a:gd name="T55" fmla="*/ 23 h 299"/>
                <a:gd name="T56" fmla="*/ 64 w 279"/>
                <a:gd name="T57" fmla="*/ 65 h 299"/>
                <a:gd name="T58" fmla="*/ 54 w 279"/>
                <a:gd name="T59" fmla="*/ 203 h 299"/>
                <a:gd name="T60" fmla="*/ 54 w 279"/>
                <a:gd name="T61" fmla="*/ 118 h 299"/>
                <a:gd name="T62" fmla="*/ 44 w 279"/>
                <a:gd name="T63" fmla="*/ 107 h 299"/>
                <a:gd name="T64" fmla="*/ 33 w 279"/>
                <a:gd name="T65" fmla="*/ 118 h 299"/>
                <a:gd name="T66" fmla="*/ 33 w 279"/>
                <a:gd name="T67" fmla="*/ 203 h 299"/>
                <a:gd name="T68" fmla="*/ 44 w 279"/>
                <a:gd name="T69" fmla="*/ 214 h 299"/>
                <a:gd name="T70" fmla="*/ 54 w 279"/>
                <a:gd name="T71" fmla="*/ 203 h 299"/>
                <a:gd name="T72" fmla="*/ 118 w 279"/>
                <a:gd name="T73" fmla="*/ 203 h 299"/>
                <a:gd name="T74" fmla="*/ 118 w 279"/>
                <a:gd name="T75" fmla="*/ 118 h 299"/>
                <a:gd name="T76" fmla="*/ 108 w 279"/>
                <a:gd name="T77" fmla="*/ 107 h 299"/>
                <a:gd name="T78" fmla="*/ 97 w 279"/>
                <a:gd name="T79" fmla="*/ 118 h 299"/>
                <a:gd name="T80" fmla="*/ 97 w 279"/>
                <a:gd name="T81" fmla="*/ 203 h 299"/>
                <a:gd name="T82" fmla="*/ 108 w 279"/>
                <a:gd name="T83" fmla="*/ 214 h 299"/>
                <a:gd name="T84" fmla="*/ 118 w 279"/>
                <a:gd name="T85" fmla="*/ 203 h 299"/>
                <a:gd name="T86" fmla="*/ 182 w 279"/>
                <a:gd name="T87" fmla="*/ 203 h 299"/>
                <a:gd name="T88" fmla="*/ 182 w 279"/>
                <a:gd name="T89" fmla="*/ 118 h 299"/>
                <a:gd name="T90" fmla="*/ 172 w 279"/>
                <a:gd name="T91" fmla="*/ 107 h 299"/>
                <a:gd name="T92" fmla="*/ 161 w 279"/>
                <a:gd name="T93" fmla="*/ 118 h 299"/>
                <a:gd name="T94" fmla="*/ 161 w 279"/>
                <a:gd name="T95" fmla="*/ 203 h 299"/>
                <a:gd name="T96" fmla="*/ 172 w 279"/>
                <a:gd name="T97" fmla="*/ 214 h 299"/>
                <a:gd name="T98" fmla="*/ 182 w 279"/>
                <a:gd name="T99" fmla="*/ 203 h 299"/>
                <a:gd name="T100" fmla="*/ 246 w 279"/>
                <a:gd name="T101" fmla="*/ 203 h 299"/>
                <a:gd name="T102" fmla="*/ 246 w 279"/>
                <a:gd name="T103" fmla="*/ 118 h 299"/>
                <a:gd name="T104" fmla="*/ 236 w 279"/>
                <a:gd name="T105" fmla="*/ 107 h 299"/>
                <a:gd name="T106" fmla="*/ 225 w 279"/>
                <a:gd name="T107" fmla="*/ 118 h 299"/>
                <a:gd name="T108" fmla="*/ 225 w 279"/>
                <a:gd name="T109" fmla="*/ 203 h 299"/>
                <a:gd name="T110" fmla="*/ 236 w 279"/>
                <a:gd name="T111" fmla="*/ 214 h 299"/>
                <a:gd name="T112" fmla="*/ 246 w 279"/>
                <a:gd name="T113" fmla="*/ 20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 h="299">
                  <a:moveTo>
                    <a:pt x="268" y="299"/>
                  </a:moveTo>
                  <a:cubicBezTo>
                    <a:pt x="12" y="299"/>
                    <a:pt x="12" y="299"/>
                    <a:pt x="12" y="299"/>
                  </a:cubicBezTo>
                  <a:cubicBezTo>
                    <a:pt x="8" y="299"/>
                    <a:pt x="5" y="297"/>
                    <a:pt x="3" y="294"/>
                  </a:cubicBezTo>
                  <a:cubicBezTo>
                    <a:pt x="1" y="291"/>
                    <a:pt x="0" y="287"/>
                    <a:pt x="2" y="284"/>
                  </a:cubicBezTo>
                  <a:cubicBezTo>
                    <a:pt x="23" y="241"/>
                    <a:pt x="23" y="241"/>
                    <a:pt x="23" y="241"/>
                  </a:cubicBezTo>
                  <a:cubicBezTo>
                    <a:pt x="25" y="238"/>
                    <a:pt x="29" y="235"/>
                    <a:pt x="33" y="235"/>
                  </a:cubicBezTo>
                  <a:cubicBezTo>
                    <a:pt x="246" y="235"/>
                    <a:pt x="246" y="235"/>
                    <a:pt x="246" y="235"/>
                  </a:cubicBezTo>
                  <a:cubicBezTo>
                    <a:pt x="250" y="235"/>
                    <a:pt x="254" y="238"/>
                    <a:pt x="256" y="241"/>
                  </a:cubicBezTo>
                  <a:cubicBezTo>
                    <a:pt x="277" y="284"/>
                    <a:pt x="277" y="284"/>
                    <a:pt x="277" y="284"/>
                  </a:cubicBezTo>
                  <a:cubicBezTo>
                    <a:pt x="279" y="287"/>
                    <a:pt x="279" y="291"/>
                    <a:pt x="277" y="294"/>
                  </a:cubicBezTo>
                  <a:cubicBezTo>
                    <a:pt x="275" y="297"/>
                    <a:pt x="271" y="299"/>
                    <a:pt x="268" y="299"/>
                  </a:cubicBezTo>
                  <a:close/>
                  <a:moveTo>
                    <a:pt x="29" y="278"/>
                  </a:moveTo>
                  <a:cubicBezTo>
                    <a:pt x="250" y="278"/>
                    <a:pt x="250" y="278"/>
                    <a:pt x="250" y="278"/>
                  </a:cubicBezTo>
                  <a:cubicBezTo>
                    <a:pt x="240" y="257"/>
                    <a:pt x="240" y="257"/>
                    <a:pt x="240" y="257"/>
                  </a:cubicBezTo>
                  <a:cubicBezTo>
                    <a:pt x="40" y="257"/>
                    <a:pt x="40" y="257"/>
                    <a:pt x="40" y="257"/>
                  </a:cubicBezTo>
                  <a:lnTo>
                    <a:pt x="29" y="278"/>
                  </a:lnTo>
                  <a:close/>
                  <a:moveTo>
                    <a:pt x="257" y="86"/>
                  </a:moveTo>
                  <a:cubicBezTo>
                    <a:pt x="22" y="86"/>
                    <a:pt x="22" y="86"/>
                    <a:pt x="22" y="86"/>
                  </a:cubicBezTo>
                  <a:cubicBezTo>
                    <a:pt x="17" y="86"/>
                    <a:pt x="13" y="83"/>
                    <a:pt x="12" y="78"/>
                  </a:cubicBezTo>
                  <a:cubicBezTo>
                    <a:pt x="11" y="73"/>
                    <a:pt x="13" y="68"/>
                    <a:pt x="17" y="66"/>
                  </a:cubicBezTo>
                  <a:cubicBezTo>
                    <a:pt x="135" y="2"/>
                    <a:pt x="135" y="2"/>
                    <a:pt x="135" y="2"/>
                  </a:cubicBezTo>
                  <a:cubicBezTo>
                    <a:pt x="138" y="0"/>
                    <a:pt x="142" y="0"/>
                    <a:pt x="145" y="2"/>
                  </a:cubicBezTo>
                  <a:cubicBezTo>
                    <a:pt x="262" y="66"/>
                    <a:pt x="262" y="66"/>
                    <a:pt x="262" y="66"/>
                  </a:cubicBezTo>
                  <a:cubicBezTo>
                    <a:pt x="266" y="68"/>
                    <a:pt x="269" y="73"/>
                    <a:pt x="267" y="78"/>
                  </a:cubicBezTo>
                  <a:cubicBezTo>
                    <a:pt x="266" y="83"/>
                    <a:pt x="262" y="86"/>
                    <a:pt x="257" y="86"/>
                  </a:cubicBezTo>
                  <a:close/>
                  <a:moveTo>
                    <a:pt x="64" y="65"/>
                  </a:moveTo>
                  <a:cubicBezTo>
                    <a:pt x="215" y="65"/>
                    <a:pt x="215" y="65"/>
                    <a:pt x="215" y="65"/>
                  </a:cubicBezTo>
                  <a:cubicBezTo>
                    <a:pt x="140" y="23"/>
                    <a:pt x="140" y="23"/>
                    <a:pt x="140" y="23"/>
                  </a:cubicBezTo>
                  <a:lnTo>
                    <a:pt x="64" y="65"/>
                  </a:lnTo>
                  <a:close/>
                  <a:moveTo>
                    <a:pt x="54" y="203"/>
                  </a:moveTo>
                  <a:cubicBezTo>
                    <a:pt x="54" y="118"/>
                    <a:pt x="54" y="118"/>
                    <a:pt x="54" y="118"/>
                  </a:cubicBezTo>
                  <a:cubicBezTo>
                    <a:pt x="54" y="112"/>
                    <a:pt x="50" y="107"/>
                    <a:pt x="44" y="107"/>
                  </a:cubicBezTo>
                  <a:cubicBezTo>
                    <a:pt x="38" y="107"/>
                    <a:pt x="33" y="112"/>
                    <a:pt x="33" y="118"/>
                  </a:cubicBezTo>
                  <a:cubicBezTo>
                    <a:pt x="33" y="203"/>
                    <a:pt x="33" y="203"/>
                    <a:pt x="33" y="203"/>
                  </a:cubicBezTo>
                  <a:cubicBezTo>
                    <a:pt x="33" y="209"/>
                    <a:pt x="38" y="214"/>
                    <a:pt x="44" y="214"/>
                  </a:cubicBezTo>
                  <a:cubicBezTo>
                    <a:pt x="50" y="214"/>
                    <a:pt x="54" y="209"/>
                    <a:pt x="54" y="203"/>
                  </a:cubicBezTo>
                  <a:close/>
                  <a:moveTo>
                    <a:pt x="118" y="203"/>
                  </a:moveTo>
                  <a:cubicBezTo>
                    <a:pt x="118" y="118"/>
                    <a:pt x="118" y="118"/>
                    <a:pt x="118" y="118"/>
                  </a:cubicBezTo>
                  <a:cubicBezTo>
                    <a:pt x="118" y="112"/>
                    <a:pt x="114" y="107"/>
                    <a:pt x="108" y="107"/>
                  </a:cubicBezTo>
                  <a:cubicBezTo>
                    <a:pt x="102" y="107"/>
                    <a:pt x="97" y="112"/>
                    <a:pt x="97" y="118"/>
                  </a:cubicBezTo>
                  <a:cubicBezTo>
                    <a:pt x="97" y="203"/>
                    <a:pt x="97" y="203"/>
                    <a:pt x="97" y="203"/>
                  </a:cubicBezTo>
                  <a:cubicBezTo>
                    <a:pt x="97" y="209"/>
                    <a:pt x="102" y="214"/>
                    <a:pt x="108" y="214"/>
                  </a:cubicBezTo>
                  <a:cubicBezTo>
                    <a:pt x="114" y="214"/>
                    <a:pt x="118" y="209"/>
                    <a:pt x="118" y="203"/>
                  </a:cubicBezTo>
                  <a:close/>
                  <a:moveTo>
                    <a:pt x="182" y="203"/>
                  </a:moveTo>
                  <a:cubicBezTo>
                    <a:pt x="182" y="118"/>
                    <a:pt x="182" y="118"/>
                    <a:pt x="182" y="118"/>
                  </a:cubicBezTo>
                  <a:cubicBezTo>
                    <a:pt x="182" y="112"/>
                    <a:pt x="178" y="107"/>
                    <a:pt x="172" y="107"/>
                  </a:cubicBezTo>
                  <a:cubicBezTo>
                    <a:pt x="166" y="107"/>
                    <a:pt x="161" y="112"/>
                    <a:pt x="161" y="118"/>
                  </a:cubicBezTo>
                  <a:cubicBezTo>
                    <a:pt x="161" y="203"/>
                    <a:pt x="161" y="203"/>
                    <a:pt x="161" y="203"/>
                  </a:cubicBezTo>
                  <a:cubicBezTo>
                    <a:pt x="161" y="209"/>
                    <a:pt x="166" y="214"/>
                    <a:pt x="172" y="214"/>
                  </a:cubicBezTo>
                  <a:cubicBezTo>
                    <a:pt x="178" y="214"/>
                    <a:pt x="182" y="209"/>
                    <a:pt x="182" y="203"/>
                  </a:cubicBezTo>
                  <a:close/>
                  <a:moveTo>
                    <a:pt x="246" y="203"/>
                  </a:moveTo>
                  <a:cubicBezTo>
                    <a:pt x="246" y="118"/>
                    <a:pt x="246" y="118"/>
                    <a:pt x="246" y="118"/>
                  </a:cubicBezTo>
                  <a:cubicBezTo>
                    <a:pt x="246" y="112"/>
                    <a:pt x="242" y="107"/>
                    <a:pt x="236" y="107"/>
                  </a:cubicBezTo>
                  <a:cubicBezTo>
                    <a:pt x="230" y="107"/>
                    <a:pt x="225" y="112"/>
                    <a:pt x="225" y="118"/>
                  </a:cubicBezTo>
                  <a:cubicBezTo>
                    <a:pt x="225" y="203"/>
                    <a:pt x="225" y="203"/>
                    <a:pt x="225" y="203"/>
                  </a:cubicBezTo>
                  <a:cubicBezTo>
                    <a:pt x="225" y="209"/>
                    <a:pt x="230" y="214"/>
                    <a:pt x="236" y="214"/>
                  </a:cubicBezTo>
                  <a:cubicBezTo>
                    <a:pt x="242" y="214"/>
                    <a:pt x="246" y="209"/>
                    <a:pt x="246" y="20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solidFill>
                  <a:srgbClr val="86BC25"/>
                </a:solidFill>
                <a:latin typeface="+mj-lt"/>
                <a:ea typeface="华文细黑" panose="02010600040101010101" pitchFamily="2" charset="-122"/>
              </a:endParaRPr>
            </a:p>
          </p:txBody>
        </p:sp>
      </p:grpSp>
      <p:sp>
        <p:nvSpPr>
          <p:cNvPr id="29" name="Rectangle 4">
            <a:extLst>
              <a:ext uri="{FF2B5EF4-FFF2-40B4-BE49-F238E27FC236}">
                <a16:creationId xmlns:a16="http://schemas.microsoft.com/office/drawing/2014/main" id="{96F0639A-516A-7D74-D677-8020798F2553}"/>
              </a:ext>
            </a:extLst>
          </p:cNvPr>
          <p:cNvSpPr/>
          <p:nvPr/>
        </p:nvSpPr>
        <p:spPr>
          <a:xfrm>
            <a:off x="9120188" y="4666197"/>
            <a:ext cx="2083348" cy="760511"/>
          </a:xfrm>
          <a:prstGeom prst="rect">
            <a:avLst/>
          </a:prstGeom>
          <a:solidFill>
            <a:schemeClr val="accent4">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nvGrpSpPr>
          <p:cNvPr id="30" name="Group 526">
            <a:extLst>
              <a:ext uri="{FF2B5EF4-FFF2-40B4-BE49-F238E27FC236}">
                <a16:creationId xmlns:a16="http://schemas.microsoft.com/office/drawing/2014/main" id="{24EDD16F-0A26-7F4D-BEF4-5258728F095B}"/>
              </a:ext>
            </a:extLst>
          </p:cNvPr>
          <p:cNvGrpSpPr>
            <a:grpSpLocks/>
          </p:cNvGrpSpPr>
          <p:nvPr/>
        </p:nvGrpSpPr>
        <p:grpSpPr bwMode="auto">
          <a:xfrm>
            <a:off x="9869440" y="4720627"/>
            <a:ext cx="662517" cy="598859"/>
            <a:chOff x="3464" y="1974"/>
            <a:chExt cx="340" cy="340"/>
          </a:xfrm>
          <a:solidFill>
            <a:srgbClr val="FFFFFF"/>
          </a:solidFill>
        </p:grpSpPr>
        <p:sp>
          <p:nvSpPr>
            <p:cNvPr id="31" name="Freeform 527">
              <a:extLst>
                <a:ext uri="{FF2B5EF4-FFF2-40B4-BE49-F238E27FC236}">
                  <a16:creationId xmlns:a16="http://schemas.microsoft.com/office/drawing/2014/main" id="{2ED06852-5362-4D3C-E830-2898C46F2130}"/>
                </a:ext>
              </a:extLst>
            </p:cNvPr>
            <p:cNvSpPr>
              <a:spLocks noEditPoints="1"/>
            </p:cNvSpPr>
            <p:nvPr/>
          </p:nvSpPr>
          <p:spPr bwMode="auto">
            <a:xfrm>
              <a:off x="3464" y="1974"/>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solidFill>
                  <a:schemeClr val="tx1"/>
                </a:solidFill>
                <a:latin typeface="+mj-lt"/>
                <a:ea typeface="华文细黑" panose="02010600040101010101" pitchFamily="2" charset="-122"/>
              </a:endParaRPr>
            </a:p>
          </p:txBody>
        </p:sp>
        <p:sp>
          <p:nvSpPr>
            <p:cNvPr id="32" name="Freeform 528">
              <a:extLst>
                <a:ext uri="{FF2B5EF4-FFF2-40B4-BE49-F238E27FC236}">
                  <a16:creationId xmlns:a16="http://schemas.microsoft.com/office/drawing/2014/main" id="{259F1136-78D3-1EFC-E1C4-E781A360FC4B}"/>
                </a:ext>
              </a:extLst>
            </p:cNvPr>
            <p:cNvSpPr>
              <a:spLocks noEditPoints="1"/>
            </p:cNvSpPr>
            <p:nvPr/>
          </p:nvSpPr>
          <p:spPr bwMode="auto">
            <a:xfrm>
              <a:off x="3541" y="2037"/>
              <a:ext cx="185" cy="199"/>
            </a:xfrm>
            <a:custGeom>
              <a:avLst/>
              <a:gdLst>
                <a:gd name="T0" fmla="*/ 268 w 279"/>
                <a:gd name="T1" fmla="*/ 299 h 299"/>
                <a:gd name="T2" fmla="*/ 12 w 279"/>
                <a:gd name="T3" fmla="*/ 299 h 299"/>
                <a:gd name="T4" fmla="*/ 3 w 279"/>
                <a:gd name="T5" fmla="*/ 294 h 299"/>
                <a:gd name="T6" fmla="*/ 2 w 279"/>
                <a:gd name="T7" fmla="*/ 284 h 299"/>
                <a:gd name="T8" fmla="*/ 23 w 279"/>
                <a:gd name="T9" fmla="*/ 241 h 299"/>
                <a:gd name="T10" fmla="*/ 33 w 279"/>
                <a:gd name="T11" fmla="*/ 235 h 299"/>
                <a:gd name="T12" fmla="*/ 246 w 279"/>
                <a:gd name="T13" fmla="*/ 235 h 299"/>
                <a:gd name="T14" fmla="*/ 256 w 279"/>
                <a:gd name="T15" fmla="*/ 241 h 299"/>
                <a:gd name="T16" fmla="*/ 277 w 279"/>
                <a:gd name="T17" fmla="*/ 284 h 299"/>
                <a:gd name="T18" fmla="*/ 277 w 279"/>
                <a:gd name="T19" fmla="*/ 294 h 299"/>
                <a:gd name="T20" fmla="*/ 268 w 279"/>
                <a:gd name="T21" fmla="*/ 299 h 299"/>
                <a:gd name="T22" fmla="*/ 29 w 279"/>
                <a:gd name="T23" fmla="*/ 278 h 299"/>
                <a:gd name="T24" fmla="*/ 250 w 279"/>
                <a:gd name="T25" fmla="*/ 278 h 299"/>
                <a:gd name="T26" fmla="*/ 240 w 279"/>
                <a:gd name="T27" fmla="*/ 257 h 299"/>
                <a:gd name="T28" fmla="*/ 40 w 279"/>
                <a:gd name="T29" fmla="*/ 257 h 299"/>
                <a:gd name="T30" fmla="*/ 29 w 279"/>
                <a:gd name="T31" fmla="*/ 278 h 299"/>
                <a:gd name="T32" fmla="*/ 257 w 279"/>
                <a:gd name="T33" fmla="*/ 86 h 299"/>
                <a:gd name="T34" fmla="*/ 22 w 279"/>
                <a:gd name="T35" fmla="*/ 86 h 299"/>
                <a:gd name="T36" fmla="*/ 12 w 279"/>
                <a:gd name="T37" fmla="*/ 78 h 299"/>
                <a:gd name="T38" fmla="*/ 17 w 279"/>
                <a:gd name="T39" fmla="*/ 66 h 299"/>
                <a:gd name="T40" fmla="*/ 135 w 279"/>
                <a:gd name="T41" fmla="*/ 2 h 299"/>
                <a:gd name="T42" fmla="*/ 145 w 279"/>
                <a:gd name="T43" fmla="*/ 2 h 299"/>
                <a:gd name="T44" fmla="*/ 262 w 279"/>
                <a:gd name="T45" fmla="*/ 66 h 299"/>
                <a:gd name="T46" fmla="*/ 267 w 279"/>
                <a:gd name="T47" fmla="*/ 78 h 299"/>
                <a:gd name="T48" fmla="*/ 257 w 279"/>
                <a:gd name="T49" fmla="*/ 86 h 299"/>
                <a:gd name="T50" fmla="*/ 64 w 279"/>
                <a:gd name="T51" fmla="*/ 65 h 299"/>
                <a:gd name="T52" fmla="*/ 215 w 279"/>
                <a:gd name="T53" fmla="*/ 65 h 299"/>
                <a:gd name="T54" fmla="*/ 140 w 279"/>
                <a:gd name="T55" fmla="*/ 23 h 299"/>
                <a:gd name="T56" fmla="*/ 64 w 279"/>
                <a:gd name="T57" fmla="*/ 65 h 299"/>
                <a:gd name="T58" fmla="*/ 54 w 279"/>
                <a:gd name="T59" fmla="*/ 203 h 299"/>
                <a:gd name="T60" fmla="*/ 54 w 279"/>
                <a:gd name="T61" fmla="*/ 118 h 299"/>
                <a:gd name="T62" fmla="*/ 44 w 279"/>
                <a:gd name="T63" fmla="*/ 107 h 299"/>
                <a:gd name="T64" fmla="*/ 33 w 279"/>
                <a:gd name="T65" fmla="*/ 118 h 299"/>
                <a:gd name="T66" fmla="*/ 33 w 279"/>
                <a:gd name="T67" fmla="*/ 203 h 299"/>
                <a:gd name="T68" fmla="*/ 44 w 279"/>
                <a:gd name="T69" fmla="*/ 214 h 299"/>
                <a:gd name="T70" fmla="*/ 54 w 279"/>
                <a:gd name="T71" fmla="*/ 203 h 299"/>
                <a:gd name="T72" fmla="*/ 118 w 279"/>
                <a:gd name="T73" fmla="*/ 203 h 299"/>
                <a:gd name="T74" fmla="*/ 118 w 279"/>
                <a:gd name="T75" fmla="*/ 118 h 299"/>
                <a:gd name="T76" fmla="*/ 108 w 279"/>
                <a:gd name="T77" fmla="*/ 107 h 299"/>
                <a:gd name="T78" fmla="*/ 97 w 279"/>
                <a:gd name="T79" fmla="*/ 118 h 299"/>
                <a:gd name="T80" fmla="*/ 97 w 279"/>
                <a:gd name="T81" fmla="*/ 203 h 299"/>
                <a:gd name="T82" fmla="*/ 108 w 279"/>
                <a:gd name="T83" fmla="*/ 214 h 299"/>
                <a:gd name="T84" fmla="*/ 118 w 279"/>
                <a:gd name="T85" fmla="*/ 203 h 299"/>
                <a:gd name="T86" fmla="*/ 182 w 279"/>
                <a:gd name="T87" fmla="*/ 203 h 299"/>
                <a:gd name="T88" fmla="*/ 182 w 279"/>
                <a:gd name="T89" fmla="*/ 118 h 299"/>
                <a:gd name="T90" fmla="*/ 172 w 279"/>
                <a:gd name="T91" fmla="*/ 107 h 299"/>
                <a:gd name="T92" fmla="*/ 161 w 279"/>
                <a:gd name="T93" fmla="*/ 118 h 299"/>
                <a:gd name="T94" fmla="*/ 161 w 279"/>
                <a:gd name="T95" fmla="*/ 203 h 299"/>
                <a:gd name="T96" fmla="*/ 172 w 279"/>
                <a:gd name="T97" fmla="*/ 214 h 299"/>
                <a:gd name="T98" fmla="*/ 182 w 279"/>
                <a:gd name="T99" fmla="*/ 203 h 299"/>
                <a:gd name="T100" fmla="*/ 246 w 279"/>
                <a:gd name="T101" fmla="*/ 203 h 299"/>
                <a:gd name="T102" fmla="*/ 246 w 279"/>
                <a:gd name="T103" fmla="*/ 118 h 299"/>
                <a:gd name="T104" fmla="*/ 236 w 279"/>
                <a:gd name="T105" fmla="*/ 107 h 299"/>
                <a:gd name="T106" fmla="*/ 225 w 279"/>
                <a:gd name="T107" fmla="*/ 118 h 299"/>
                <a:gd name="T108" fmla="*/ 225 w 279"/>
                <a:gd name="T109" fmla="*/ 203 h 299"/>
                <a:gd name="T110" fmla="*/ 236 w 279"/>
                <a:gd name="T111" fmla="*/ 214 h 299"/>
                <a:gd name="T112" fmla="*/ 246 w 279"/>
                <a:gd name="T113" fmla="*/ 20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9" h="299">
                  <a:moveTo>
                    <a:pt x="268" y="299"/>
                  </a:moveTo>
                  <a:cubicBezTo>
                    <a:pt x="12" y="299"/>
                    <a:pt x="12" y="299"/>
                    <a:pt x="12" y="299"/>
                  </a:cubicBezTo>
                  <a:cubicBezTo>
                    <a:pt x="8" y="299"/>
                    <a:pt x="5" y="297"/>
                    <a:pt x="3" y="294"/>
                  </a:cubicBezTo>
                  <a:cubicBezTo>
                    <a:pt x="1" y="291"/>
                    <a:pt x="0" y="287"/>
                    <a:pt x="2" y="284"/>
                  </a:cubicBezTo>
                  <a:cubicBezTo>
                    <a:pt x="23" y="241"/>
                    <a:pt x="23" y="241"/>
                    <a:pt x="23" y="241"/>
                  </a:cubicBezTo>
                  <a:cubicBezTo>
                    <a:pt x="25" y="238"/>
                    <a:pt x="29" y="235"/>
                    <a:pt x="33" y="235"/>
                  </a:cubicBezTo>
                  <a:cubicBezTo>
                    <a:pt x="246" y="235"/>
                    <a:pt x="246" y="235"/>
                    <a:pt x="246" y="235"/>
                  </a:cubicBezTo>
                  <a:cubicBezTo>
                    <a:pt x="250" y="235"/>
                    <a:pt x="254" y="238"/>
                    <a:pt x="256" y="241"/>
                  </a:cubicBezTo>
                  <a:cubicBezTo>
                    <a:pt x="277" y="284"/>
                    <a:pt x="277" y="284"/>
                    <a:pt x="277" y="284"/>
                  </a:cubicBezTo>
                  <a:cubicBezTo>
                    <a:pt x="279" y="287"/>
                    <a:pt x="279" y="291"/>
                    <a:pt x="277" y="294"/>
                  </a:cubicBezTo>
                  <a:cubicBezTo>
                    <a:pt x="275" y="297"/>
                    <a:pt x="271" y="299"/>
                    <a:pt x="268" y="299"/>
                  </a:cubicBezTo>
                  <a:close/>
                  <a:moveTo>
                    <a:pt x="29" y="278"/>
                  </a:moveTo>
                  <a:cubicBezTo>
                    <a:pt x="250" y="278"/>
                    <a:pt x="250" y="278"/>
                    <a:pt x="250" y="278"/>
                  </a:cubicBezTo>
                  <a:cubicBezTo>
                    <a:pt x="240" y="257"/>
                    <a:pt x="240" y="257"/>
                    <a:pt x="240" y="257"/>
                  </a:cubicBezTo>
                  <a:cubicBezTo>
                    <a:pt x="40" y="257"/>
                    <a:pt x="40" y="257"/>
                    <a:pt x="40" y="257"/>
                  </a:cubicBezTo>
                  <a:lnTo>
                    <a:pt x="29" y="278"/>
                  </a:lnTo>
                  <a:close/>
                  <a:moveTo>
                    <a:pt x="257" y="86"/>
                  </a:moveTo>
                  <a:cubicBezTo>
                    <a:pt x="22" y="86"/>
                    <a:pt x="22" y="86"/>
                    <a:pt x="22" y="86"/>
                  </a:cubicBezTo>
                  <a:cubicBezTo>
                    <a:pt x="17" y="86"/>
                    <a:pt x="13" y="83"/>
                    <a:pt x="12" y="78"/>
                  </a:cubicBezTo>
                  <a:cubicBezTo>
                    <a:pt x="11" y="73"/>
                    <a:pt x="13" y="68"/>
                    <a:pt x="17" y="66"/>
                  </a:cubicBezTo>
                  <a:cubicBezTo>
                    <a:pt x="135" y="2"/>
                    <a:pt x="135" y="2"/>
                    <a:pt x="135" y="2"/>
                  </a:cubicBezTo>
                  <a:cubicBezTo>
                    <a:pt x="138" y="0"/>
                    <a:pt x="142" y="0"/>
                    <a:pt x="145" y="2"/>
                  </a:cubicBezTo>
                  <a:cubicBezTo>
                    <a:pt x="262" y="66"/>
                    <a:pt x="262" y="66"/>
                    <a:pt x="262" y="66"/>
                  </a:cubicBezTo>
                  <a:cubicBezTo>
                    <a:pt x="266" y="68"/>
                    <a:pt x="269" y="73"/>
                    <a:pt x="267" y="78"/>
                  </a:cubicBezTo>
                  <a:cubicBezTo>
                    <a:pt x="266" y="83"/>
                    <a:pt x="262" y="86"/>
                    <a:pt x="257" y="86"/>
                  </a:cubicBezTo>
                  <a:close/>
                  <a:moveTo>
                    <a:pt x="64" y="65"/>
                  </a:moveTo>
                  <a:cubicBezTo>
                    <a:pt x="215" y="65"/>
                    <a:pt x="215" y="65"/>
                    <a:pt x="215" y="65"/>
                  </a:cubicBezTo>
                  <a:cubicBezTo>
                    <a:pt x="140" y="23"/>
                    <a:pt x="140" y="23"/>
                    <a:pt x="140" y="23"/>
                  </a:cubicBezTo>
                  <a:lnTo>
                    <a:pt x="64" y="65"/>
                  </a:lnTo>
                  <a:close/>
                  <a:moveTo>
                    <a:pt x="54" y="203"/>
                  </a:moveTo>
                  <a:cubicBezTo>
                    <a:pt x="54" y="118"/>
                    <a:pt x="54" y="118"/>
                    <a:pt x="54" y="118"/>
                  </a:cubicBezTo>
                  <a:cubicBezTo>
                    <a:pt x="54" y="112"/>
                    <a:pt x="50" y="107"/>
                    <a:pt x="44" y="107"/>
                  </a:cubicBezTo>
                  <a:cubicBezTo>
                    <a:pt x="38" y="107"/>
                    <a:pt x="33" y="112"/>
                    <a:pt x="33" y="118"/>
                  </a:cubicBezTo>
                  <a:cubicBezTo>
                    <a:pt x="33" y="203"/>
                    <a:pt x="33" y="203"/>
                    <a:pt x="33" y="203"/>
                  </a:cubicBezTo>
                  <a:cubicBezTo>
                    <a:pt x="33" y="209"/>
                    <a:pt x="38" y="214"/>
                    <a:pt x="44" y="214"/>
                  </a:cubicBezTo>
                  <a:cubicBezTo>
                    <a:pt x="50" y="214"/>
                    <a:pt x="54" y="209"/>
                    <a:pt x="54" y="203"/>
                  </a:cubicBezTo>
                  <a:close/>
                  <a:moveTo>
                    <a:pt x="118" y="203"/>
                  </a:moveTo>
                  <a:cubicBezTo>
                    <a:pt x="118" y="118"/>
                    <a:pt x="118" y="118"/>
                    <a:pt x="118" y="118"/>
                  </a:cubicBezTo>
                  <a:cubicBezTo>
                    <a:pt x="118" y="112"/>
                    <a:pt x="114" y="107"/>
                    <a:pt x="108" y="107"/>
                  </a:cubicBezTo>
                  <a:cubicBezTo>
                    <a:pt x="102" y="107"/>
                    <a:pt x="97" y="112"/>
                    <a:pt x="97" y="118"/>
                  </a:cubicBezTo>
                  <a:cubicBezTo>
                    <a:pt x="97" y="203"/>
                    <a:pt x="97" y="203"/>
                    <a:pt x="97" y="203"/>
                  </a:cubicBezTo>
                  <a:cubicBezTo>
                    <a:pt x="97" y="209"/>
                    <a:pt x="102" y="214"/>
                    <a:pt x="108" y="214"/>
                  </a:cubicBezTo>
                  <a:cubicBezTo>
                    <a:pt x="114" y="214"/>
                    <a:pt x="118" y="209"/>
                    <a:pt x="118" y="203"/>
                  </a:cubicBezTo>
                  <a:close/>
                  <a:moveTo>
                    <a:pt x="182" y="203"/>
                  </a:moveTo>
                  <a:cubicBezTo>
                    <a:pt x="182" y="118"/>
                    <a:pt x="182" y="118"/>
                    <a:pt x="182" y="118"/>
                  </a:cubicBezTo>
                  <a:cubicBezTo>
                    <a:pt x="182" y="112"/>
                    <a:pt x="178" y="107"/>
                    <a:pt x="172" y="107"/>
                  </a:cubicBezTo>
                  <a:cubicBezTo>
                    <a:pt x="166" y="107"/>
                    <a:pt x="161" y="112"/>
                    <a:pt x="161" y="118"/>
                  </a:cubicBezTo>
                  <a:cubicBezTo>
                    <a:pt x="161" y="203"/>
                    <a:pt x="161" y="203"/>
                    <a:pt x="161" y="203"/>
                  </a:cubicBezTo>
                  <a:cubicBezTo>
                    <a:pt x="161" y="209"/>
                    <a:pt x="166" y="214"/>
                    <a:pt x="172" y="214"/>
                  </a:cubicBezTo>
                  <a:cubicBezTo>
                    <a:pt x="178" y="214"/>
                    <a:pt x="182" y="209"/>
                    <a:pt x="182" y="203"/>
                  </a:cubicBezTo>
                  <a:close/>
                  <a:moveTo>
                    <a:pt x="246" y="203"/>
                  </a:moveTo>
                  <a:cubicBezTo>
                    <a:pt x="246" y="118"/>
                    <a:pt x="246" y="118"/>
                    <a:pt x="246" y="118"/>
                  </a:cubicBezTo>
                  <a:cubicBezTo>
                    <a:pt x="246" y="112"/>
                    <a:pt x="242" y="107"/>
                    <a:pt x="236" y="107"/>
                  </a:cubicBezTo>
                  <a:cubicBezTo>
                    <a:pt x="230" y="107"/>
                    <a:pt x="225" y="112"/>
                    <a:pt x="225" y="118"/>
                  </a:cubicBezTo>
                  <a:cubicBezTo>
                    <a:pt x="225" y="203"/>
                    <a:pt x="225" y="203"/>
                    <a:pt x="225" y="203"/>
                  </a:cubicBezTo>
                  <a:cubicBezTo>
                    <a:pt x="225" y="209"/>
                    <a:pt x="230" y="214"/>
                    <a:pt x="236" y="214"/>
                  </a:cubicBezTo>
                  <a:cubicBezTo>
                    <a:pt x="242" y="214"/>
                    <a:pt x="246" y="209"/>
                    <a:pt x="246" y="20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600">
                <a:solidFill>
                  <a:schemeClr val="tx1"/>
                </a:solidFill>
                <a:latin typeface="+mj-lt"/>
                <a:ea typeface="华文细黑" panose="02010600040101010101" pitchFamily="2" charset="-122"/>
              </a:endParaRPr>
            </a:p>
          </p:txBody>
        </p:sp>
      </p:grpSp>
      <p:cxnSp>
        <p:nvCxnSpPr>
          <p:cNvPr id="33" name="Elbow Connector 2">
            <a:extLst>
              <a:ext uri="{FF2B5EF4-FFF2-40B4-BE49-F238E27FC236}">
                <a16:creationId xmlns:a16="http://schemas.microsoft.com/office/drawing/2014/main" id="{CA159CC6-7AD1-FB73-5553-6A4291340FF2}"/>
              </a:ext>
            </a:extLst>
          </p:cNvPr>
          <p:cNvCxnSpPr>
            <a:cxnSpLocks/>
            <a:stCxn id="8" idx="3"/>
            <a:endCxn id="21" idx="1"/>
          </p:cNvCxnSpPr>
          <p:nvPr/>
        </p:nvCxnSpPr>
        <p:spPr>
          <a:xfrm>
            <a:off x="2554116" y="1787498"/>
            <a:ext cx="996759" cy="3278330"/>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4">
            <a:extLst>
              <a:ext uri="{FF2B5EF4-FFF2-40B4-BE49-F238E27FC236}">
                <a16:creationId xmlns:a16="http://schemas.microsoft.com/office/drawing/2014/main" id="{E2420363-A73E-8B5F-A322-BA8829D0D0C0}"/>
              </a:ext>
            </a:extLst>
          </p:cNvPr>
          <p:cNvCxnSpPr>
            <a:stCxn id="21" idx="3"/>
            <a:endCxn id="25" idx="1"/>
          </p:cNvCxnSpPr>
          <p:nvPr/>
        </p:nvCxnSpPr>
        <p:spPr>
          <a:xfrm flipV="1">
            <a:off x="5634223" y="1790070"/>
            <a:ext cx="731038" cy="3275758"/>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8">
            <a:extLst>
              <a:ext uri="{FF2B5EF4-FFF2-40B4-BE49-F238E27FC236}">
                <a16:creationId xmlns:a16="http://schemas.microsoft.com/office/drawing/2014/main" id="{C51A2ABC-59F1-CB7D-A933-DF89FC372340}"/>
              </a:ext>
            </a:extLst>
          </p:cNvPr>
          <p:cNvCxnSpPr>
            <a:stCxn id="25" idx="3"/>
            <a:endCxn id="29" idx="1"/>
          </p:cNvCxnSpPr>
          <p:nvPr/>
        </p:nvCxnSpPr>
        <p:spPr>
          <a:xfrm>
            <a:off x="8448609" y="1790070"/>
            <a:ext cx="671579" cy="3256383"/>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Θέση αριθμού διαφάνειας 3">
            <a:extLst>
              <a:ext uri="{FF2B5EF4-FFF2-40B4-BE49-F238E27FC236}">
                <a16:creationId xmlns:a16="http://schemas.microsoft.com/office/drawing/2014/main" id="{58260625-2BDF-6373-104F-AF2C12FF7D2E}"/>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10</a:t>
            </a:fld>
            <a:endParaRPr lang="el-GR"/>
          </a:p>
        </p:txBody>
      </p:sp>
    </p:spTree>
    <p:extLst>
      <p:ext uri="{BB962C8B-B14F-4D97-AF65-F5344CB8AC3E}">
        <p14:creationId xmlns:p14="http://schemas.microsoft.com/office/powerpoint/2010/main" val="128087761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FE9F44E-B876-1EF7-415E-94DD75E22475}"/>
              </a:ext>
            </a:extLst>
          </p:cNvPr>
          <p:cNvSpPr/>
          <p:nvPr/>
        </p:nvSpPr>
        <p:spPr>
          <a:xfrm>
            <a:off x="7585945" y="4418660"/>
            <a:ext cx="614599" cy="707886"/>
          </a:xfrm>
          <a:prstGeom prst="rect">
            <a:avLst/>
          </a:prstGeom>
          <a:solidFill>
            <a:srgbClr val="FFFFFF"/>
          </a:solidFill>
          <a:ln w="9525" cap="rnd">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4000" b="0" i="0" u="none" strike="noStrike" kern="0" cap="none" spc="0" normalizeH="0" baseline="0" noProof="0" dirty="0">
                <a:ln>
                  <a:noFill/>
                </a:ln>
                <a:solidFill>
                  <a:srgbClr val="8064A2">
                    <a:lumMod val="75000"/>
                  </a:srgbClr>
                </a:solidFill>
                <a:effectLst/>
                <a:uLnTx/>
                <a:uFillTx/>
                <a:latin typeface="Calibri" panose="020F0502020204030204" pitchFamily="34" charset="0"/>
                <a:cs typeface="Calibri" panose="020F0502020204030204" pitchFamily="34" charset="0"/>
              </a:rPr>
              <a:t>+</a:t>
            </a:r>
            <a:endParaRPr kumimoji="0" lang="en-US" sz="4000" b="0" i="0" u="none" strike="noStrike" kern="0" cap="none" spc="0" normalizeH="0" baseline="0" noProof="0" dirty="0">
              <a:ln>
                <a:noFill/>
              </a:ln>
              <a:solidFill>
                <a:srgbClr val="8064A2">
                  <a:lumMod val="75000"/>
                </a:srgbClr>
              </a:solidFill>
              <a:effectLst/>
              <a:uLnTx/>
              <a:uFillTx/>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4A6CE551-CC70-5244-EE7E-E816DFE4C5C5}"/>
              </a:ext>
            </a:extLst>
          </p:cNvPr>
          <p:cNvSpPr/>
          <p:nvPr/>
        </p:nvSpPr>
        <p:spPr>
          <a:xfrm>
            <a:off x="3797232" y="4418660"/>
            <a:ext cx="614599" cy="707886"/>
          </a:xfrm>
          <a:prstGeom prst="rect">
            <a:avLst/>
          </a:prstGeom>
          <a:solidFill>
            <a:srgbClr val="FFFFFF"/>
          </a:solidFill>
          <a:ln w="9525" cap="rnd">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4000" b="0" i="0" u="none" strike="noStrike" kern="0" cap="none" spc="0" normalizeH="0" baseline="0" noProof="0" dirty="0">
                <a:ln>
                  <a:noFill/>
                </a:ln>
                <a:solidFill>
                  <a:srgbClr val="8064A2">
                    <a:lumMod val="75000"/>
                  </a:srgbClr>
                </a:solidFill>
                <a:effectLst/>
                <a:uLnTx/>
                <a:uFillTx/>
                <a:latin typeface="Calibri" panose="020F0502020204030204" pitchFamily="34" charset="0"/>
                <a:cs typeface="Calibri" panose="020F0502020204030204" pitchFamily="34" charset="0"/>
              </a:rPr>
              <a:t>=</a:t>
            </a:r>
            <a:endParaRPr kumimoji="0" lang="en-US" sz="4000" b="0" i="0" u="none" strike="noStrike" kern="0" cap="none" spc="0" normalizeH="0" baseline="0" noProof="0" dirty="0">
              <a:ln>
                <a:noFill/>
              </a:ln>
              <a:solidFill>
                <a:srgbClr val="8064A2">
                  <a:lumMod val="75000"/>
                </a:srgbClr>
              </a:solidFill>
              <a:effectLst/>
              <a:uLnTx/>
              <a:uFillTx/>
              <a:latin typeface="Calibri" panose="020F0502020204030204" pitchFamily="34" charset="0"/>
              <a:cs typeface="Calibri" panose="020F0502020204030204" pitchFamily="34" charset="0"/>
            </a:endParaRPr>
          </a:p>
        </p:txBody>
      </p:sp>
      <p:sp>
        <p:nvSpPr>
          <p:cNvPr id="9" name="Ορθογώνιο 4">
            <a:extLst>
              <a:ext uri="{FF2B5EF4-FFF2-40B4-BE49-F238E27FC236}">
                <a16:creationId xmlns:a16="http://schemas.microsoft.com/office/drawing/2014/main" id="{E9B19D54-7F0E-7D6B-163F-5EEA6CD838B3}"/>
              </a:ext>
            </a:extLst>
          </p:cNvPr>
          <p:cNvSpPr/>
          <p:nvPr/>
        </p:nvSpPr>
        <p:spPr>
          <a:xfrm>
            <a:off x="573125" y="1657561"/>
            <a:ext cx="3348000" cy="1901952"/>
          </a:xfrm>
          <a:prstGeom prst="rect">
            <a:avLst/>
          </a:prstGeom>
          <a:solidFill>
            <a:schemeClr val="bg1">
              <a:lumMod val="95000"/>
            </a:schemeClr>
          </a:solidFill>
          <a:ln w="12700" cap="flat" cmpd="sng" algn="ctr">
            <a:solidFill>
              <a:schemeClr val="tx1"/>
            </a:solidFill>
            <a:prstDash val="sysDot"/>
            <a:miter lim="800000"/>
          </a:ln>
          <a:effectLst/>
        </p:spPr>
        <p:txBody>
          <a:bodyPr rtlCol="0" anchor="ctr"/>
          <a:lstStyle/>
          <a:p>
            <a:pPr defTabSz="1219170"/>
            <a:r>
              <a:rPr lang="el-GR" sz="1800" dirty="0">
                <a:solidFill>
                  <a:srgbClr val="002060"/>
                </a:solidFill>
                <a:latin typeface="Calibri" panose="020F0502020204030204" pitchFamily="34" charset="0"/>
                <a:ea typeface="Verdana" panose="020B0604030504040204" pitchFamily="34" charset="0"/>
                <a:cs typeface="Calibri" panose="020F0502020204030204" pitchFamily="34" charset="0"/>
              </a:rPr>
              <a:t>Αλλαγή προμηθευτή χωρίς την εξόφληση σημαντικών οφειλών</a:t>
            </a:r>
          </a:p>
          <a:p>
            <a:pPr defTabSz="1219170"/>
            <a:endParaRPr lang="el-GR" sz="1800" dirty="0">
              <a:solidFill>
                <a:srgbClr val="002060"/>
              </a:solidFill>
              <a:latin typeface="Helvetica Neue" panose="020B0604020202020204" charset="0"/>
              <a:ea typeface="Verdana" panose="020B0604030504040204" pitchFamily="34" charset="0"/>
            </a:endParaRPr>
          </a:p>
        </p:txBody>
      </p:sp>
      <p:sp>
        <p:nvSpPr>
          <p:cNvPr id="10" name="Ορθογώνιο 18">
            <a:extLst>
              <a:ext uri="{FF2B5EF4-FFF2-40B4-BE49-F238E27FC236}">
                <a16:creationId xmlns:a16="http://schemas.microsoft.com/office/drawing/2014/main" id="{B0C59D1E-A390-DBE0-35D6-897AA1D402A0}"/>
              </a:ext>
            </a:extLst>
          </p:cNvPr>
          <p:cNvSpPr/>
          <p:nvPr/>
        </p:nvSpPr>
        <p:spPr>
          <a:xfrm>
            <a:off x="573125" y="905034"/>
            <a:ext cx="3348880" cy="533400"/>
          </a:xfrm>
          <a:prstGeom prst="rect">
            <a:avLst/>
          </a:prstGeom>
          <a:solidFill>
            <a:schemeClr val="accent1">
              <a:lumMod val="75000"/>
            </a:schemeClr>
          </a:solidFill>
          <a:ln w="19050" algn="ctr">
            <a:noFill/>
            <a:miter lim="800000"/>
            <a:headEnd/>
            <a:tailEnd/>
          </a:ln>
        </p:spPr>
        <p:txBody>
          <a:bodyPr wrap="square" lIns="88900" tIns="88900" rIns="88900" bIns="88900" rtlCol="0" anchor="ctr"/>
          <a:lstStyle/>
          <a:p>
            <a:pPr algn="ctr">
              <a:buClrTx/>
            </a:pPr>
            <a:r>
              <a:rPr lang="el-GR" sz="2000" kern="1200" dirty="0">
                <a:solidFill>
                  <a:prstClr val="white"/>
                </a:solidFill>
                <a:latin typeface="Calibri" panose="020F0502020204030204" pitchFamily="34" charset="0"/>
                <a:ea typeface="+mn-ea"/>
                <a:cs typeface="Calibri" panose="020F0502020204030204" pitchFamily="34" charset="0"/>
              </a:rPr>
              <a:t>Το πραγματικό πρόβλημα</a:t>
            </a:r>
          </a:p>
        </p:txBody>
      </p:sp>
      <p:sp>
        <p:nvSpPr>
          <p:cNvPr id="11" name="Ορθογώνιο 4">
            <a:extLst>
              <a:ext uri="{FF2B5EF4-FFF2-40B4-BE49-F238E27FC236}">
                <a16:creationId xmlns:a16="http://schemas.microsoft.com/office/drawing/2014/main" id="{EF3E168F-AEAB-4977-31A9-C64953EB7B11}"/>
              </a:ext>
            </a:extLst>
          </p:cNvPr>
          <p:cNvSpPr/>
          <p:nvPr/>
        </p:nvSpPr>
        <p:spPr>
          <a:xfrm>
            <a:off x="4307843" y="1657561"/>
            <a:ext cx="3348881" cy="1901952"/>
          </a:xfrm>
          <a:prstGeom prst="rect">
            <a:avLst/>
          </a:prstGeom>
          <a:solidFill>
            <a:schemeClr val="bg1">
              <a:lumMod val="95000"/>
            </a:schemeClr>
          </a:solidFill>
          <a:ln w="12700" cap="flat" cmpd="sng" algn="ctr">
            <a:solidFill>
              <a:schemeClr val="tx1"/>
            </a:solidFill>
            <a:prstDash val="sysDot"/>
            <a:miter lim="800000"/>
          </a:ln>
          <a:effectLst/>
        </p:spPr>
        <p:txBody>
          <a:bodyPr rtlCol="0" anchor="ctr"/>
          <a:lstStyle/>
          <a:p>
            <a:pPr defTabSz="1219170"/>
            <a:r>
              <a:rPr lang="el-GR" sz="1800" dirty="0">
                <a:solidFill>
                  <a:srgbClr val="002060"/>
                </a:solidFill>
                <a:latin typeface="Calibri" panose="020F0502020204030204" pitchFamily="34" charset="0"/>
                <a:ea typeface="Verdana" panose="020B0604030504040204" pitchFamily="34" charset="0"/>
                <a:cs typeface="Calibri" panose="020F0502020204030204" pitchFamily="34" charset="0"/>
              </a:rPr>
              <a:t>Αλλαγή με ανεξόφλητες οφειλές τουλάχιστον σε 2 προμηθευτές από καταναλωτές εντός πενταετίας.</a:t>
            </a:r>
          </a:p>
          <a:p>
            <a:pPr defTabSz="1219170"/>
            <a:endParaRPr lang="el-GR" sz="1800" dirty="0">
              <a:solidFill>
                <a:srgbClr val="002060"/>
              </a:solidFill>
              <a:latin typeface="Calibri" panose="020F0502020204030204" pitchFamily="34" charset="0"/>
              <a:ea typeface="Verdana" panose="020B0604030504040204" pitchFamily="34" charset="0"/>
              <a:cs typeface="Calibri" panose="020F0502020204030204" pitchFamily="34" charset="0"/>
            </a:endParaRPr>
          </a:p>
          <a:p>
            <a:pPr defTabSz="1219170"/>
            <a:r>
              <a:rPr lang="el-GR" sz="1800" dirty="0">
                <a:solidFill>
                  <a:srgbClr val="002060"/>
                </a:solidFill>
                <a:latin typeface="Calibri" panose="020F0502020204030204" pitchFamily="34" charset="0"/>
                <a:ea typeface="Verdana" panose="020B0604030504040204" pitchFamily="34" charset="0"/>
                <a:cs typeface="Calibri" panose="020F0502020204030204" pitchFamily="34" charset="0"/>
              </a:rPr>
              <a:t>Η πενταετία εκκινεί από 1.1.2020.</a:t>
            </a:r>
          </a:p>
        </p:txBody>
      </p:sp>
      <p:sp>
        <p:nvSpPr>
          <p:cNvPr id="12" name="Ορθογώνιο 18">
            <a:extLst>
              <a:ext uri="{FF2B5EF4-FFF2-40B4-BE49-F238E27FC236}">
                <a16:creationId xmlns:a16="http://schemas.microsoft.com/office/drawing/2014/main" id="{29B3A469-ABBB-1CD7-B27D-1028ADC6BCF6}"/>
              </a:ext>
            </a:extLst>
          </p:cNvPr>
          <p:cNvSpPr/>
          <p:nvPr/>
        </p:nvSpPr>
        <p:spPr>
          <a:xfrm>
            <a:off x="4307843" y="905034"/>
            <a:ext cx="3348880" cy="533400"/>
          </a:xfrm>
          <a:prstGeom prst="rect">
            <a:avLst/>
          </a:prstGeom>
          <a:solidFill>
            <a:schemeClr val="accent1">
              <a:lumMod val="75000"/>
            </a:schemeClr>
          </a:solidFill>
          <a:ln w="19050" algn="ctr">
            <a:noFill/>
            <a:miter lim="800000"/>
            <a:headEnd/>
            <a:tailEnd/>
          </a:ln>
        </p:spPr>
        <p:txBody>
          <a:bodyPr wrap="square" lIns="88900" tIns="88900" rIns="88900" bIns="88900" rtlCol="0" anchor="ctr"/>
          <a:lstStyle/>
          <a:p>
            <a:pPr algn="ctr">
              <a:buClrTx/>
            </a:pPr>
            <a:r>
              <a:rPr lang="el-GR" sz="2000" kern="1200" dirty="0">
                <a:solidFill>
                  <a:prstClr val="white"/>
                </a:solidFill>
                <a:latin typeface="Calibri" panose="020F0502020204030204" pitchFamily="34" charset="0"/>
                <a:ea typeface="+mn-ea"/>
                <a:cs typeface="Calibri" panose="020F0502020204030204" pitchFamily="34" charset="0"/>
              </a:rPr>
              <a:t>Στρατηγικοί κακοπληρωτές</a:t>
            </a:r>
          </a:p>
        </p:txBody>
      </p:sp>
      <p:sp>
        <p:nvSpPr>
          <p:cNvPr id="15" name="Ορθογώνιο 4">
            <a:extLst>
              <a:ext uri="{FF2B5EF4-FFF2-40B4-BE49-F238E27FC236}">
                <a16:creationId xmlns:a16="http://schemas.microsoft.com/office/drawing/2014/main" id="{546D035F-5D12-D852-21ED-6FDEBD1C5656}"/>
              </a:ext>
            </a:extLst>
          </p:cNvPr>
          <p:cNvSpPr/>
          <p:nvPr/>
        </p:nvSpPr>
        <p:spPr>
          <a:xfrm>
            <a:off x="8130696" y="1657561"/>
            <a:ext cx="3348881" cy="1901952"/>
          </a:xfrm>
          <a:prstGeom prst="rect">
            <a:avLst/>
          </a:prstGeom>
          <a:solidFill>
            <a:schemeClr val="bg1">
              <a:lumMod val="95000"/>
            </a:schemeClr>
          </a:solidFill>
          <a:ln w="12700" cap="flat" cmpd="sng" algn="ctr">
            <a:solidFill>
              <a:schemeClr val="tx1"/>
            </a:solidFill>
            <a:prstDash val="sysDot"/>
            <a:miter lim="800000"/>
          </a:ln>
          <a:effectLst/>
        </p:spPr>
        <p:txBody>
          <a:bodyPr rtlCol="0" anchor="ctr"/>
          <a:lstStyle/>
          <a:p>
            <a:pPr defTabSz="1219170"/>
            <a:r>
              <a:rPr lang="el-GR" sz="1800" dirty="0">
                <a:solidFill>
                  <a:srgbClr val="002060"/>
                </a:solidFill>
                <a:latin typeface="Calibri" panose="020F0502020204030204" pitchFamily="34" charset="0"/>
                <a:ea typeface="Verdana" panose="020B0604030504040204" pitchFamily="34" charset="0"/>
                <a:cs typeface="Calibri" panose="020F0502020204030204" pitchFamily="34" charset="0"/>
              </a:rPr>
              <a:t>Η αλλαγή προμηθευτή </a:t>
            </a:r>
            <a:r>
              <a:rPr lang="el-GR" sz="1800" dirty="0" err="1">
                <a:solidFill>
                  <a:srgbClr val="002060"/>
                </a:solidFill>
                <a:latin typeface="Calibri" panose="020F0502020204030204" pitchFamily="34" charset="0"/>
                <a:ea typeface="Verdana" panose="020B0604030504040204" pitchFamily="34" charset="0"/>
                <a:cs typeface="Calibri" panose="020F0502020204030204" pitchFamily="34" charset="0"/>
              </a:rPr>
              <a:t>διέπεται</a:t>
            </a:r>
            <a:r>
              <a:rPr lang="el-GR" sz="1800" dirty="0">
                <a:solidFill>
                  <a:srgbClr val="002060"/>
                </a:solidFill>
                <a:latin typeface="Calibri" panose="020F0502020204030204" pitchFamily="34" charset="0"/>
                <a:ea typeface="Verdana" panose="020B0604030504040204" pitchFamily="34" charset="0"/>
                <a:cs typeface="Calibri" panose="020F0502020204030204" pitchFamily="34" charset="0"/>
              </a:rPr>
              <a:t> από το </a:t>
            </a:r>
            <a:r>
              <a:rPr lang="el-GR" sz="1800" dirty="0" err="1">
                <a:solidFill>
                  <a:srgbClr val="002060"/>
                </a:solidFill>
                <a:latin typeface="Calibri" panose="020F0502020204030204" pitchFamily="34" charset="0"/>
                <a:ea typeface="Verdana" panose="020B0604030504040204" pitchFamily="34" charset="0"/>
                <a:cs typeface="Calibri" panose="020F0502020204030204" pitchFamily="34" charset="0"/>
              </a:rPr>
              <a:t>Ενωσιακό</a:t>
            </a:r>
            <a:r>
              <a:rPr lang="el-GR" sz="1800" dirty="0">
                <a:solidFill>
                  <a:srgbClr val="002060"/>
                </a:solidFill>
                <a:latin typeface="Calibri" panose="020F0502020204030204" pitchFamily="34" charset="0"/>
                <a:ea typeface="Verdana" panose="020B0604030504040204" pitchFamily="34" charset="0"/>
                <a:cs typeface="Calibri" panose="020F0502020204030204" pitchFamily="34" charset="0"/>
              </a:rPr>
              <a:t> και το Εθνικό δίκαιο και αποτελεί θεμελιώδες δικαίωμα του καταναλωτή </a:t>
            </a:r>
          </a:p>
        </p:txBody>
      </p:sp>
      <p:sp>
        <p:nvSpPr>
          <p:cNvPr id="16" name="Ορθογώνιο 18">
            <a:extLst>
              <a:ext uri="{FF2B5EF4-FFF2-40B4-BE49-F238E27FC236}">
                <a16:creationId xmlns:a16="http://schemas.microsoft.com/office/drawing/2014/main" id="{9902535D-3096-45C6-CB5D-44BA52068AD0}"/>
              </a:ext>
            </a:extLst>
          </p:cNvPr>
          <p:cNvSpPr/>
          <p:nvPr/>
        </p:nvSpPr>
        <p:spPr>
          <a:xfrm>
            <a:off x="8130696" y="905034"/>
            <a:ext cx="3348880" cy="533400"/>
          </a:xfrm>
          <a:prstGeom prst="rect">
            <a:avLst/>
          </a:prstGeom>
          <a:solidFill>
            <a:schemeClr val="accent1">
              <a:lumMod val="75000"/>
            </a:schemeClr>
          </a:solidFill>
          <a:ln w="19050" algn="ctr">
            <a:noFill/>
            <a:miter lim="800000"/>
            <a:headEnd/>
            <a:tailEnd/>
          </a:ln>
        </p:spPr>
        <p:txBody>
          <a:bodyPr wrap="square" lIns="88900" tIns="88900" rIns="88900" bIns="88900" rtlCol="0" anchor="ctr"/>
          <a:lstStyle/>
          <a:p>
            <a:pPr algn="ctr">
              <a:buClrTx/>
            </a:pPr>
            <a:r>
              <a:rPr lang="el-GR" sz="2000" kern="1200" dirty="0" err="1">
                <a:solidFill>
                  <a:prstClr val="white"/>
                </a:solidFill>
                <a:latin typeface="Calibri" panose="020F0502020204030204" pitchFamily="34" charset="0"/>
                <a:ea typeface="+mn-ea"/>
                <a:cs typeface="Calibri" panose="020F0502020204030204" pitchFamily="34" charset="0"/>
              </a:rPr>
              <a:t>Ενωσιακό</a:t>
            </a:r>
            <a:r>
              <a:rPr lang="el-GR" sz="2000" kern="1200" dirty="0">
                <a:solidFill>
                  <a:prstClr val="white"/>
                </a:solidFill>
                <a:latin typeface="Calibri" panose="020F0502020204030204" pitchFamily="34" charset="0"/>
                <a:ea typeface="+mn-ea"/>
                <a:cs typeface="Calibri" panose="020F0502020204030204" pitchFamily="34" charset="0"/>
              </a:rPr>
              <a:t> και Εθνικό Δίκαιο</a:t>
            </a:r>
          </a:p>
        </p:txBody>
      </p:sp>
      <p:sp>
        <p:nvSpPr>
          <p:cNvPr id="5" name="Title 2">
            <a:extLst>
              <a:ext uri="{FF2B5EF4-FFF2-40B4-BE49-F238E27FC236}">
                <a16:creationId xmlns:a16="http://schemas.microsoft.com/office/drawing/2014/main" id="{CC570A63-9F78-DE41-9690-87AA98716E74}"/>
              </a:ext>
            </a:extLst>
          </p:cNvPr>
          <p:cNvSpPr txBox="1">
            <a:spLocks/>
          </p:cNvSpPr>
          <p:nvPr/>
        </p:nvSpPr>
        <p:spPr>
          <a:xfrm>
            <a:off x="573125" y="230762"/>
            <a:ext cx="11371960" cy="533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rgbClr val="76717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2800" dirty="0">
                <a:solidFill>
                  <a:schemeClr val="bg2"/>
                </a:solidFill>
                <a:latin typeface="Calibri" panose="020F0502020204030204" pitchFamily="34" charset="0"/>
                <a:cs typeface="Calibri" panose="020F0502020204030204" pitchFamily="34" charset="0"/>
                <a:sym typeface="Arial"/>
              </a:rPr>
              <a:t>Αντιμετώπιση στρατηγικών κακοπληρωτών</a:t>
            </a:r>
            <a:endParaRPr lang="en-US" sz="2800" dirty="0">
              <a:solidFill>
                <a:schemeClr val="bg2"/>
              </a:solidFill>
              <a:latin typeface="Calibri" panose="020F0502020204030204" pitchFamily="34" charset="0"/>
              <a:cs typeface="Calibri" panose="020F0502020204030204" pitchFamily="34" charset="0"/>
            </a:endParaRPr>
          </a:p>
        </p:txBody>
      </p:sp>
      <p:sp>
        <p:nvSpPr>
          <p:cNvPr id="2" name="Θέση αριθμού διαφάνειας 1">
            <a:extLst>
              <a:ext uri="{FF2B5EF4-FFF2-40B4-BE49-F238E27FC236}">
                <a16:creationId xmlns:a16="http://schemas.microsoft.com/office/drawing/2014/main" id="{014CBD16-7DD6-250E-2D94-6A7C36C37397}"/>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11</a:t>
            </a:fld>
            <a:endParaRPr lang="el-GR"/>
          </a:p>
        </p:txBody>
      </p:sp>
      <p:sp>
        <p:nvSpPr>
          <p:cNvPr id="3" name="Rectangle 2">
            <a:extLst>
              <a:ext uri="{FF2B5EF4-FFF2-40B4-BE49-F238E27FC236}">
                <a16:creationId xmlns:a16="http://schemas.microsoft.com/office/drawing/2014/main" id="{918FDF29-8377-ECC8-E916-6ECDD1CE5DFB}"/>
              </a:ext>
            </a:extLst>
          </p:cNvPr>
          <p:cNvSpPr/>
          <p:nvPr/>
        </p:nvSpPr>
        <p:spPr>
          <a:xfrm>
            <a:off x="573125" y="4098331"/>
            <a:ext cx="3348000" cy="1436291"/>
          </a:xfrm>
          <a:prstGeom prst="rect">
            <a:avLst/>
          </a:prstGeom>
          <a:solidFill>
            <a:schemeClr val="bg2">
              <a:lumMod val="20000"/>
              <a:lumOff val="80000"/>
              <a:alpha val="86000"/>
            </a:schemeClr>
          </a:solidFill>
          <a:ln w="9525" cap="rnd">
            <a:solidFill>
              <a:schemeClr val="bg2"/>
            </a:solidFill>
          </a:ln>
        </p:spPr>
        <p:txBody>
          <a:bodyPr wrap="square">
            <a:spAutoFit/>
          </a:bodyPr>
          <a:lstStyle/>
          <a:p>
            <a:pPr lvl="0" algn="ctr" defTabSz="1219170" eaLnBrk="0" fontAlgn="base" hangingPunct="0">
              <a:spcBef>
                <a:spcPts val="1200"/>
              </a:spcBef>
              <a:spcAft>
                <a:spcPts val="800"/>
              </a:spcAft>
            </a:pPr>
            <a:r>
              <a:rPr lang="el-GR" sz="20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Ληξιπρόθεσμες οφειλές</a:t>
            </a:r>
          </a:p>
          <a:p>
            <a:pPr lvl="0" algn="ctr" defTabSz="1219170" eaLnBrk="0" fontAlgn="base" hangingPunct="0">
              <a:spcBef>
                <a:spcPts val="1200"/>
              </a:spcBef>
              <a:spcAft>
                <a:spcPts val="800"/>
              </a:spcAft>
            </a:pPr>
            <a:r>
              <a:rPr lang="el-GR" sz="2000" b="1" dirty="0">
                <a:solidFill>
                  <a:srgbClr val="8064A2">
                    <a:lumMod val="75000"/>
                  </a:srgbClr>
                </a:solidFill>
                <a:latin typeface="Calibri" panose="020F0502020204030204" pitchFamily="34" charset="0"/>
                <a:ea typeface="Verdana" panose="020B0604030504040204" pitchFamily="34" charset="0"/>
                <a:cs typeface="Calibri" panose="020F0502020204030204" pitchFamily="34" charset="0"/>
              </a:rPr>
              <a:t>€2.840.766.064</a:t>
            </a:r>
          </a:p>
          <a:p>
            <a:pPr lvl="0" algn="ctr" defTabSz="1219170" eaLnBrk="0" fontAlgn="base" hangingPunct="0">
              <a:spcBef>
                <a:spcPts val="1200"/>
              </a:spcBef>
              <a:spcAft>
                <a:spcPts val="800"/>
              </a:spcAft>
            </a:pPr>
            <a:r>
              <a:rPr lang="el-GR"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(στοιχεία Αυγούστου 2023)</a:t>
            </a:r>
            <a:endParaRPr lang="en-US" sz="1300" dirty="0">
              <a:solidFill>
                <a:schemeClr val="bg1"/>
              </a:solidFill>
            </a:endParaRPr>
          </a:p>
        </p:txBody>
      </p:sp>
      <p:sp>
        <p:nvSpPr>
          <p:cNvPr id="18" name="Rectangle 17">
            <a:extLst>
              <a:ext uri="{FF2B5EF4-FFF2-40B4-BE49-F238E27FC236}">
                <a16:creationId xmlns:a16="http://schemas.microsoft.com/office/drawing/2014/main" id="{0B745D3F-8C83-B2E3-D2F3-59FC8CE2536F}"/>
              </a:ext>
            </a:extLst>
          </p:cNvPr>
          <p:cNvSpPr/>
          <p:nvPr/>
        </p:nvSpPr>
        <p:spPr>
          <a:xfrm>
            <a:off x="4319978" y="4098331"/>
            <a:ext cx="3348000" cy="1436291"/>
          </a:xfrm>
          <a:prstGeom prst="rect">
            <a:avLst/>
          </a:prstGeom>
          <a:solidFill>
            <a:srgbClr val="1F497D">
              <a:lumMod val="20000"/>
              <a:lumOff val="80000"/>
              <a:alpha val="86000"/>
            </a:srgbClr>
          </a:solidFill>
          <a:ln w="9525" cap="rnd">
            <a:solidFill>
              <a:schemeClr val="bg2"/>
            </a:solidFill>
          </a:ln>
        </p:spPr>
        <p:txBody>
          <a:bodyPr wrap="square">
            <a:spAutoFit/>
          </a:bodyPr>
          <a:lstStyle/>
          <a:p>
            <a:pPr marL="0" marR="0" lvl="0" indent="0" algn="ctr" defTabSz="1219170" eaLnBrk="0" fontAlgn="base" latinLnBrk="0" hangingPunct="0">
              <a:lnSpc>
                <a:spcPct val="100000"/>
              </a:lnSpc>
              <a:spcBef>
                <a:spcPts val="1200"/>
              </a:spcBef>
              <a:spcAft>
                <a:spcPts val="800"/>
              </a:spcAft>
              <a:buClrTx/>
              <a:buSzTx/>
              <a:buFontTx/>
              <a:buNone/>
              <a:tabLst/>
              <a:defRPr/>
            </a:pPr>
            <a:r>
              <a:rPr kumimoji="0" lang="el-GR" sz="2000" b="1" i="0" u="none" strike="noStrike" kern="0" cap="none" spc="0" normalizeH="0" baseline="0" noProof="0" dirty="0">
                <a:ln>
                  <a:noFill/>
                </a:ln>
                <a:solidFill>
                  <a:srgbClr val="5B9BD5">
                    <a:lumMod val="50000"/>
                  </a:srgbClr>
                </a:solidFill>
                <a:effectLst/>
                <a:uLnTx/>
                <a:uFillTx/>
                <a:latin typeface="Calibri" panose="020F0502020204030204" pitchFamily="34" charset="0"/>
                <a:ea typeface="Verdana" panose="020B0604030504040204" pitchFamily="34" charset="0"/>
                <a:cs typeface="Calibri" panose="020F0502020204030204" pitchFamily="34" charset="0"/>
              </a:rPr>
              <a:t>Υφιστάμενων Πελατών</a:t>
            </a:r>
            <a:endParaRPr kumimoji="0" lang="en-US" sz="2000" b="1" i="0" u="none" strike="noStrike" kern="0" cap="none" spc="0" normalizeH="0" baseline="0" noProof="0" dirty="0">
              <a:ln>
                <a:noFill/>
              </a:ln>
              <a:solidFill>
                <a:srgbClr val="FFC000"/>
              </a:solidFill>
              <a:effectLst/>
              <a:uLnTx/>
              <a:uFillTx/>
              <a:latin typeface="Calibri" panose="020F0502020204030204" pitchFamily="34" charset="0"/>
              <a:ea typeface="Verdana" panose="020B0604030504040204" pitchFamily="34" charset="0"/>
              <a:cs typeface="Calibri" panose="020F0502020204030204" pitchFamily="34" charset="0"/>
            </a:endParaRPr>
          </a:p>
          <a:p>
            <a:pPr marL="0" marR="0" lvl="0" indent="0" algn="ctr" defTabSz="1219170" eaLnBrk="0" fontAlgn="base" latinLnBrk="0" hangingPunct="0">
              <a:lnSpc>
                <a:spcPct val="100000"/>
              </a:lnSpc>
              <a:spcBef>
                <a:spcPts val="1200"/>
              </a:spcBef>
              <a:spcAft>
                <a:spcPts val="800"/>
              </a:spcAft>
              <a:buClrTx/>
              <a:buSzTx/>
              <a:buFontTx/>
              <a:buNone/>
              <a:tabLst/>
              <a:defRPr/>
            </a:pPr>
            <a:r>
              <a:rPr kumimoji="0" lang="el-GR" sz="2000" b="1" i="0" u="none" strike="noStrike" kern="0" cap="none" spc="0" normalizeH="0" baseline="0" noProof="0" dirty="0">
                <a:ln>
                  <a:noFill/>
                </a:ln>
                <a:solidFill>
                  <a:srgbClr val="8064A2">
                    <a:lumMod val="75000"/>
                  </a:srgbClr>
                </a:solidFill>
                <a:effectLst/>
                <a:uLnTx/>
                <a:uFillTx/>
                <a:latin typeface="Calibri" panose="020F0502020204030204" pitchFamily="34" charset="0"/>
                <a:ea typeface="Verdana" panose="020B0604030504040204" pitchFamily="34" charset="0"/>
                <a:cs typeface="Calibri" panose="020F0502020204030204" pitchFamily="34" charset="0"/>
              </a:rPr>
              <a:t>€1.198.524.620</a:t>
            </a:r>
          </a:p>
          <a:p>
            <a:pPr marL="0" marR="0" lvl="0" indent="0" algn="ctr" defTabSz="1219170" eaLnBrk="0" fontAlgn="base" latinLnBrk="0" hangingPunct="0">
              <a:lnSpc>
                <a:spcPct val="100000"/>
              </a:lnSpc>
              <a:spcBef>
                <a:spcPts val="1200"/>
              </a:spcBef>
              <a:spcAft>
                <a:spcPts val="800"/>
              </a:spcAft>
              <a:buClrTx/>
              <a:buSzTx/>
              <a:buFontTx/>
              <a:buNone/>
              <a:tabLst/>
              <a:defRPr/>
            </a:pPr>
            <a:endParaRPr kumimoji="0" lang="en-US" sz="1300" b="0" i="0" u="none" strike="noStrike" kern="0" cap="none" spc="0" normalizeH="0" baseline="0" noProof="0" dirty="0">
              <a:ln>
                <a:noFill/>
              </a:ln>
              <a:solidFill>
                <a:srgbClr val="FFFFFF"/>
              </a:solidFill>
              <a:effectLst/>
              <a:uLnTx/>
              <a:uFillTx/>
            </a:endParaRPr>
          </a:p>
        </p:txBody>
      </p:sp>
      <p:sp>
        <p:nvSpPr>
          <p:cNvPr id="21" name="Rectangle 20">
            <a:extLst>
              <a:ext uri="{FF2B5EF4-FFF2-40B4-BE49-F238E27FC236}">
                <a16:creationId xmlns:a16="http://schemas.microsoft.com/office/drawing/2014/main" id="{0DCE1907-03EF-CD2D-3BBA-41916C2C41DF}"/>
              </a:ext>
            </a:extLst>
          </p:cNvPr>
          <p:cNvSpPr/>
          <p:nvPr/>
        </p:nvSpPr>
        <p:spPr>
          <a:xfrm>
            <a:off x="8140052" y="4098331"/>
            <a:ext cx="3348000" cy="1436291"/>
          </a:xfrm>
          <a:prstGeom prst="rect">
            <a:avLst/>
          </a:prstGeom>
          <a:solidFill>
            <a:srgbClr val="1F497D">
              <a:lumMod val="20000"/>
              <a:lumOff val="80000"/>
              <a:alpha val="86000"/>
            </a:srgbClr>
          </a:solidFill>
          <a:ln w="9525" cap="rnd">
            <a:solidFill>
              <a:schemeClr val="bg2"/>
            </a:solidFill>
          </a:ln>
        </p:spPr>
        <p:txBody>
          <a:bodyPr wrap="square">
            <a:spAutoFit/>
          </a:bodyPr>
          <a:lstStyle/>
          <a:p>
            <a:pPr marL="0" marR="0" lvl="0" indent="0" algn="ctr" defTabSz="1219170" eaLnBrk="0" fontAlgn="base" latinLnBrk="0" hangingPunct="0">
              <a:lnSpc>
                <a:spcPct val="100000"/>
              </a:lnSpc>
              <a:spcBef>
                <a:spcPts val="1200"/>
              </a:spcBef>
              <a:spcAft>
                <a:spcPts val="800"/>
              </a:spcAft>
              <a:buClrTx/>
              <a:buSzTx/>
              <a:buFontTx/>
              <a:buNone/>
              <a:tabLst/>
              <a:defRPr/>
            </a:pPr>
            <a:r>
              <a:rPr kumimoji="0" lang="el-GR" sz="2000" b="1" i="0" u="none" strike="noStrike" kern="0" cap="none" spc="0" normalizeH="0" baseline="0" noProof="0" dirty="0">
                <a:ln>
                  <a:noFill/>
                </a:ln>
                <a:solidFill>
                  <a:srgbClr val="5B9BD5">
                    <a:lumMod val="50000"/>
                  </a:srgbClr>
                </a:solidFill>
                <a:effectLst/>
                <a:uLnTx/>
                <a:uFillTx/>
                <a:latin typeface="Calibri" panose="020F0502020204030204" pitchFamily="34" charset="0"/>
                <a:ea typeface="Verdana" panose="020B0604030504040204" pitchFamily="34" charset="0"/>
                <a:cs typeface="Calibri" panose="020F0502020204030204" pitchFamily="34" charset="0"/>
              </a:rPr>
              <a:t>Παλαιών Πελατών</a:t>
            </a:r>
          </a:p>
          <a:p>
            <a:pPr marL="0" marR="0" lvl="0" indent="0" algn="ctr" defTabSz="1219170" eaLnBrk="0" fontAlgn="base" latinLnBrk="0" hangingPunct="0">
              <a:lnSpc>
                <a:spcPct val="100000"/>
              </a:lnSpc>
              <a:spcBef>
                <a:spcPts val="1200"/>
              </a:spcBef>
              <a:spcAft>
                <a:spcPts val="800"/>
              </a:spcAft>
              <a:buClrTx/>
              <a:buSzTx/>
              <a:buFontTx/>
              <a:buNone/>
              <a:tabLst/>
              <a:defRPr/>
            </a:pPr>
            <a:r>
              <a:rPr kumimoji="0" lang="el-GR" sz="2000" b="1" i="0" u="none" strike="noStrike" kern="0" cap="none" spc="0" normalizeH="0" baseline="0" noProof="0" dirty="0">
                <a:ln>
                  <a:noFill/>
                </a:ln>
                <a:solidFill>
                  <a:srgbClr val="8064A2">
                    <a:lumMod val="75000"/>
                  </a:srgbClr>
                </a:solidFill>
                <a:effectLst/>
                <a:uLnTx/>
                <a:uFillTx/>
                <a:latin typeface="Calibri" panose="020F0502020204030204" pitchFamily="34" charset="0"/>
                <a:ea typeface="Verdana" panose="020B0604030504040204" pitchFamily="34" charset="0"/>
                <a:cs typeface="Calibri" panose="020F0502020204030204" pitchFamily="34" charset="0"/>
              </a:rPr>
              <a:t>€1.642.241.444</a:t>
            </a:r>
          </a:p>
          <a:p>
            <a:pPr marL="0" marR="0" lvl="0" indent="0" algn="ctr" defTabSz="1219170" eaLnBrk="0" fontAlgn="base" latinLnBrk="0" hangingPunct="0">
              <a:lnSpc>
                <a:spcPct val="100000"/>
              </a:lnSpc>
              <a:spcBef>
                <a:spcPts val="1200"/>
              </a:spcBef>
              <a:spcAft>
                <a:spcPts val="800"/>
              </a:spcAft>
              <a:buClrTx/>
              <a:buSzTx/>
              <a:buFontTx/>
              <a:buNone/>
              <a:tabLst/>
              <a:defRPr/>
            </a:pPr>
            <a:endParaRPr kumimoji="0" lang="en-US" sz="1300" b="0" i="0"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16185497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7" grpId="0" animBg="1"/>
      <p:bldP spid="3" grpId="0" animBg="1"/>
      <p:bldP spid="18"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Θέση περιεχομένου 3">
            <a:extLst>
              <a:ext uri="{FF2B5EF4-FFF2-40B4-BE49-F238E27FC236}">
                <a16:creationId xmlns:a16="http://schemas.microsoft.com/office/drawing/2014/main" id="{E540F318-3C47-E21B-8466-9D43F9995C78}"/>
              </a:ext>
            </a:extLst>
          </p:cNvPr>
          <p:cNvSpPr txBox="1">
            <a:spLocks/>
          </p:cNvSpPr>
          <p:nvPr/>
        </p:nvSpPr>
        <p:spPr>
          <a:xfrm>
            <a:off x="388882" y="1313896"/>
            <a:ext cx="11371960" cy="4083838"/>
          </a:xfrm>
          <a:prstGeom prst="rect">
            <a:avLst/>
          </a:prstGeom>
          <a:ln>
            <a:solidFill>
              <a:schemeClr val="tx1"/>
            </a:solidFill>
            <a:prstDash val="lgDash"/>
          </a:ln>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200" kern="1200" cap="none">
                <a:solidFill>
                  <a:schemeClr val="tx1"/>
                </a:solidFill>
                <a:effectLst/>
                <a:latin typeface="+mn-lt"/>
                <a:ea typeface="+mn-ea"/>
                <a:cs typeface="+mn-cs"/>
              </a:defRPr>
            </a:lvl9pPr>
          </a:lstStyle>
          <a:p>
            <a:pPr marL="0" indent="0" algn="just" defTabSz="457200">
              <a:buClrTx/>
              <a:buNone/>
              <a:defRPr/>
            </a:pPr>
            <a:r>
              <a:rPr lang="el-GR" sz="2000" b="1" u="sng" dirty="0">
                <a:solidFill>
                  <a:schemeClr val="bg2"/>
                </a:solidFill>
                <a:latin typeface="Calibri" panose="020F0502020204030204" pitchFamily="34" charset="0"/>
                <a:ea typeface="Verdana" panose="020B0604030504040204" pitchFamily="34" charset="0"/>
                <a:cs typeface="Calibri" panose="020F0502020204030204" pitchFamily="34" charset="0"/>
              </a:rPr>
              <a:t>Στρατηγικός κακοπληρωτής</a:t>
            </a:r>
            <a:r>
              <a:rPr lang="en-US" sz="2000" b="1" u="sng" dirty="0">
                <a:solidFill>
                  <a:schemeClr val="bg2"/>
                </a:solidFill>
                <a:latin typeface="Calibri" panose="020F0502020204030204" pitchFamily="34" charset="0"/>
                <a:ea typeface="Verdana" panose="020B0604030504040204" pitchFamily="34" charset="0"/>
                <a:cs typeface="Calibri" panose="020F0502020204030204" pitchFamily="34" charset="0"/>
              </a:rPr>
              <a:t>: </a:t>
            </a:r>
            <a:endParaRPr lang="el-GR" sz="2000" b="1" u="sng" dirty="0">
              <a:solidFill>
                <a:schemeClr val="bg2"/>
              </a:solidFill>
              <a:latin typeface="Calibri" panose="020F0502020204030204" pitchFamily="34" charset="0"/>
              <a:ea typeface="Verdana" panose="020B060403050404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000" dirty="0">
                <a:solidFill>
                  <a:schemeClr val="bg2"/>
                </a:solidFill>
                <a:latin typeface="Calibri" panose="020F0502020204030204" pitchFamily="34" charset="0"/>
                <a:ea typeface="Verdana" panose="020B0604030504040204" pitchFamily="34" charset="0"/>
                <a:cs typeface="Calibri" panose="020F0502020204030204" pitchFamily="34" charset="0"/>
              </a:rPr>
              <a:t>Έχει ληξιπρόθεσμες οφειλές σε 2 προηγούμενους προμηθευτές και ληξιπρόθεσμες οφειλές στον τρέχοντα, σε διάστημα 5 ετών, με χρόνο εκκίνησης την 1.1.2020</a:t>
            </a:r>
            <a:r>
              <a:rPr lang="en-US" sz="2000" dirty="0">
                <a:solidFill>
                  <a:schemeClr val="bg2"/>
                </a:solidFill>
                <a:latin typeface="Calibri" panose="020F0502020204030204" pitchFamily="34" charset="0"/>
                <a:ea typeface="Verdana" panose="020B0604030504040204" pitchFamily="34" charset="0"/>
                <a:cs typeface="Calibri" panose="020F0502020204030204" pitchFamily="34" charset="0"/>
              </a:rPr>
              <a:t>.</a:t>
            </a:r>
            <a:endParaRPr lang="el-GR" sz="2000" dirty="0">
              <a:solidFill>
                <a:schemeClr val="bg2"/>
              </a:solidFill>
              <a:latin typeface="Calibri" panose="020F0502020204030204" pitchFamily="34" charset="0"/>
              <a:ea typeface="Verdana" panose="020B060403050404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2000" b="1" u="sng" dirty="0">
              <a:solidFill>
                <a:schemeClr val="bg2"/>
              </a:solidFill>
              <a:latin typeface="Calibri" panose="020F0502020204030204" pitchFamily="34" charset="0"/>
              <a:ea typeface="Verdana" panose="020B060403050404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000" b="1" u="sng" dirty="0">
                <a:solidFill>
                  <a:schemeClr val="bg2"/>
                </a:solidFill>
                <a:latin typeface="Calibri" panose="020F0502020204030204" pitchFamily="34" charset="0"/>
                <a:ea typeface="Verdana" panose="020B0604030504040204" pitchFamily="34" charset="0"/>
                <a:cs typeface="Calibri" panose="020F0502020204030204" pitchFamily="34" charset="0"/>
              </a:rPr>
              <a:t>Συνέπειες:</a:t>
            </a: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000" dirty="0">
                <a:solidFill>
                  <a:schemeClr val="bg2"/>
                </a:solidFill>
                <a:latin typeface="Calibri" panose="020F0502020204030204" pitchFamily="34" charset="0"/>
                <a:ea typeface="Verdana" panose="020B0604030504040204" pitchFamily="34" charset="0"/>
                <a:cs typeface="Calibri" panose="020F0502020204030204" pitchFamily="34" charset="0"/>
              </a:rPr>
              <a:t>Μη δυνατότητα αλλαγής προμηθευτή χωρίς να έχει αποπληρώσει/ διακανονίσει τις οφειλές του στον τρέχοντα προμηθευτή</a:t>
            </a:r>
            <a:r>
              <a:rPr lang="en-US" sz="2000" dirty="0">
                <a:solidFill>
                  <a:schemeClr val="bg2"/>
                </a:solidFill>
                <a:latin typeface="Calibri" panose="020F0502020204030204" pitchFamily="34" charset="0"/>
                <a:ea typeface="Verdana" panose="020B0604030504040204" pitchFamily="34" charset="0"/>
                <a:cs typeface="Calibri" panose="020F0502020204030204" pitchFamily="34" charset="0"/>
              </a:rPr>
              <a:t>.</a:t>
            </a:r>
            <a:endParaRPr lang="el-GR" sz="2000" dirty="0">
              <a:solidFill>
                <a:schemeClr val="bg2"/>
              </a:solidFill>
              <a:latin typeface="Calibri" panose="020F0502020204030204" pitchFamily="34" charset="0"/>
              <a:ea typeface="Verdana" panose="020B060403050404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lang="el-GR" sz="2000" dirty="0">
              <a:solidFill>
                <a:schemeClr val="bg2"/>
              </a:solidFill>
              <a:latin typeface="Calibri" panose="020F0502020204030204" pitchFamily="34" charset="0"/>
              <a:ea typeface="Verdana" panose="020B0604030504040204" pitchFamily="34" charset="0"/>
              <a:cs typeface="Calibri" panose="020F0502020204030204" pitchFamily="34" charset="0"/>
            </a:endParaRPr>
          </a:p>
          <a:p>
            <a:pPr marL="0" indent="0" algn="just">
              <a:spcBef>
                <a:spcPts val="0"/>
              </a:spcBef>
              <a:spcAft>
                <a:spcPts val="0"/>
              </a:spcAft>
              <a:buClrTx/>
              <a:buSzTx/>
              <a:buNone/>
              <a:defRPr/>
            </a:pPr>
            <a:r>
              <a:rPr kumimoji="0" lang="el-GR" sz="2000" b="1" i="0" u="sng"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Αλλαγή του </a:t>
            </a:r>
            <a:r>
              <a:rPr lang="el-GR" sz="2000" b="1" u="sng" kern="1200" dirty="0">
                <a:solidFill>
                  <a:schemeClr val="bg2"/>
                </a:solidFill>
                <a:latin typeface="Calibri" panose="020F0502020204030204" pitchFamily="34" charset="0"/>
                <a:ea typeface="+mn-ea"/>
                <a:cs typeface="Calibri" panose="020F0502020204030204" pitchFamily="34" charset="0"/>
              </a:rPr>
              <a:t>Κώδικα Προμήθειας Ηλεκτρικής Ενέργειας:</a:t>
            </a:r>
            <a:endParaRPr lang="el-GR" sz="2000" u="sng" dirty="0">
              <a:solidFill>
                <a:schemeClr val="bg2"/>
              </a:solidFill>
              <a:latin typeface="Calibri" panose="020F0502020204030204" pitchFamily="34" charset="0"/>
              <a:ea typeface="Verdana" panose="020B0604030504040204" pitchFamily="34" charset="0"/>
              <a:cs typeface="Calibri" panose="020F05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l-GR" sz="2000" dirty="0">
                <a:solidFill>
                  <a:schemeClr val="bg2"/>
                </a:solidFill>
                <a:latin typeface="Calibri" panose="020F0502020204030204" pitchFamily="34" charset="0"/>
                <a:ea typeface="Verdana" panose="020B0604030504040204" pitchFamily="34" charset="0"/>
                <a:cs typeface="Calibri" panose="020F0502020204030204" pitchFamily="34" charset="0"/>
              </a:rPr>
              <a:t>Υιοθέτηση της πρότασης της ΡΑΑΕΥ που προβλέπει την επισήμανση οφειλετών σε περιπτώσεις ληξιπρόθεσμων οφειλών.</a:t>
            </a:r>
          </a:p>
          <a:p>
            <a:pPr marL="285750" marR="0" lvl="0" indent="-285750" algn="l" defTabSz="457200" rtl="0" eaLnBrk="1" fontAlgn="auto" latinLnBrk="0" hangingPunct="1">
              <a:lnSpc>
                <a:spcPct val="100000"/>
              </a:lnSpc>
              <a:spcBef>
                <a:spcPct val="20000"/>
              </a:spcBef>
              <a:spcAft>
                <a:spcPts val="600"/>
              </a:spcAft>
              <a:buClr>
                <a:srgbClr val="90298D">
                  <a:lumMod val="75000"/>
                </a:srgbClr>
              </a:buClr>
              <a:buSzPct val="145000"/>
              <a:buFont typeface="Arial"/>
              <a:buChar char="•"/>
              <a:tabLst/>
              <a:defRPr/>
            </a:pPr>
            <a:endParaRPr kumimoji="0" lang="el-GR" sz="2000" b="0" i="0" u="none" strike="noStrike" kern="1200" cap="none" spc="0" normalizeH="0" baseline="0" noProof="0" dirty="0">
              <a:ln>
                <a:noFill/>
              </a:ln>
              <a:solidFill>
                <a:srgbClr val="696969"/>
              </a:solidFill>
              <a:effectLst/>
              <a:uLnTx/>
              <a:uFillTx/>
              <a:latin typeface="Corbel"/>
              <a:ea typeface="+mn-ea"/>
              <a:cs typeface="+mn-cs"/>
            </a:endParaRPr>
          </a:p>
        </p:txBody>
      </p:sp>
      <p:sp>
        <p:nvSpPr>
          <p:cNvPr id="2" name="Θέση αριθμού διαφάνειας 1">
            <a:extLst>
              <a:ext uri="{FF2B5EF4-FFF2-40B4-BE49-F238E27FC236}">
                <a16:creationId xmlns:a16="http://schemas.microsoft.com/office/drawing/2014/main" id="{16198E2E-21B9-88F1-9543-A9EA3E33F2C6}"/>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12</a:t>
            </a:fld>
            <a:endParaRPr lang="el-GR"/>
          </a:p>
        </p:txBody>
      </p:sp>
      <p:sp>
        <p:nvSpPr>
          <p:cNvPr id="6" name="Title 2">
            <a:extLst>
              <a:ext uri="{FF2B5EF4-FFF2-40B4-BE49-F238E27FC236}">
                <a16:creationId xmlns:a16="http://schemas.microsoft.com/office/drawing/2014/main" id="{86437ACB-7FDB-9F23-83C1-D91DBF57FB0E}"/>
              </a:ext>
            </a:extLst>
          </p:cNvPr>
          <p:cNvSpPr txBox="1">
            <a:spLocks/>
          </p:cNvSpPr>
          <p:nvPr/>
        </p:nvSpPr>
        <p:spPr>
          <a:xfrm>
            <a:off x="573125" y="230762"/>
            <a:ext cx="11371960" cy="533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rgbClr val="76717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2800" dirty="0">
                <a:solidFill>
                  <a:schemeClr val="bg2"/>
                </a:solidFill>
                <a:latin typeface="Calibri" panose="020F0502020204030204" pitchFamily="34" charset="0"/>
                <a:cs typeface="Calibri" panose="020F0502020204030204" pitchFamily="34" charset="0"/>
                <a:sym typeface="Arial"/>
              </a:rPr>
              <a:t>Αντιμετώπιση στρατηγικών κακοπληρωτών</a:t>
            </a:r>
            <a:endParaRPr lang="en-US" sz="28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039289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2D90C23D-3A0D-A7F8-9CAA-A0949B10A05C}"/>
              </a:ext>
            </a:extLst>
          </p:cNvPr>
          <p:cNvSpPr/>
          <p:nvPr/>
        </p:nvSpPr>
        <p:spPr>
          <a:xfrm>
            <a:off x="398008" y="1726581"/>
            <a:ext cx="1085359" cy="686731"/>
          </a:xfrm>
          <a:prstGeom prst="rect">
            <a:avLst/>
          </a:prstGeom>
          <a:solidFill>
            <a:srgbClr val="0D8390"/>
          </a:solidFill>
          <a:ln w="12700" cap="flat" cmpd="sng" algn="ctr">
            <a:no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00" name="Rectangle 99">
            <a:extLst>
              <a:ext uri="{FF2B5EF4-FFF2-40B4-BE49-F238E27FC236}">
                <a16:creationId xmlns:a16="http://schemas.microsoft.com/office/drawing/2014/main" id="{80FA3772-A796-CC1C-4541-53472C62BA5B}"/>
              </a:ext>
            </a:extLst>
          </p:cNvPr>
          <p:cNvSpPr/>
          <p:nvPr/>
        </p:nvSpPr>
        <p:spPr>
          <a:xfrm>
            <a:off x="398008" y="2412381"/>
            <a:ext cx="1085359" cy="686731"/>
          </a:xfrm>
          <a:prstGeom prst="rect">
            <a:avLst/>
          </a:prstGeom>
          <a:solidFill>
            <a:srgbClr val="26890D"/>
          </a:solidFill>
          <a:ln w="12700" cap="flat" cmpd="sng" algn="ctr">
            <a:no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01" name="Rectangle 100">
            <a:extLst>
              <a:ext uri="{FF2B5EF4-FFF2-40B4-BE49-F238E27FC236}">
                <a16:creationId xmlns:a16="http://schemas.microsoft.com/office/drawing/2014/main" id="{4C90AD29-DE33-995A-B660-A7CF077F725C}"/>
              </a:ext>
            </a:extLst>
          </p:cNvPr>
          <p:cNvSpPr/>
          <p:nvPr/>
        </p:nvSpPr>
        <p:spPr>
          <a:xfrm>
            <a:off x="398008" y="3086751"/>
            <a:ext cx="1085359" cy="686731"/>
          </a:xfrm>
          <a:prstGeom prst="rect">
            <a:avLst/>
          </a:prstGeom>
          <a:solidFill>
            <a:srgbClr val="046A38"/>
          </a:solidFill>
          <a:ln w="12700" cap="flat" cmpd="sng" algn="ctr">
            <a:no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02" name="Rectangle 101">
            <a:extLst>
              <a:ext uri="{FF2B5EF4-FFF2-40B4-BE49-F238E27FC236}">
                <a16:creationId xmlns:a16="http://schemas.microsoft.com/office/drawing/2014/main" id="{E562267B-5E38-8C0E-4AEB-A0FC0ED6D58E}"/>
              </a:ext>
            </a:extLst>
          </p:cNvPr>
          <p:cNvSpPr/>
          <p:nvPr/>
        </p:nvSpPr>
        <p:spPr>
          <a:xfrm>
            <a:off x="398008" y="3772551"/>
            <a:ext cx="1085359" cy="686731"/>
          </a:xfrm>
          <a:prstGeom prst="rect">
            <a:avLst/>
          </a:prstGeom>
          <a:solidFill>
            <a:srgbClr val="43B02A"/>
          </a:solidFill>
          <a:ln w="12700" cap="flat" cmpd="sng" algn="ctr">
            <a:no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03" name="Rectangle 102">
            <a:extLst>
              <a:ext uri="{FF2B5EF4-FFF2-40B4-BE49-F238E27FC236}">
                <a16:creationId xmlns:a16="http://schemas.microsoft.com/office/drawing/2014/main" id="{234D2775-3539-6484-316F-5F83B25F3292}"/>
              </a:ext>
            </a:extLst>
          </p:cNvPr>
          <p:cNvSpPr/>
          <p:nvPr/>
        </p:nvSpPr>
        <p:spPr>
          <a:xfrm>
            <a:off x="398008" y="4449303"/>
            <a:ext cx="1085359" cy="686731"/>
          </a:xfrm>
          <a:prstGeom prst="rect">
            <a:avLst/>
          </a:prstGeom>
          <a:solidFill>
            <a:srgbClr val="86BC25"/>
          </a:solidFill>
          <a:ln w="12700" cap="flat" cmpd="sng" algn="ctr">
            <a:no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04" name="Isosceles Triangle 103">
            <a:extLst>
              <a:ext uri="{FF2B5EF4-FFF2-40B4-BE49-F238E27FC236}">
                <a16:creationId xmlns:a16="http://schemas.microsoft.com/office/drawing/2014/main" id="{10283F29-FD4D-0E88-E75B-6B766F348B58}"/>
              </a:ext>
            </a:extLst>
          </p:cNvPr>
          <p:cNvSpPr/>
          <p:nvPr/>
        </p:nvSpPr>
        <p:spPr>
          <a:xfrm rot="16200000">
            <a:off x="1091892" y="3375505"/>
            <a:ext cx="244005" cy="420185"/>
          </a:xfrm>
          <a:prstGeom prst="triangle">
            <a:avLst/>
          </a:prstGeom>
          <a:solidFill>
            <a:srgbClr val="046A38">
              <a:lumMod val="50000"/>
            </a:srgbClr>
          </a:solidFill>
          <a:ln w="12700" cap="flat" cmpd="sng" algn="ctr">
            <a:noFill/>
            <a:prstDash val="solid"/>
          </a:ln>
          <a:effectLst/>
        </p:spPr>
        <p:txBody>
          <a:bodyPr lIns="27000" tIns="27000" rIns="27000" bIns="27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05" name="Round Same Side Corner Rectangle 132">
            <a:extLst>
              <a:ext uri="{FF2B5EF4-FFF2-40B4-BE49-F238E27FC236}">
                <a16:creationId xmlns:a16="http://schemas.microsoft.com/office/drawing/2014/main" id="{0FF182AB-D713-6F01-518A-1582FECD9280}"/>
              </a:ext>
            </a:extLst>
          </p:cNvPr>
          <p:cNvSpPr/>
          <p:nvPr/>
        </p:nvSpPr>
        <p:spPr>
          <a:xfrm rot="5400000">
            <a:off x="5928829" y="-1989010"/>
            <a:ext cx="769372" cy="10619432"/>
          </a:xfrm>
          <a:prstGeom prst="round2SameRect">
            <a:avLst>
              <a:gd name="adj1" fmla="val 50000"/>
              <a:gd name="adj2" fmla="val 0"/>
            </a:avLst>
          </a:prstGeom>
          <a:solidFill>
            <a:srgbClr val="046A38"/>
          </a:solidFill>
          <a:ln w="9525" cap="flat" cmpd="sng" algn="ctr">
            <a:solidFill>
              <a:sysClr val="window" lastClr="FFFFFF"/>
            </a:solid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white"/>
              </a:solidFill>
              <a:effectLst/>
              <a:uLnTx/>
              <a:uFillTx/>
              <a:latin typeface="Calibri"/>
              <a:ea typeface="+mn-ea"/>
              <a:cs typeface="+mn-cs"/>
            </a:endParaRPr>
          </a:p>
        </p:txBody>
      </p:sp>
      <p:sp>
        <p:nvSpPr>
          <p:cNvPr id="106" name="Isosceles Triangle 105">
            <a:extLst>
              <a:ext uri="{FF2B5EF4-FFF2-40B4-BE49-F238E27FC236}">
                <a16:creationId xmlns:a16="http://schemas.microsoft.com/office/drawing/2014/main" id="{54DE0844-7571-07A1-43F3-813F46EC91A3}"/>
              </a:ext>
            </a:extLst>
          </p:cNvPr>
          <p:cNvSpPr/>
          <p:nvPr/>
        </p:nvSpPr>
        <p:spPr>
          <a:xfrm rot="16200000">
            <a:off x="1077743" y="4054024"/>
            <a:ext cx="272303" cy="420183"/>
          </a:xfrm>
          <a:prstGeom prst="triangle">
            <a:avLst/>
          </a:prstGeom>
          <a:solidFill>
            <a:srgbClr val="43B02A">
              <a:lumMod val="75000"/>
            </a:srgbClr>
          </a:solidFill>
          <a:ln w="12700" cap="flat" cmpd="sng" algn="ctr">
            <a:noFill/>
            <a:prstDash val="solid"/>
          </a:ln>
          <a:effectLst/>
        </p:spPr>
        <p:txBody>
          <a:bodyPr lIns="27000" tIns="27000" rIns="27000" bIns="27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07" name="Round Same Side Corner Rectangle 134">
            <a:extLst>
              <a:ext uri="{FF2B5EF4-FFF2-40B4-BE49-F238E27FC236}">
                <a16:creationId xmlns:a16="http://schemas.microsoft.com/office/drawing/2014/main" id="{A4CC297F-9CB3-A224-F330-1546D7CC104A}"/>
              </a:ext>
            </a:extLst>
          </p:cNvPr>
          <p:cNvSpPr/>
          <p:nvPr/>
        </p:nvSpPr>
        <p:spPr>
          <a:xfrm rot="5400000">
            <a:off x="5980207" y="-1260875"/>
            <a:ext cx="666610" cy="10619427"/>
          </a:xfrm>
          <a:prstGeom prst="round2SameRect">
            <a:avLst>
              <a:gd name="adj1" fmla="val 50000"/>
              <a:gd name="adj2" fmla="val 0"/>
            </a:avLst>
          </a:prstGeom>
          <a:solidFill>
            <a:srgbClr val="43B02A"/>
          </a:solidFill>
          <a:ln w="9525" cap="flat" cmpd="sng" algn="ctr">
            <a:solidFill>
              <a:sysClr val="window" lastClr="FFFFFF"/>
            </a:solid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white"/>
              </a:solidFill>
              <a:effectLst/>
              <a:uLnTx/>
              <a:uFillTx/>
              <a:latin typeface="Calibri"/>
              <a:ea typeface="+mn-ea"/>
              <a:cs typeface="+mn-cs"/>
            </a:endParaRPr>
          </a:p>
        </p:txBody>
      </p:sp>
      <p:sp>
        <p:nvSpPr>
          <p:cNvPr id="108" name="Isosceles Triangle 107">
            <a:extLst>
              <a:ext uri="{FF2B5EF4-FFF2-40B4-BE49-F238E27FC236}">
                <a16:creationId xmlns:a16="http://schemas.microsoft.com/office/drawing/2014/main" id="{03490C06-0C7E-E265-70B3-984F101605B3}"/>
              </a:ext>
            </a:extLst>
          </p:cNvPr>
          <p:cNvSpPr/>
          <p:nvPr/>
        </p:nvSpPr>
        <p:spPr>
          <a:xfrm rot="16200000">
            <a:off x="1077740" y="4727206"/>
            <a:ext cx="272303" cy="420183"/>
          </a:xfrm>
          <a:prstGeom prst="triangle">
            <a:avLst/>
          </a:prstGeom>
          <a:solidFill>
            <a:srgbClr val="86BC25">
              <a:lumMod val="75000"/>
            </a:srgbClr>
          </a:solidFill>
          <a:ln w="12700" cap="flat" cmpd="sng" algn="ctr">
            <a:noFill/>
            <a:prstDash val="solid"/>
          </a:ln>
          <a:effectLst/>
        </p:spPr>
        <p:txBody>
          <a:bodyPr lIns="27000" tIns="27000" rIns="27000" bIns="27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09" name="Round Same Side Corner Rectangle 136">
            <a:extLst>
              <a:ext uri="{FF2B5EF4-FFF2-40B4-BE49-F238E27FC236}">
                <a16:creationId xmlns:a16="http://schemas.microsoft.com/office/drawing/2014/main" id="{DAB63B41-15E1-AEA4-A309-E7462D5A2CB5}"/>
              </a:ext>
            </a:extLst>
          </p:cNvPr>
          <p:cNvSpPr/>
          <p:nvPr/>
        </p:nvSpPr>
        <p:spPr>
          <a:xfrm rot="5400000">
            <a:off x="5980206" y="-584121"/>
            <a:ext cx="666610" cy="10619426"/>
          </a:xfrm>
          <a:prstGeom prst="round2SameRect">
            <a:avLst>
              <a:gd name="adj1" fmla="val 50000"/>
              <a:gd name="adj2" fmla="val 0"/>
            </a:avLst>
          </a:prstGeom>
          <a:solidFill>
            <a:srgbClr val="86BC25"/>
          </a:solidFill>
          <a:ln w="9525" cap="flat" cmpd="sng" algn="ctr">
            <a:solidFill>
              <a:sysClr val="window" lastClr="FFFFFF"/>
            </a:solid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white"/>
              </a:solidFill>
              <a:effectLst/>
              <a:uLnTx/>
              <a:uFillTx/>
              <a:latin typeface="Calibri"/>
              <a:ea typeface="+mn-ea"/>
              <a:cs typeface="+mn-cs"/>
            </a:endParaRPr>
          </a:p>
        </p:txBody>
      </p:sp>
      <p:sp>
        <p:nvSpPr>
          <p:cNvPr id="110" name="Isosceles Triangle 109">
            <a:extLst>
              <a:ext uri="{FF2B5EF4-FFF2-40B4-BE49-F238E27FC236}">
                <a16:creationId xmlns:a16="http://schemas.microsoft.com/office/drawing/2014/main" id="{CB48F50C-DE5B-B1E3-4821-E25433395408}"/>
              </a:ext>
            </a:extLst>
          </p:cNvPr>
          <p:cNvSpPr/>
          <p:nvPr/>
        </p:nvSpPr>
        <p:spPr>
          <a:xfrm rot="16200000">
            <a:off x="1091893" y="2659570"/>
            <a:ext cx="244005" cy="420185"/>
          </a:xfrm>
          <a:prstGeom prst="triangle">
            <a:avLst/>
          </a:prstGeom>
          <a:solidFill>
            <a:srgbClr val="26890D">
              <a:lumMod val="75000"/>
            </a:srgbClr>
          </a:solidFill>
          <a:ln w="12700" cap="flat" cmpd="sng" algn="ctr">
            <a:noFill/>
            <a:prstDash val="solid"/>
          </a:ln>
          <a:effectLst/>
        </p:spPr>
        <p:txBody>
          <a:bodyPr lIns="27000" tIns="27000" rIns="27000" bIns="27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11" name="Round Same Side Corner Rectangle 138">
            <a:extLst>
              <a:ext uri="{FF2B5EF4-FFF2-40B4-BE49-F238E27FC236}">
                <a16:creationId xmlns:a16="http://schemas.microsoft.com/office/drawing/2014/main" id="{A137BBAF-E5F8-8271-CAB9-3A06D7F26E35}"/>
              </a:ext>
            </a:extLst>
          </p:cNvPr>
          <p:cNvSpPr/>
          <p:nvPr/>
        </p:nvSpPr>
        <p:spPr>
          <a:xfrm rot="5400000">
            <a:off x="6005738" y="-2681474"/>
            <a:ext cx="615554" cy="10619432"/>
          </a:xfrm>
          <a:prstGeom prst="round2SameRect">
            <a:avLst>
              <a:gd name="adj1" fmla="val 50000"/>
              <a:gd name="adj2" fmla="val 0"/>
            </a:avLst>
          </a:prstGeom>
          <a:solidFill>
            <a:srgbClr val="26890D"/>
          </a:solidFill>
          <a:ln w="9525" cap="flat" cmpd="sng" algn="ctr">
            <a:solidFill>
              <a:sysClr val="window" lastClr="FFFFFF"/>
            </a:solid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err="1">
              <a:ln>
                <a:noFill/>
              </a:ln>
              <a:solidFill>
                <a:prstClr val="white"/>
              </a:solidFill>
              <a:effectLst/>
              <a:uLnTx/>
              <a:uFillTx/>
              <a:latin typeface="Calibri"/>
              <a:ea typeface="+mn-ea"/>
              <a:cs typeface="+mn-cs"/>
            </a:endParaRPr>
          </a:p>
        </p:txBody>
      </p:sp>
      <p:sp>
        <p:nvSpPr>
          <p:cNvPr id="112" name="Isosceles Triangle 111">
            <a:extLst>
              <a:ext uri="{FF2B5EF4-FFF2-40B4-BE49-F238E27FC236}">
                <a16:creationId xmlns:a16="http://schemas.microsoft.com/office/drawing/2014/main" id="{63767BB7-1EF0-AADB-7D3C-84EF66259A93}"/>
              </a:ext>
            </a:extLst>
          </p:cNvPr>
          <p:cNvSpPr/>
          <p:nvPr/>
        </p:nvSpPr>
        <p:spPr>
          <a:xfrm rot="16200000">
            <a:off x="1091894" y="1973770"/>
            <a:ext cx="244005" cy="420185"/>
          </a:xfrm>
          <a:prstGeom prst="triangle">
            <a:avLst/>
          </a:prstGeom>
          <a:solidFill>
            <a:srgbClr val="0D8390">
              <a:lumMod val="75000"/>
            </a:srgbClr>
          </a:solidFill>
          <a:ln w="12700" cap="flat" cmpd="sng" algn="ctr">
            <a:noFill/>
            <a:prstDash val="solid"/>
          </a:ln>
          <a:effectLst/>
        </p:spPr>
        <p:txBody>
          <a:bodyPr lIns="27000" tIns="27000" rIns="27000" bIns="2700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err="1">
              <a:ln>
                <a:noFill/>
              </a:ln>
              <a:solidFill>
                <a:srgbClr val="53565A"/>
              </a:solidFill>
              <a:effectLst/>
              <a:uLnTx/>
              <a:uFillTx/>
              <a:latin typeface="Calibri"/>
              <a:ea typeface="+mn-ea"/>
              <a:cs typeface="+mn-cs"/>
            </a:endParaRPr>
          </a:p>
        </p:txBody>
      </p:sp>
      <p:sp>
        <p:nvSpPr>
          <p:cNvPr id="113" name="Round Same Side Corner Rectangle 140">
            <a:extLst>
              <a:ext uri="{FF2B5EF4-FFF2-40B4-BE49-F238E27FC236}">
                <a16:creationId xmlns:a16="http://schemas.microsoft.com/office/drawing/2014/main" id="{689E376B-CAD5-2B6F-45EE-C6F0ADA01D23}"/>
              </a:ext>
            </a:extLst>
          </p:cNvPr>
          <p:cNvSpPr/>
          <p:nvPr/>
        </p:nvSpPr>
        <p:spPr>
          <a:xfrm rot="5400000">
            <a:off x="5980205" y="-3337155"/>
            <a:ext cx="666610" cy="10619429"/>
          </a:xfrm>
          <a:prstGeom prst="round2SameRect">
            <a:avLst>
              <a:gd name="adj1" fmla="val 50000"/>
              <a:gd name="adj2" fmla="val 0"/>
            </a:avLst>
          </a:prstGeom>
          <a:solidFill>
            <a:srgbClr val="0D8390"/>
          </a:solidFill>
          <a:ln w="9525" cap="flat" cmpd="sng" algn="ctr">
            <a:solidFill>
              <a:sysClr val="window" lastClr="FFFFFF"/>
            </a:solidFill>
            <a:prstDash val="solid"/>
          </a:ln>
          <a:effectLst/>
        </p:spPr>
        <p:txBody>
          <a:bodyPr lIns="68580" tIns="68580" rIns="68580" bIns="6858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err="1">
              <a:ln>
                <a:noFill/>
              </a:ln>
              <a:solidFill>
                <a:prstClr val="white"/>
              </a:solidFill>
              <a:effectLst/>
              <a:uLnTx/>
              <a:uFillTx/>
              <a:latin typeface="Calibri"/>
              <a:ea typeface="+mn-ea"/>
              <a:cs typeface="+mn-cs"/>
            </a:endParaRPr>
          </a:p>
        </p:txBody>
      </p:sp>
      <p:sp>
        <p:nvSpPr>
          <p:cNvPr id="114" name="TextBox 113">
            <a:extLst>
              <a:ext uri="{FF2B5EF4-FFF2-40B4-BE49-F238E27FC236}">
                <a16:creationId xmlns:a16="http://schemas.microsoft.com/office/drawing/2014/main" id="{8350D4AD-65C3-F2B1-036B-69C7783508C9}"/>
              </a:ext>
            </a:extLst>
          </p:cNvPr>
          <p:cNvSpPr txBox="1"/>
          <p:nvPr/>
        </p:nvSpPr>
        <p:spPr>
          <a:xfrm>
            <a:off x="442173" y="1699244"/>
            <a:ext cx="569079" cy="615553"/>
          </a:xfrm>
          <a:prstGeom prst="rect">
            <a:avLst/>
          </a:prstGeom>
          <a:noFill/>
        </p:spPr>
        <p:txBody>
          <a:bodyPr wrap="square" lIns="0" tIns="0" rIns="0" bIns="0" rtlCol="0">
            <a:spAutoFit/>
          </a:bodyPr>
          <a:lstStyle/>
          <a:p>
            <a:pPr algn="ctr">
              <a:buClrTx/>
              <a:buFontTx/>
              <a:buNone/>
            </a:pPr>
            <a:r>
              <a:rPr lang="en-US" sz="4000" b="1" kern="1200" dirty="0">
                <a:solidFill>
                  <a:prstClr val="white"/>
                </a:solidFill>
                <a:latin typeface="Calibri"/>
                <a:ea typeface="+mn-ea"/>
                <a:cs typeface="+mn-cs"/>
              </a:rPr>
              <a:t>1</a:t>
            </a:r>
          </a:p>
        </p:txBody>
      </p:sp>
      <p:sp>
        <p:nvSpPr>
          <p:cNvPr id="115" name="TextBox 114">
            <a:extLst>
              <a:ext uri="{FF2B5EF4-FFF2-40B4-BE49-F238E27FC236}">
                <a16:creationId xmlns:a16="http://schemas.microsoft.com/office/drawing/2014/main" id="{7EBEE1E7-B038-83FF-435D-B944EB91CB51}"/>
              </a:ext>
            </a:extLst>
          </p:cNvPr>
          <p:cNvSpPr txBox="1"/>
          <p:nvPr/>
        </p:nvSpPr>
        <p:spPr>
          <a:xfrm>
            <a:off x="442173" y="2395581"/>
            <a:ext cx="569079" cy="615553"/>
          </a:xfrm>
          <a:prstGeom prst="rect">
            <a:avLst/>
          </a:prstGeom>
          <a:noFill/>
        </p:spPr>
        <p:txBody>
          <a:bodyPr wrap="square" lIns="0" tIns="0" rIns="0" bIns="0" rtlCol="0">
            <a:spAutoFit/>
          </a:bodyPr>
          <a:lstStyle/>
          <a:p>
            <a:pPr algn="ctr">
              <a:buClrTx/>
              <a:buFontTx/>
              <a:buNone/>
            </a:pPr>
            <a:r>
              <a:rPr lang="en-US" sz="4000" b="1" kern="1200" dirty="0">
                <a:solidFill>
                  <a:prstClr val="white"/>
                </a:solidFill>
                <a:latin typeface="Calibri"/>
                <a:ea typeface="+mn-ea"/>
                <a:cs typeface="+mn-cs"/>
              </a:rPr>
              <a:t>2</a:t>
            </a:r>
          </a:p>
        </p:txBody>
      </p:sp>
      <p:sp>
        <p:nvSpPr>
          <p:cNvPr id="116" name="TextBox 115">
            <a:extLst>
              <a:ext uri="{FF2B5EF4-FFF2-40B4-BE49-F238E27FC236}">
                <a16:creationId xmlns:a16="http://schemas.microsoft.com/office/drawing/2014/main" id="{A9CC863B-3A53-E93F-F365-B0D72286B056}"/>
              </a:ext>
            </a:extLst>
          </p:cNvPr>
          <p:cNvSpPr txBox="1"/>
          <p:nvPr/>
        </p:nvSpPr>
        <p:spPr>
          <a:xfrm>
            <a:off x="442173" y="3069951"/>
            <a:ext cx="569079" cy="615553"/>
          </a:xfrm>
          <a:prstGeom prst="rect">
            <a:avLst/>
          </a:prstGeom>
          <a:noFill/>
        </p:spPr>
        <p:txBody>
          <a:bodyPr wrap="square" lIns="0" tIns="0" rIns="0" bIns="0" rtlCol="0">
            <a:spAutoFit/>
          </a:bodyPr>
          <a:lstStyle/>
          <a:p>
            <a:pPr algn="ctr">
              <a:buClrTx/>
              <a:buFontTx/>
              <a:buNone/>
            </a:pPr>
            <a:r>
              <a:rPr lang="en-US" sz="4000" b="1" kern="1200">
                <a:solidFill>
                  <a:prstClr val="white"/>
                </a:solidFill>
                <a:latin typeface="Calibri"/>
                <a:ea typeface="+mn-ea"/>
                <a:cs typeface="+mn-cs"/>
              </a:rPr>
              <a:t>3</a:t>
            </a:r>
          </a:p>
        </p:txBody>
      </p:sp>
      <p:sp>
        <p:nvSpPr>
          <p:cNvPr id="117" name="TextBox 116">
            <a:extLst>
              <a:ext uri="{FF2B5EF4-FFF2-40B4-BE49-F238E27FC236}">
                <a16:creationId xmlns:a16="http://schemas.microsoft.com/office/drawing/2014/main" id="{7E8428B3-78CD-57A3-3B75-0A7C79D9020F}"/>
              </a:ext>
            </a:extLst>
          </p:cNvPr>
          <p:cNvSpPr txBox="1"/>
          <p:nvPr/>
        </p:nvSpPr>
        <p:spPr>
          <a:xfrm>
            <a:off x="442173" y="3755751"/>
            <a:ext cx="569079" cy="615553"/>
          </a:xfrm>
          <a:prstGeom prst="rect">
            <a:avLst/>
          </a:prstGeom>
          <a:noFill/>
        </p:spPr>
        <p:txBody>
          <a:bodyPr wrap="square" lIns="0" tIns="0" rIns="0" bIns="0" rtlCol="0">
            <a:spAutoFit/>
          </a:bodyPr>
          <a:lstStyle/>
          <a:p>
            <a:pPr algn="ctr">
              <a:buClrTx/>
              <a:buFontTx/>
              <a:buNone/>
            </a:pPr>
            <a:r>
              <a:rPr lang="en-US" sz="4000" b="1" kern="1200">
                <a:solidFill>
                  <a:prstClr val="white"/>
                </a:solidFill>
                <a:latin typeface="Calibri"/>
                <a:ea typeface="+mn-ea"/>
                <a:cs typeface="+mn-cs"/>
              </a:rPr>
              <a:t>4</a:t>
            </a:r>
          </a:p>
        </p:txBody>
      </p:sp>
      <p:sp>
        <p:nvSpPr>
          <p:cNvPr id="118" name="TextBox 117">
            <a:extLst>
              <a:ext uri="{FF2B5EF4-FFF2-40B4-BE49-F238E27FC236}">
                <a16:creationId xmlns:a16="http://schemas.microsoft.com/office/drawing/2014/main" id="{19021C3F-6CA6-557C-A229-FD2868788C4E}"/>
              </a:ext>
            </a:extLst>
          </p:cNvPr>
          <p:cNvSpPr txBox="1"/>
          <p:nvPr/>
        </p:nvSpPr>
        <p:spPr>
          <a:xfrm>
            <a:off x="442173" y="4429232"/>
            <a:ext cx="569079" cy="615553"/>
          </a:xfrm>
          <a:prstGeom prst="rect">
            <a:avLst/>
          </a:prstGeom>
          <a:noFill/>
        </p:spPr>
        <p:txBody>
          <a:bodyPr wrap="square" lIns="0" tIns="0" rIns="0" bIns="0" rtlCol="0">
            <a:spAutoFit/>
          </a:bodyPr>
          <a:lstStyle/>
          <a:p>
            <a:pPr algn="ctr">
              <a:buClrTx/>
              <a:buFontTx/>
              <a:buNone/>
            </a:pPr>
            <a:r>
              <a:rPr lang="en-US" sz="4000" b="1" kern="1200">
                <a:solidFill>
                  <a:prstClr val="white"/>
                </a:solidFill>
                <a:latin typeface="Calibri"/>
                <a:ea typeface="+mn-ea"/>
                <a:cs typeface="+mn-cs"/>
              </a:rPr>
              <a:t>5</a:t>
            </a:r>
          </a:p>
        </p:txBody>
      </p:sp>
      <p:sp>
        <p:nvSpPr>
          <p:cNvPr id="119" name="Rectangle 118">
            <a:extLst>
              <a:ext uri="{FF2B5EF4-FFF2-40B4-BE49-F238E27FC236}">
                <a16:creationId xmlns:a16="http://schemas.microsoft.com/office/drawing/2014/main" id="{4A4207CD-F88E-2185-EDC0-34EEE427D4F6}"/>
              </a:ext>
            </a:extLst>
          </p:cNvPr>
          <p:cNvSpPr/>
          <p:nvPr/>
        </p:nvSpPr>
        <p:spPr>
          <a:xfrm>
            <a:off x="1130956" y="1774933"/>
            <a:ext cx="9642793" cy="492443"/>
          </a:xfrm>
          <a:prstGeom prst="rect">
            <a:avLst/>
          </a:prstGeom>
        </p:spPr>
        <p:txBody>
          <a:bodyPr wrap="square" lIns="0" tIns="0" rIns="0" bIns="0">
            <a:spAutoFit/>
          </a:bodyPr>
          <a:lstStyle/>
          <a:p>
            <a:pPr>
              <a:buClrTx/>
              <a:buFontTx/>
              <a:buNone/>
            </a:pPr>
            <a:r>
              <a:rPr lang="el-GR" sz="1600" b="1" kern="1200" dirty="0">
                <a:solidFill>
                  <a:prstClr val="white"/>
                </a:solidFill>
                <a:latin typeface="Calibri" panose="020F0502020204030204" pitchFamily="34" charset="0"/>
                <a:ea typeface="+mn-ea"/>
                <a:cs typeface="Calibri" panose="020F0502020204030204" pitchFamily="34" charset="0"/>
              </a:rPr>
              <a:t>Λόγω του βήματος της πρότερης επισήμανσης, αναμένεται να μειωθούν σημαντικά οι εντολές απενεργοποίησης μετρητή</a:t>
            </a:r>
          </a:p>
        </p:txBody>
      </p:sp>
      <p:sp>
        <p:nvSpPr>
          <p:cNvPr id="120" name="Rectangle 119">
            <a:extLst>
              <a:ext uri="{FF2B5EF4-FFF2-40B4-BE49-F238E27FC236}">
                <a16:creationId xmlns:a16="http://schemas.microsoft.com/office/drawing/2014/main" id="{6BC18A84-53BC-359A-8D5B-72DB94020FE6}"/>
              </a:ext>
            </a:extLst>
          </p:cNvPr>
          <p:cNvSpPr/>
          <p:nvPr/>
        </p:nvSpPr>
        <p:spPr>
          <a:xfrm>
            <a:off x="1130956" y="2484089"/>
            <a:ext cx="10057240" cy="276999"/>
          </a:xfrm>
          <a:prstGeom prst="rect">
            <a:avLst/>
          </a:prstGeom>
        </p:spPr>
        <p:txBody>
          <a:bodyPr wrap="square" lIns="0" tIns="0" rIns="0" bIns="0">
            <a:spAutoFit/>
          </a:bodyPr>
          <a:lstStyle/>
          <a:p>
            <a:pPr>
              <a:buClrTx/>
              <a:buFontTx/>
              <a:buNone/>
            </a:pPr>
            <a:r>
              <a:rPr lang="el-GR" sz="1800" b="1" kern="1200" dirty="0">
                <a:solidFill>
                  <a:prstClr val="white"/>
                </a:solidFill>
                <a:latin typeface="Calibri" panose="020F0502020204030204" pitchFamily="34" charset="0"/>
                <a:ea typeface="+mn-ea"/>
                <a:cs typeface="Calibri" panose="020F0502020204030204" pitchFamily="34" charset="0"/>
              </a:rPr>
              <a:t>Επιλύεται το πρόβλημα αλλαγής προμηθευτή με ληξιπρόθεσμες οφειλές</a:t>
            </a:r>
          </a:p>
        </p:txBody>
      </p:sp>
      <p:sp>
        <p:nvSpPr>
          <p:cNvPr id="121" name="Rectangle 120">
            <a:extLst>
              <a:ext uri="{FF2B5EF4-FFF2-40B4-BE49-F238E27FC236}">
                <a16:creationId xmlns:a16="http://schemas.microsoft.com/office/drawing/2014/main" id="{B4E99049-D9ED-22E2-2A4D-F876F110F19F}"/>
              </a:ext>
            </a:extLst>
          </p:cNvPr>
          <p:cNvSpPr/>
          <p:nvPr/>
        </p:nvSpPr>
        <p:spPr>
          <a:xfrm>
            <a:off x="1130958" y="3064522"/>
            <a:ext cx="10492266" cy="553998"/>
          </a:xfrm>
          <a:prstGeom prst="rect">
            <a:avLst/>
          </a:prstGeom>
        </p:spPr>
        <p:txBody>
          <a:bodyPr wrap="square" lIns="0" tIns="0" rIns="0" bIns="0">
            <a:spAutoFit/>
          </a:bodyPr>
          <a:lstStyle/>
          <a:p>
            <a:pPr>
              <a:buClrTx/>
              <a:buFontTx/>
              <a:buNone/>
            </a:pPr>
            <a:r>
              <a:rPr lang="el-GR" sz="1800" b="1" kern="1200" dirty="0">
                <a:solidFill>
                  <a:prstClr val="white"/>
                </a:solidFill>
                <a:latin typeface="Calibri" panose="020F0502020204030204" pitchFamily="34" charset="0"/>
                <a:ea typeface="+mn-ea"/>
                <a:cs typeface="Calibri" panose="020F0502020204030204" pitchFamily="34" charset="0"/>
              </a:rPr>
              <a:t>Περιορίζεται το πρόβλημα των στρατηγικών κακοπληρωτών καθώς περιορίζεται η δυνατότητα αλλαγής προμηθευτή στους ασυνεπείς καταναλωτές</a:t>
            </a:r>
          </a:p>
        </p:txBody>
      </p:sp>
      <p:sp>
        <p:nvSpPr>
          <p:cNvPr id="122" name="Rectangle 121">
            <a:extLst>
              <a:ext uri="{FF2B5EF4-FFF2-40B4-BE49-F238E27FC236}">
                <a16:creationId xmlns:a16="http://schemas.microsoft.com/office/drawing/2014/main" id="{90CFC0F4-C6B6-ACC9-346A-455353199681}"/>
              </a:ext>
            </a:extLst>
          </p:cNvPr>
          <p:cNvSpPr/>
          <p:nvPr/>
        </p:nvSpPr>
        <p:spPr>
          <a:xfrm>
            <a:off x="1130957" y="3842699"/>
            <a:ext cx="9642793" cy="276999"/>
          </a:xfrm>
          <a:prstGeom prst="rect">
            <a:avLst/>
          </a:prstGeom>
        </p:spPr>
        <p:txBody>
          <a:bodyPr wrap="square" lIns="0" tIns="0" rIns="0" bIns="0">
            <a:spAutoFit/>
          </a:bodyPr>
          <a:lstStyle/>
          <a:p>
            <a:pPr>
              <a:buClrTx/>
              <a:buFontTx/>
              <a:buNone/>
            </a:pPr>
            <a:r>
              <a:rPr lang="el-GR" sz="1800" b="1" kern="1200" dirty="0">
                <a:solidFill>
                  <a:prstClr val="white"/>
                </a:solidFill>
                <a:latin typeface="Calibri" panose="020F0502020204030204" pitchFamily="34" charset="0"/>
                <a:ea typeface="+mn-ea"/>
                <a:cs typeface="Calibri" panose="020F0502020204030204" pitchFamily="34" charset="0"/>
              </a:rPr>
              <a:t>Η λύση έχει αναλογικότητα ως προς το δικαίωμα για ελεύθερη αλλαγή προμηθευτή (βλ. </a:t>
            </a:r>
            <a:r>
              <a:rPr lang="el-GR" sz="1800" b="1" kern="1200" dirty="0" err="1">
                <a:solidFill>
                  <a:prstClr val="white"/>
                </a:solidFill>
                <a:latin typeface="Calibri" panose="020F0502020204030204" pitchFamily="34" charset="0"/>
                <a:ea typeface="+mn-ea"/>
                <a:cs typeface="Calibri" panose="020F0502020204030204" pitchFamily="34" charset="0"/>
              </a:rPr>
              <a:t>ΣτΕ</a:t>
            </a:r>
            <a:r>
              <a:rPr lang="el-GR" sz="1800" b="1" kern="1200" dirty="0">
                <a:solidFill>
                  <a:prstClr val="white"/>
                </a:solidFill>
                <a:latin typeface="Calibri" panose="020F0502020204030204" pitchFamily="34" charset="0"/>
                <a:ea typeface="+mn-ea"/>
                <a:cs typeface="Calibri" panose="020F0502020204030204" pitchFamily="34" charset="0"/>
              </a:rPr>
              <a:t>)</a:t>
            </a:r>
            <a:endParaRPr lang="en-US" sz="1800" kern="1200" dirty="0">
              <a:solidFill>
                <a:prstClr val="white"/>
              </a:solidFill>
              <a:latin typeface="Calibri" panose="020F0502020204030204" pitchFamily="34" charset="0"/>
              <a:ea typeface="+mn-ea"/>
              <a:cs typeface="Calibri" panose="020F0502020204030204" pitchFamily="34" charset="0"/>
            </a:endParaRPr>
          </a:p>
        </p:txBody>
      </p:sp>
      <p:sp>
        <p:nvSpPr>
          <p:cNvPr id="123" name="Rectangle 122">
            <a:extLst>
              <a:ext uri="{FF2B5EF4-FFF2-40B4-BE49-F238E27FC236}">
                <a16:creationId xmlns:a16="http://schemas.microsoft.com/office/drawing/2014/main" id="{214028A6-B148-FBBD-8C27-53D0A85DC740}"/>
              </a:ext>
            </a:extLst>
          </p:cNvPr>
          <p:cNvSpPr/>
          <p:nvPr/>
        </p:nvSpPr>
        <p:spPr>
          <a:xfrm>
            <a:off x="1130956" y="4424736"/>
            <a:ext cx="10215917" cy="492443"/>
          </a:xfrm>
          <a:prstGeom prst="rect">
            <a:avLst/>
          </a:prstGeom>
        </p:spPr>
        <p:txBody>
          <a:bodyPr wrap="square" lIns="0" tIns="0" rIns="0" bIns="0">
            <a:spAutoFit/>
          </a:bodyPr>
          <a:lstStyle/>
          <a:p>
            <a:pPr>
              <a:buClrTx/>
              <a:buFontTx/>
              <a:buNone/>
            </a:pPr>
            <a:r>
              <a:rPr lang="el-GR" sz="1600" b="1" kern="1200" dirty="0">
                <a:solidFill>
                  <a:schemeClr val="bg1"/>
                </a:solidFill>
                <a:latin typeface="Calibri" panose="020F0502020204030204" pitchFamily="34" charset="0"/>
                <a:ea typeface="+mn-ea"/>
                <a:cs typeface="Calibri" panose="020F0502020204030204" pitchFamily="34" charset="0"/>
              </a:rPr>
              <a:t>Ελαχιστοποιούνται οι επισφάλειες των προμηθευτών, όφελος το οποίο αναμένεται να </a:t>
            </a:r>
            <a:r>
              <a:rPr lang="el-GR" sz="1600" b="1" kern="1200" dirty="0" err="1">
                <a:solidFill>
                  <a:schemeClr val="bg1"/>
                </a:solidFill>
                <a:latin typeface="Calibri" panose="020F0502020204030204" pitchFamily="34" charset="0"/>
                <a:ea typeface="+mn-ea"/>
                <a:cs typeface="Calibri" panose="020F0502020204030204" pitchFamily="34" charset="0"/>
              </a:rPr>
              <a:t>μετακυλιστεί</a:t>
            </a:r>
            <a:r>
              <a:rPr lang="el-GR" sz="1600" b="1" kern="1200" dirty="0">
                <a:solidFill>
                  <a:schemeClr val="bg1"/>
                </a:solidFill>
                <a:latin typeface="Calibri" panose="020F0502020204030204" pitchFamily="34" charset="0"/>
                <a:ea typeface="+mn-ea"/>
                <a:cs typeface="Calibri" panose="020F0502020204030204" pitchFamily="34" charset="0"/>
              </a:rPr>
              <a:t> στα Τιμολόγια των καταναλωτών μειώνοντας το ενεργειακό κόστος</a:t>
            </a:r>
            <a:endParaRPr lang="en-US" sz="1600" kern="1200" dirty="0">
              <a:solidFill>
                <a:schemeClr val="bg1"/>
              </a:solidFill>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id="{87274BD0-1065-047D-1202-6470ED4CC7DC}"/>
              </a:ext>
            </a:extLst>
          </p:cNvPr>
          <p:cNvSpPr/>
          <p:nvPr/>
        </p:nvSpPr>
        <p:spPr bwMode="gray">
          <a:xfrm>
            <a:off x="406908" y="902316"/>
            <a:ext cx="11371958" cy="455509"/>
          </a:xfrm>
          <a:prstGeom prst="rect">
            <a:avLst/>
          </a:prstGeom>
          <a:solidFill>
            <a:srgbClr val="007CB0"/>
          </a:solidFill>
          <a:ln w="9525" algn="ctr">
            <a:solidFill>
              <a:srgbClr val="D0D0CE">
                <a:lumMod val="60000"/>
                <a:lumOff val="40000"/>
              </a:srgbClr>
            </a:solidFill>
            <a:miter lim="800000"/>
            <a:headEnd/>
            <a:tailEnd/>
          </a:ln>
        </p:spPr>
        <p:txBody>
          <a:bodyPr rot="0" spcFirstLastPara="0" vertOverflow="overflow" horzOverflow="overflow" vert="horz" wrap="square" lIns="88900" tIns="73152" rIns="88900" bIns="73152" numCol="1" spcCol="0" rtlCol="0" fromWordArt="0" anchor="ctr"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Πλεονεκτήματα λύσης</a:t>
            </a:r>
            <a:endPar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3" name="Θέση αριθμού διαφάνειας 2">
            <a:extLst>
              <a:ext uri="{FF2B5EF4-FFF2-40B4-BE49-F238E27FC236}">
                <a16:creationId xmlns:a16="http://schemas.microsoft.com/office/drawing/2014/main" id="{ACED3632-7AC8-33D7-23C9-B4BA4ED9465C}"/>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13</a:t>
            </a:fld>
            <a:endParaRPr lang="el-GR"/>
          </a:p>
        </p:txBody>
      </p:sp>
      <p:sp>
        <p:nvSpPr>
          <p:cNvPr id="6" name="Title 2">
            <a:extLst>
              <a:ext uri="{FF2B5EF4-FFF2-40B4-BE49-F238E27FC236}">
                <a16:creationId xmlns:a16="http://schemas.microsoft.com/office/drawing/2014/main" id="{E7F9C3BD-CB48-B489-467C-46F3656FA6A0}"/>
              </a:ext>
            </a:extLst>
          </p:cNvPr>
          <p:cNvSpPr txBox="1">
            <a:spLocks/>
          </p:cNvSpPr>
          <p:nvPr/>
        </p:nvSpPr>
        <p:spPr>
          <a:xfrm>
            <a:off x="573125" y="230762"/>
            <a:ext cx="11371960" cy="533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rgbClr val="76717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2800" dirty="0">
                <a:solidFill>
                  <a:schemeClr val="bg2"/>
                </a:solidFill>
                <a:latin typeface="Calibri" panose="020F0502020204030204" pitchFamily="34" charset="0"/>
                <a:cs typeface="Calibri" panose="020F0502020204030204" pitchFamily="34" charset="0"/>
                <a:sym typeface="Arial"/>
              </a:rPr>
              <a:t>Αντιμετώπιση στρατηγικών κακοπληρωτών</a:t>
            </a:r>
            <a:endParaRPr lang="en-US" sz="28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3712029"/>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6103EF17-B8C6-AFCE-1639-731864B9F54A}"/>
              </a:ext>
            </a:extLst>
          </p:cNvPr>
          <p:cNvSpPr>
            <a:spLocks noGrp="1"/>
          </p:cNvSpPr>
          <p:nvPr>
            <p:ph type="title"/>
          </p:nvPr>
        </p:nvSpPr>
        <p:spPr>
          <a:xfrm>
            <a:off x="406908" y="169974"/>
            <a:ext cx="11371960" cy="533400"/>
          </a:xfrm>
        </p:spPr>
        <p:txBody>
          <a:bodyPr/>
          <a:lstStyle/>
          <a:p>
            <a:r>
              <a:rPr lang="el-GR" sz="2800" dirty="0">
                <a:solidFill>
                  <a:schemeClr val="bg2"/>
                </a:solidFill>
                <a:latin typeface="Calibri" panose="020F0502020204030204" pitchFamily="34" charset="0"/>
                <a:cs typeface="Calibri" panose="020F0502020204030204" pitchFamily="34" charset="0"/>
              </a:rPr>
              <a:t>Πρόγραμμα «ΑΠΟΛΛΩΝ»</a:t>
            </a:r>
            <a:endParaRPr lang="en-US" sz="2800" dirty="0">
              <a:solidFill>
                <a:schemeClr val="bg2"/>
              </a:solidFill>
              <a:latin typeface="Calibri" panose="020F0502020204030204" pitchFamily="34" charset="0"/>
              <a:cs typeface="Calibri" panose="020F0502020204030204" pitchFamily="34" charset="0"/>
            </a:endParaRPr>
          </a:p>
        </p:txBody>
      </p:sp>
      <p:sp>
        <p:nvSpPr>
          <p:cNvPr id="5" name="Oval">
            <a:extLst>
              <a:ext uri="{FF2B5EF4-FFF2-40B4-BE49-F238E27FC236}">
                <a16:creationId xmlns:a16="http://schemas.microsoft.com/office/drawing/2014/main" id="{1CAD15AB-715C-B2BE-5164-4461306AC36D}"/>
              </a:ext>
            </a:extLst>
          </p:cNvPr>
          <p:cNvSpPr/>
          <p:nvPr/>
        </p:nvSpPr>
        <p:spPr>
          <a:xfrm>
            <a:off x="406908" y="961095"/>
            <a:ext cx="4752000" cy="4752000"/>
          </a:xfrm>
          <a:prstGeom prst="ellipse">
            <a:avLst/>
          </a:prstGeom>
          <a:solidFill>
            <a:srgbClr val="F7EB46"/>
          </a:solidFill>
          <a:ln w="12700">
            <a:miter lim="400000"/>
          </a:ln>
        </p:spPr>
        <p:txBody>
          <a:bodyPr lIns="50800" tIns="50800" rIns="50800" bIns="50800" anchor="ctr"/>
          <a:lstStyle/>
          <a:p>
            <a:pPr defTabSz="1828800">
              <a:defRPr sz="3600">
                <a:solidFill>
                  <a:srgbClr val="B4F5A8"/>
                </a:solidFill>
                <a:latin typeface="Calibri"/>
                <a:ea typeface="Calibri"/>
                <a:cs typeface="Calibri"/>
                <a:sym typeface="Calibri"/>
              </a:defRPr>
            </a:pPr>
            <a:endParaRPr/>
          </a:p>
        </p:txBody>
      </p:sp>
      <p:sp>
        <p:nvSpPr>
          <p:cNvPr id="16" name="Πρόγραμμα «Απόλλων»,  ο θεός του φωτός  &amp; του ήλιου">
            <a:extLst>
              <a:ext uri="{FF2B5EF4-FFF2-40B4-BE49-F238E27FC236}">
                <a16:creationId xmlns:a16="http://schemas.microsoft.com/office/drawing/2014/main" id="{1FB12BFD-BC3D-A457-DA94-DB9DDF9F5CC1}"/>
              </a:ext>
            </a:extLst>
          </p:cNvPr>
          <p:cNvSpPr txBox="1"/>
          <p:nvPr/>
        </p:nvSpPr>
        <p:spPr>
          <a:xfrm>
            <a:off x="-80325" y="2127086"/>
            <a:ext cx="5726465" cy="24200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ctr" defTabSz="1828800" hangingPunct="0">
              <a:lnSpc>
                <a:spcPct val="110000"/>
              </a:lnSpc>
              <a:buClrTx/>
              <a:buFontTx/>
              <a:buNone/>
              <a:defRPr sz="5500">
                <a:solidFill>
                  <a:srgbClr val="045F7E"/>
                </a:solidFill>
                <a:latin typeface="Avenir Heavy"/>
                <a:ea typeface="Avenir Heavy"/>
                <a:cs typeface="Avenir Heavy"/>
                <a:sym typeface="Avenir Heavy"/>
              </a:defRPr>
            </a:pPr>
            <a:r>
              <a:rPr sz="4000" b="1" dirty="0" err="1">
                <a:solidFill>
                  <a:srgbClr val="045F7E"/>
                </a:solidFill>
                <a:latin typeface="Calibri" panose="020F0502020204030204" pitchFamily="34" charset="0"/>
                <a:ea typeface="Avenir Heavy"/>
                <a:cs typeface="Calibri" panose="020F0502020204030204" pitchFamily="34" charset="0"/>
                <a:sym typeface="Avenir Heavy"/>
              </a:rPr>
              <a:t>Πρόγρ</a:t>
            </a:r>
            <a:r>
              <a:rPr sz="4000" b="1" dirty="0">
                <a:solidFill>
                  <a:srgbClr val="045F7E"/>
                </a:solidFill>
                <a:latin typeface="Calibri" panose="020F0502020204030204" pitchFamily="34" charset="0"/>
                <a:ea typeface="Avenir Heavy"/>
                <a:cs typeface="Calibri" panose="020F0502020204030204" pitchFamily="34" charset="0"/>
                <a:sym typeface="Avenir Heavy"/>
              </a:rPr>
              <a:t>αμμα</a:t>
            </a:r>
            <a:endParaRPr lang="en-US" sz="3600" b="1" dirty="0">
              <a:solidFill>
                <a:srgbClr val="045F7E"/>
              </a:solidFill>
              <a:latin typeface="Calibri" panose="020F0502020204030204" pitchFamily="34" charset="0"/>
              <a:ea typeface="Avenir Heavy"/>
              <a:cs typeface="Calibri" panose="020F0502020204030204" pitchFamily="34" charset="0"/>
              <a:sym typeface="Avenir Heavy"/>
            </a:endParaRPr>
          </a:p>
          <a:p>
            <a:pPr algn="ctr" defTabSz="1828800" hangingPunct="0">
              <a:lnSpc>
                <a:spcPct val="110000"/>
              </a:lnSpc>
              <a:buClrTx/>
              <a:buFontTx/>
              <a:buNone/>
              <a:defRPr sz="5500">
                <a:solidFill>
                  <a:srgbClr val="045F7E"/>
                </a:solidFill>
                <a:latin typeface="Avenir Heavy"/>
                <a:ea typeface="Avenir Heavy"/>
                <a:cs typeface="Avenir Heavy"/>
                <a:sym typeface="Avenir Heavy"/>
              </a:defRPr>
            </a:pPr>
            <a:r>
              <a:rPr sz="5400" b="1" dirty="0">
                <a:solidFill>
                  <a:srgbClr val="045F7E"/>
                </a:solidFill>
                <a:latin typeface="Calibri" panose="020F0502020204030204" pitchFamily="34" charset="0"/>
                <a:ea typeface="Avenir Heavy"/>
                <a:cs typeface="Calibri" panose="020F0502020204030204" pitchFamily="34" charset="0"/>
                <a:sym typeface="Avenir Heavy"/>
              </a:rPr>
              <a:t>«Απ</a:t>
            </a:r>
            <a:r>
              <a:rPr sz="5400" b="1" dirty="0" err="1">
                <a:solidFill>
                  <a:srgbClr val="045F7E"/>
                </a:solidFill>
                <a:latin typeface="Calibri" panose="020F0502020204030204" pitchFamily="34" charset="0"/>
                <a:ea typeface="Avenir Heavy"/>
                <a:cs typeface="Calibri" panose="020F0502020204030204" pitchFamily="34" charset="0"/>
                <a:sym typeface="Avenir Heavy"/>
              </a:rPr>
              <a:t>όλλων</a:t>
            </a:r>
            <a:r>
              <a:rPr sz="5400" b="1" dirty="0">
                <a:solidFill>
                  <a:srgbClr val="045F7E"/>
                </a:solidFill>
                <a:latin typeface="Calibri" panose="020F0502020204030204" pitchFamily="34" charset="0"/>
                <a:ea typeface="Avenir Heavy"/>
                <a:cs typeface="Calibri" panose="020F0502020204030204" pitchFamily="34" charset="0"/>
                <a:sym typeface="Avenir Heavy"/>
              </a:rPr>
              <a:t>»</a:t>
            </a:r>
            <a:br>
              <a:rPr sz="3600" b="1" dirty="0">
                <a:solidFill>
                  <a:srgbClr val="045F7E"/>
                </a:solidFill>
                <a:latin typeface="Calibri" panose="020F0502020204030204" pitchFamily="34" charset="0"/>
                <a:ea typeface="Avenir Heavy"/>
                <a:cs typeface="Calibri" panose="020F0502020204030204" pitchFamily="34" charset="0"/>
                <a:sym typeface="Avenir Heavy"/>
              </a:rPr>
            </a:br>
            <a:r>
              <a:rPr sz="2200" b="1" dirty="0">
                <a:solidFill>
                  <a:srgbClr val="045F7E"/>
                </a:solidFill>
                <a:latin typeface="Calibri" panose="020F0502020204030204" pitchFamily="34" charset="0"/>
                <a:ea typeface="Avenir Heavy"/>
                <a:cs typeface="Calibri" panose="020F0502020204030204" pitchFamily="34" charset="0"/>
                <a:sym typeface="Avenir Heavy"/>
              </a:rPr>
              <a:t>ο θεός του φωτός</a:t>
            </a:r>
            <a:br>
              <a:rPr sz="2200" b="1" dirty="0">
                <a:solidFill>
                  <a:srgbClr val="045F7E"/>
                </a:solidFill>
                <a:latin typeface="Calibri" panose="020F0502020204030204" pitchFamily="34" charset="0"/>
                <a:ea typeface="Avenir Heavy"/>
                <a:cs typeface="Calibri" panose="020F0502020204030204" pitchFamily="34" charset="0"/>
                <a:sym typeface="Avenir Heavy"/>
              </a:rPr>
            </a:br>
            <a:r>
              <a:rPr sz="2200" b="1" dirty="0">
                <a:solidFill>
                  <a:srgbClr val="045F7E"/>
                </a:solidFill>
                <a:latin typeface="Calibri" panose="020F0502020204030204" pitchFamily="34" charset="0"/>
                <a:ea typeface="Avenir Heavy"/>
                <a:cs typeface="Calibri" panose="020F0502020204030204" pitchFamily="34" charset="0"/>
                <a:sym typeface="Avenir Heavy"/>
              </a:rPr>
              <a:t> &amp; του ήλιου</a:t>
            </a:r>
          </a:p>
        </p:txBody>
      </p:sp>
      <p:sp>
        <p:nvSpPr>
          <p:cNvPr id="2" name="Θέση αριθμού διαφάνειας 1">
            <a:extLst>
              <a:ext uri="{FF2B5EF4-FFF2-40B4-BE49-F238E27FC236}">
                <a16:creationId xmlns:a16="http://schemas.microsoft.com/office/drawing/2014/main" id="{0B268A55-34CF-83DF-D7CD-935C813CAB70}"/>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14</a:t>
            </a:fld>
            <a:endParaRPr lang="el-GR"/>
          </a:p>
        </p:txBody>
      </p:sp>
      <p:sp>
        <p:nvSpPr>
          <p:cNvPr id="3" name="Rectangle 2">
            <a:extLst>
              <a:ext uri="{FF2B5EF4-FFF2-40B4-BE49-F238E27FC236}">
                <a16:creationId xmlns:a16="http://schemas.microsoft.com/office/drawing/2014/main" id="{1C9F42B8-3D37-CD60-4E30-B8C708FF6E54}"/>
              </a:ext>
            </a:extLst>
          </p:cNvPr>
          <p:cNvSpPr/>
          <p:nvPr/>
        </p:nvSpPr>
        <p:spPr>
          <a:xfrm>
            <a:off x="6092888" y="874454"/>
            <a:ext cx="5135385" cy="5109091"/>
          </a:xfrm>
          <a:prstGeom prst="rect">
            <a:avLst/>
          </a:prstGeom>
          <a:solidFill>
            <a:schemeClr val="bg2">
              <a:lumMod val="20000"/>
              <a:lumOff val="80000"/>
              <a:alpha val="28000"/>
            </a:schemeClr>
          </a:solidFill>
          <a:ln w="25400" cap="rnd" cmpd="thickThin">
            <a:solidFill>
              <a:schemeClr val="tx1"/>
            </a:solidFill>
            <a:prstDash val="solid"/>
          </a:ln>
        </p:spPr>
        <p:txBody>
          <a:bodyPr wrap="square">
            <a:spAutoFit/>
          </a:bodyPr>
          <a:lstStyle/>
          <a:p>
            <a:pPr algn="ctr" defTabSz="1828800" hangingPunct="0">
              <a:lnSpc>
                <a:spcPct val="110000"/>
              </a:lnSpc>
              <a:buClrTx/>
              <a:defRPr sz="3000">
                <a:solidFill>
                  <a:srgbClr val="663A38"/>
                </a:solidFill>
                <a:latin typeface="Helvetica Neue Medium"/>
                <a:ea typeface="Helvetica Neue Medium"/>
                <a:cs typeface="Helvetica Neue Medium"/>
                <a:sym typeface="Helvetica Neue Medium"/>
              </a:defRPr>
            </a:pPr>
            <a:r>
              <a:rPr lang="el-GR" sz="2000" b="1" dirty="0">
                <a:solidFill>
                  <a:schemeClr val="bg2"/>
                </a:solidFill>
                <a:latin typeface="Calibri" panose="020F0502020204030204" pitchFamily="34" charset="0"/>
                <a:ea typeface="Helvetica Neue Medium"/>
                <a:cs typeface="Calibri" panose="020F0502020204030204" pitchFamily="34" charset="0"/>
                <a:sym typeface="Helvetica Neue Medium"/>
              </a:rPr>
              <a:t>Το μεγαλύτερο Πρόγραμμα Ενεργειακού Συμψηφισμού </a:t>
            </a:r>
          </a:p>
          <a:p>
            <a:pPr algn="ctr" defTabSz="1828800" hangingPunct="0">
              <a:lnSpc>
                <a:spcPct val="110000"/>
              </a:lnSpc>
              <a:buClrTx/>
              <a:defRPr sz="3000">
                <a:solidFill>
                  <a:srgbClr val="663A38"/>
                </a:solidFill>
                <a:latin typeface="Helvetica Neue Medium"/>
                <a:ea typeface="Helvetica Neue Medium"/>
                <a:cs typeface="Helvetica Neue Medium"/>
                <a:sym typeface="Helvetica Neue Medium"/>
              </a:defRPr>
            </a:pPr>
            <a:r>
              <a:rPr lang="el-GR" sz="2000" b="1" dirty="0">
                <a:solidFill>
                  <a:schemeClr val="bg2"/>
                </a:solidFill>
                <a:latin typeface="Calibri" panose="020F0502020204030204" pitchFamily="34" charset="0"/>
                <a:ea typeface="Helvetica Neue Medium"/>
                <a:cs typeface="Calibri" panose="020F0502020204030204" pitchFamily="34" charset="0"/>
                <a:sym typeface="Helvetica Neue Medium"/>
              </a:rPr>
              <a:t>στη χώρα</a:t>
            </a:r>
            <a:endParaRPr lang="en-US" altLang="zh-CN" kern="1200" dirty="0">
              <a:solidFill>
                <a:prstClr val="black"/>
              </a:solidFill>
              <a:latin typeface="Helvetica Neue" panose="020B0604020202020204" charset="0"/>
              <a:ea typeface="宋体" panose="02010600030101010101" pitchFamily="2" charset="-122"/>
            </a:endParaRPr>
          </a:p>
          <a:p>
            <a:pPr>
              <a:buClrTx/>
              <a:defRPr/>
            </a:pPr>
            <a:endParaRPr lang="el-GR" altLang="zh-CN" b="1" kern="1200" dirty="0">
              <a:solidFill>
                <a:prstClr val="black"/>
              </a:solidFill>
              <a:latin typeface="Calibri" panose="020F0502020204030204" pitchFamily="34" charset="0"/>
              <a:ea typeface="宋体" panose="02010600030101010101" pitchFamily="2" charset="-122"/>
              <a:cs typeface="Calibri" panose="020F0502020204030204" pitchFamily="34" charset="0"/>
            </a:endParaRPr>
          </a:p>
          <a:p>
            <a:pPr>
              <a:buClrTx/>
              <a:defRPr/>
            </a:pPr>
            <a:r>
              <a:rPr lang="el-GR" altLang="zh-CN" sz="2000" b="1" dirty="0">
                <a:solidFill>
                  <a:schemeClr val="bg2"/>
                </a:solidFill>
                <a:latin typeface="Calibri" panose="020F0502020204030204" pitchFamily="34" charset="0"/>
                <a:ea typeface="Helvetica Neue Medium"/>
                <a:cs typeface="Calibri" panose="020F0502020204030204" pitchFamily="34" charset="0"/>
              </a:rPr>
              <a:t>Στόχος</a:t>
            </a:r>
            <a:r>
              <a:rPr lang="en-US" altLang="zh-CN" sz="2000" b="1" dirty="0">
                <a:solidFill>
                  <a:schemeClr val="bg2"/>
                </a:solidFill>
                <a:latin typeface="Calibri" panose="020F0502020204030204" pitchFamily="34" charset="0"/>
                <a:ea typeface="Helvetica Neue Medium"/>
                <a:cs typeface="Calibri" panose="020F0502020204030204" pitchFamily="34" charset="0"/>
              </a:rPr>
              <a:t>:</a:t>
            </a:r>
            <a:r>
              <a:rPr lang="el-GR" altLang="zh-CN" sz="2000" b="1" dirty="0">
                <a:solidFill>
                  <a:schemeClr val="bg2"/>
                </a:solidFill>
                <a:latin typeface="Calibri" panose="020F0502020204030204" pitchFamily="34" charset="0"/>
                <a:ea typeface="Helvetica Neue Medium"/>
                <a:cs typeface="Calibri" panose="020F0502020204030204" pitchFamily="34" charset="0"/>
              </a:rPr>
              <a:t> </a:t>
            </a:r>
          </a:p>
          <a:p>
            <a:pPr>
              <a:buClrTx/>
              <a:defRPr/>
            </a:pPr>
            <a:endParaRPr lang="en-US" altLang="zh-CN" sz="1800" b="1" dirty="0">
              <a:solidFill>
                <a:schemeClr val="bg2"/>
              </a:solidFill>
              <a:latin typeface="Calibri" panose="020F0502020204030204" pitchFamily="34" charset="0"/>
              <a:ea typeface="Helvetica Neue Medium"/>
              <a:cs typeface="Calibri" panose="020F0502020204030204" pitchFamily="34" charset="0"/>
            </a:endParaRPr>
          </a:p>
          <a:p>
            <a:pPr marL="342900" indent="-342900">
              <a:buClrTx/>
              <a:buFont typeface="Wingdings" panose="05000000000000000000" pitchFamily="2" charset="2"/>
              <a:buChar char="ü"/>
              <a:defRPr/>
            </a:pPr>
            <a:r>
              <a:rPr lang="en-US" altLang="zh-CN" sz="2000" b="1" dirty="0">
                <a:solidFill>
                  <a:schemeClr val="bg2"/>
                </a:solidFill>
                <a:latin typeface="Calibri" panose="020F0502020204030204" pitchFamily="34" charset="0"/>
                <a:ea typeface="Helvetica Neue Medium"/>
                <a:cs typeface="Calibri" panose="020F0502020204030204" pitchFamily="34" charset="0"/>
              </a:rPr>
              <a:t>η κ</a:t>
            </a:r>
            <a:r>
              <a:rPr lang="el-GR" altLang="zh-CN" sz="2000" b="1" dirty="0">
                <a:solidFill>
                  <a:schemeClr val="bg2"/>
                </a:solidFill>
                <a:latin typeface="Calibri" panose="020F0502020204030204" pitchFamily="34" charset="0"/>
                <a:ea typeface="Helvetica Neue Medium"/>
                <a:cs typeface="Calibri" panose="020F0502020204030204" pitchFamily="34" charset="0"/>
              </a:rPr>
              <a:t>ά</a:t>
            </a:r>
            <a:r>
              <a:rPr lang="en-US" altLang="zh-CN" sz="2000" b="1" dirty="0" err="1">
                <a:solidFill>
                  <a:schemeClr val="bg2"/>
                </a:solidFill>
                <a:latin typeface="Calibri" panose="020F0502020204030204" pitchFamily="34" charset="0"/>
                <a:ea typeface="Helvetica Neue Medium"/>
                <a:cs typeface="Calibri" panose="020F0502020204030204" pitchFamily="34" charset="0"/>
              </a:rPr>
              <a:t>λυψη</a:t>
            </a:r>
            <a:r>
              <a:rPr lang="en-US" altLang="zh-CN" sz="2000" b="1" dirty="0">
                <a:solidFill>
                  <a:schemeClr val="bg2"/>
                </a:solidFill>
                <a:latin typeface="Calibri" panose="020F0502020204030204" pitchFamily="34" charset="0"/>
                <a:ea typeface="Helvetica Neue Medium"/>
                <a:cs typeface="Calibri" panose="020F0502020204030204" pitchFamily="34" charset="0"/>
              </a:rPr>
              <a:t> </a:t>
            </a:r>
            <a:r>
              <a:rPr lang="en-US" altLang="zh-CN" sz="2000" b="1" dirty="0" err="1">
                <a:solidFill>
                  <a:schemeClr val="bg2"/>
                </a:solidFill>
                <a:latin typeface="Calibri" panose="020F0502020204030204" pitchFamily="34" charset="0"/>
                <a:ea typeface="Helvetica Neue Medium"/>
                <a:cs typeface="Calibri" panose="020F0502020204030204" pitchFamily="34" charset="0"/>
              </a:rPr>
              <a:t>των</a:t>
            </a:r>
            <a:r>
              <a:rPr lang="en-US" altLang="zh-CN" sz="2000" b="1" dirty="0">
                <a:solidFill>
                  <a:schemeClr val="bg2"/>
                </a:solidFill>
                <a:latin typeface="Calibri" panose="020F0502020204030204" pitchFamily="34" charset="0"/>
                <a:ea typeface="Helvetica Neue Medium"/>
                <a:cs typeface="Calibri" panose="020F0502020204030204" pitchFamily="34" charset="0"/>
              </a:rPr>
              <a:t> </a:t>
            </a:r>
            <a:r>
              <a:rPr lang="en-US" altLang="zh-CN" sz="2000" b="1" dirty="0" err="1">
                <a:solidFill>
                  <a:schemeClr val="bg2"/>
                </a:solidFill>
                <a:latin typeface="Calibri" panose="020F0502020204030204" pitchFamily="34" charset="0"/>
                <a:ea typeface="Helvetica Neue Medium"/>
                <a:cs typeface="Calibri" panose="020F0502020204030204" pitchFamily="34" charset="0"/>
              </a:rPr>
              <a:t>ενεργει</a:t>
            </a:r>
            <a:r>
              <a:rPr lang="en-US" altLang="zh-CN" sz="2000" b="1" dirty="0">
                <a:solidFill>
                  <a:schemeClr val="bg2"/>
                </a:solidFill>
                <a:latin typeface="Calibri" panose="020F0502020204030204" pitchFamily="34" charset="0"/>
                <a:ea typeface="Helvetica Neue Medium"/>
                <a:cs typeface="Calibri" panose="020F0502020204030204" pitchFamily="34" charset="0"/>
              </a:rPr>
              <a:t>ακών αναγκών</a:t>
            </a:r>
            <a:r>
              <a:rPr lang="en-US" altLang="zh-CN" sz="1800" b="1" dirty="0">
                <a:solidFill>
                  <a:schemeClr val="bg2"/>
                </a:solidFill>
                <a:latin typeface="Calibri" panose="020F0502020204030204" pitchFamily="34" charset="0"/>
                <a:ea typeface="Helvetica Neue Medium"/>
                <a:cs typeface="Calibri" panose="020F0502020204030204" pitchFamily="34" charset="0"/>
              </a:rPr>
              <a:t> </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των ευάλωτων νοικοκυριών, των ΟΤΑ α’ και β’ βαθμού, των ΔΕΥΑ και των ΓΟΕΒ/ΤΟΕΒ, </a:t>
            </a: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συγκεκριμένα: </a:t>
            </a:r>
            <a:endPar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endParaRPr>
          </a:p>
          <a:p>
            <a:pPr lvl="5">
              <a:buClrTx/>
              <a:defRPr/>
            </a:pPr>
            <a:endParaRPr lang="en-US" sz="1600" b="1" kern="1200" dirty="0">
              <a:solidFill>
                <a:prstClr val="black"/>
              </a:solidFill>
              <a:latin typeface="Calibri" panose="020F0502020204030204" pitchFamily="34" charset="0"/>
              <a:ea typeface="宋体" panose="02010600030101010101" pitchFamily="2" charset="-122"/>
              <a:cs typeface="Calibri" panose="020F0502020204030204" pitchFamily="34" charset="0"/>
              <a:sym typeface="Helvetica Neue Medium"/>
            </a:endParaRPr>
          </a:p>
          <a:p>
            <a:pPr marL="631825" lvl="8" indent="-360363">
              <a:buClrTx/>
              <a:buFont typeface="Wingdings" panose="05000000000000000000" pitchFamily="2" charset="2"/>
              <a:buChar char="Ø"/>
              <a:defRPr/>
            </a:pPr>
            <a:r>
              <a:rPr lang="el-GR" sz="1600" kern="1200" dirty="0">
                <a:solidFill>
                  <a:schemeClr val="tx1"/>
                </a:solidFill>
                <a:latin typeface="Calibri" panose="020F0502020204030204" pitchFamily="34" charset="0"/>
                <a:ea typeface="宋体" panose="02010600030101010101" pitchFamily="2" charset="-122"/>
                <a:cs typeface="Calibri" panose="020F0502020204030204" pitchFamily="34" charset="0"/>
                <a:sym typeface="Helvetica Neue Medium"/>
              </a:rPr>
              <a:t>Του</a:t>
            </a:r>
            <a:r>
              <a:rPr lang="el-GR" sz="1600" kern="1200" dirty="0">
                <a:solidFill>
                  <a:srgbClr val="FF0000"/>
                </a:solidFill>
                <a:latin typeface="Calibri" panose="020F0502020204030204" pitchFamily="34" charset="0"/>
                <a:ea typeface="宋体" panose="02010600030101010101" pitchFamily="2" charset="-122"/>
                <a:cs typeface="Calibri" panose="020F0502020204030204" pitchFamily="34" charset="0"/>
                <a:sym typeface="Helvetica Neue Medium"/>
              </a:rPr>
              <a:t> </a:t>
            </a:r>
            <a:r>
              <a:rPr lang="en-US" sz="2000" b="1" dirty="0">
                <a:solidFill>
                  <a:schemeClr val="bg2"/>
                </a:solidFill>
                <a:latin typeface="Calibri" panose="020F0502020204030204" pitchFamily="34" charset="0"/>
                <a:ea typeface="Helvetica Neue Medium"/>
                <a:cs typeface="Calibri" panose="020F0502020204030204" pitchFamily="34" charset="0"/>
                <a:sym typeface="Helvetica Neue Medium"/>
              </a:rPr>
              <a:t>90</a:t>
            </a:r>
            <a:r>
              <a:rPr lang="el-GR" sz="2000" b="1" dirty="0">
                <a:solidFill>
                  <a:schemeClr val="bg2"/>
                </a:solidFill>
                <a:latin typeface="Calibri" panose="020F0502020204030204" pitchFamily="34" charset="0"/>
                <a:ea typeface="Helvetica Neue Medium"/>
                <a:cs typeface="Calibri" panose="020F0502020204030204" pitchFamily="34" charset="0"/>
                <a:sym typeface="Helvetica Neue Medium"/>
              </a:rPr>
              <a:t>%</a:t>
            </a:r>
            <a:r>
              <a:rPr lang="el-GR" sz="1600" kern="1200" dirty="0">
                <a:solidFill>
                  <a:schemeClr val="tx1"/>
                </a:solidFill>
                <a:latin typeface="Calibri" panose="020F0502020204030204" pitchFamily="34" charset="0"/>
                <a:ea typeface="宋体" panose="02010600030101010101" pitchFamily="2" charset="-122"/>
                <a:cs typeface="Calibri" panose="020F0502020204030204" pitchFamily="34" charset="0"/>
                <a:sym typeface="Helvetica Neue Medium"/>
              </a:rPr>
              <a:t> </a:t>
            </a:r>
            <a:r>
              <a:rPr lang="el-GR" sz="1600" kern="1200" dirty="0">
                <a:solidFill>
                  <a:prstClr val="black"/>
                </a:solidFill>
                <a:latin typeface="Calibri" panose="020F0502020204030204" pitchFamily="34" charset="0"/>
                <a:ea typeface="宋体" panose="02010600030101010101" pitchFamily="2" charset="-122"/>
                <a:cs typeface="Calibri" panose="020F0502020204030204" pitchFamily="34" charset="0"/>
                <a:sym typeface="Helvetica Neue Medium"/>
              </a:rPr>
              <a:t>της κατανάλωσης </a:t>
            </a: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των ευάλωτων νοικοκυριών και </a:t>
            </a:r>
          </a:p>
          <a:p>
            <a:pPr marL="631825" lvl="3" indent="-360363">
              <a:buClrTx/>
              <a:buFont typeface="Wingdings" panose="05000000000000000000" pitchFamily="2" charset="2"/>
              <a:buChar char="Ø"/>
              <a:defRPr/>
            </a:pP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Του </a:t>
            </a:r>
            <a:r>
              <a:rPr lang="el-GR" altLang="zh-CN" sz="2000" b="1" dirty="0">
                <a:solidFill>
                  <a:schemeClr val="bg2"/>
                </a:solidFill>
                <a:latin typeface="Calibri" panose="020F0502020204030204" pitchFamily="34" charset="0"/>
                <a:ea typeface="Helvetica Neue Medium"/>
                <a:cs typeface="Calibri" panose="020F0502020204030204" pitchFamily="34" charset="0"/>
              </a:rPr>
              <a:t>50%</a:t>
            </a:r>
            <a:r>
              <a:rPr lang="el-GR" altLang="zh-CN" sz="1600" kern="1200" dirty="0">
                <a:solidFill>
                  <a:srgbClr val="FF0000"/>
                </a:solidFill>
                <a:latin typeface="Calibri" panose="020F0502020204030204" pitchFamily="34" charset="0"/>
                <a:ea typeface="宋体" panose="02010600030101010101" pitchFamily="2" charset="-122"/>
                <a:cs typeface="Calibri" panose="020F0502020204030204" pitchFamily="34" charset="0"/>
              </a:rPr>
              <a:t> </a:t>
            </a: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της κατανάλωσης των ΟΤΑ Α’ και Β’, των ΔΕΥΑ και των ΓΟΕΒ/ΤΟΕΒ</a:t>
            </a:r>
          </a:p>
          <a:p>
            <a:pPr marL="342900" lvl="1" indent="-342900">
              <a:buClrTx/>
              <a:buFont typeface="Wingdings" panose="05000000000000000000" pitchFamily="2" charset="2"/>
              <a:buChar char="Ø"/>
              <a:defRPr/>
            </a:pPr>
            <a:endPar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endParaRPr>
          </a:p>
          <a:p>
            <a:pPr marL="342900" lvl="1" indent="-342900">
              <a:buClrTx/>
              <a:buFont typeface="Wingdings" panose="05000000000000000000" pitchFamily="2" charset="2"/>
              <a:buChar char="ü"/>
              <a:defRPr/>
            </a:pPr>
            <a:r>
              <a:rPr lang="en-US" altLang="zh-CN" sz="2000" b="1" dirty="0">
                <a:solidFill>
                  <a:schemeClr val="bg2"/>
                </a:solidFill>
                <a:latin typeface="Calibri" panose="020F0502020204030204" pitchFamily="34" charset="0"/>
                <a:ea typeface="Helvetica Neue Medium"/>
                <a:cs typeface="Calibri" panose="020F0502020204030204" pitchFamily="34" charset="0"/>
              </a:rPr>
              <a:t>η </a:t>
            </a:r>
            <a:r>
              <a:rPr lang="en-US" altLang="zh-CN" sz="2000" b="1" dirty="0" err="1">
                <a:solidFill>
                  <a:schemeClr val="bg2"/>
                </a:solidFill>
                <a:latin typeface="Calibri" panose="020F0502020204030204" pitchFamily="34" charset="0"/>
                <a:ea typeface="Helvetica Neue Medium"/>
                <a:cs typeface="Calibri" panose="020F0502020204030204" pitchFamily="34" charset="0"/>
              </a:rPr>
              <a:t>με</a:t>
            </a:r>
            <a:r>
              <a:rPr lang="el-GR" altLang="zh-CN" sz="2000" b="1" dirty="0">
                <a:solidFill>
                  <a:schemeClr val="bg2"/>
                </a:solidFill>
                <a:latin typeface="Calibri" panose="020F0502020204030204" pitchFamily="34" charset="0"/>
                <a:ea typeface="Helvetica Neue Medium"/>
                <a:cs typeface="Calibri" panose="020F0502020204030204" pitchFamily="34" charset="0"/>
              </a:rPr>
              <a:t>ί</a:t>
            </a:r>
            <a:r>
              <a:rPr lang="en-US" altLang="zh-CN" sz="2000" b="1" dirty="0" err="1">
                <a:solidFill>
                  <a:schemeClr val="bg2"/>
                </a:solidFill>
                <a:latin typeface="Calibri" panose="020F0502020204030204" pitchFamily="34" charset="0"/>
                <a:ea typeface="Helvetica Neue Medium"/>
                <a:cs typeface="Calibri" panose="020F0502020204030204" pitchFamily="34" charset="0"/>
              </a:rPr>
              <a:t>ωση</a:t>
            </a:r>
            <a:r>
              <a:rPr lang="en-US" altLang="zh-CN" sz="2000" b="1" dirty="0">
                <a:solidFill>
                  <a:schemeClr val="bg2"/>
                </a:solidFill>
                <a:latin typeface="Calibri" panose="020F0502020204030204" pitchFamily="34" charset="0"/>
                <a:ea typeface="Helvetica Neue Medium"/>
                <a:cs typeface="Calibri" panose="020F0502020204030204" pitchFamily="34" charset="0"/>
              </a:rPr>
              <a:t> </a:t>
            </a:r>
            <a:r>
              <a:rPr lang="en-US" altLang="zh-CN" sz="2000" b="1" dirty="0" err="1">
                <a:solidFill>
                  <a:schemeClr val="bg2"/>
                </a:solidFill>
                <a:latin typeface="Calibri" panose="020F0502020204030204" pitchFamily="34" charset="0"/>
                <a:ea typeface="Helvetica Neue Medium"/>
                <a:cs typeface="Calibri" panose="020F0502020204030204" pitchFamily="34" charset="0"/>
              </a:rPr>
              <a:t>του</a:t>
            </a:r>
            <a:r>
              <a:rPr lang="en-US" altLang="zh-CN" sz="2000" b="1" dirty="0">
                <a:solidFill>
                  <a:schemeClr val="bg2"/>
                </a:solidFill>
                <a:latin typeface="Calibri" panose="020F0502020204030204" pitchFamily="34" charset="0"/>
                <a:ea typeface="Helvetica Neue Medium"/>
                <a:cs typeface="Calibri" panose="020F0502020204030204" pitchFamily="34" charset="0"/>
              </a:rPr>
              <a:t> </a:t>
            </a:r>
            <a:r>
              <a:rPr lang="en-US" altLang="zh-CN" sz="2000" b="1" dirty="0" err="1">
                <a:solidFill>
                  <a:schemeClr val="bg2"/>
                </a:solidFill>
                <a:latin typeface="Calibri" panose="020F0502020204030204" pitchFamily="34" charset="0"/>
                <a:ea typeface="Helvetica Neue Medium"/>
                <a:cs typeface="Calibri" panose="020F0502020204030204" pitchFamily="34" charset="0"/>
              </a:rPr>
              <a:t>ενεργει</a:t>
            </a:r>
            <a:r>
              <a:rPr lang="en-US" altLang="zh-CN" sz="2000" b="1" dirty="0">
                <a:solidFill>
                  <a:schemeClr val="bg2"/>
                </a:solidFill>
                <a:latin typeface="Calibri" panose="020F0502020204030204" pitchFamily="34" charset="0"/>
                <a:ea typeface="Helvetica Neue Medium"/>
                <a:cs typeface="Calibri" panose="020F0502020204030204" pitchFamily="34" charset="0"/>
              </a:rPr>
              <a:t>ακού τους κόστους,</a:t>
            </a:r>
            <a:r>
              <a:rPr lang="en-US" altLang="zh-CN" sz="2000" dirty="0">
                <a:solidFill>
                  <a:schemeClr val="bg2"/>
                </a:solidFill>
                <a:latin typeface="Calibri" panose="020F0502020204030204" pitchFamily="34" charset="0"/>
                <a:ea typeface="Helvetica Neue Medium"/>
                <a:cs typeface="Calibri" panose="020F0502020204030204" pitchFamily="34" charset="0"/>
              </a:rPr>
              <a:t> </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μέσ</a:t>
            </a: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ω</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 </a:t>
            </a:r>
            <a:r>
              <a:rPr lang="en-US" altLang="zh-CN" sz="1600" kern="1200" dirty="0" err="1">
                <a:solidFill>
                  <a:prstClr val="black"/>
                </a:solidFill>
                <a:latin typeface="Calibri" panose="020F0502020204030204" pitchFamily="34" charset="0"/>
                <a:ea typeface="宋体" panose="02010600030101010101" pitchFamily="2" charset="-122"/>
                <a:cs typeface="Calibri" panose="020F0502020204030204" pitchFamily="34" charset="0"/>
              </a:rPr>
              <a:t>τη</a:t>
            </a: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ς</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 </a:t>
            </a:r>
            <a:r>
              <a:rPr lang="en-US" altLang="zh-CN" sz="1600" kern="1200" dirty="0" err="1">
                <a:solidFill>
                  <a:prstClr val="black"/>
                </a:solidFill>
                <a:latin typeface="Calibri" panose="020F0502020204030204" pitchFamily="34" charset="0"/>
                <a:ea typeface="宋体" panose="02010600030101010101" pitchFamily="2" charset="-122"/>
                <a:cs typeface="Calibri" panose="020F0502020204030204" pitchFamily="34" charset="0"/>
              </a:rPr>
              <a:t>εγκ</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ατάσταση</a:t>
            </a: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ς</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 </a:t>
            </a:r>
            <a:r>
              <a:rPr lang="en-US" altLang="zh-CN" sz="1600" kern="1200" dirty="0" err="1">
                <a:solidFill>
                  <a:prstClr val="black"/>
                </a:solidFill>
                <a:latin typeface="Calibri" panose="020F0502020204030204" pitchFamily="34" charset="0"/>
                <a:ea typeface="宋体" panose="02010600030101010101" pitchFamily="2" charset="-122"/>
                <a:cs typeface="Calibri" panose="020F0502020204030204" pitchFamily="34" charset="0"/>
              </a:rPr>
              <a:t>νέων</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 </a:t>
            </a: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σταθμών ΑΠΕ</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 </a:t>
            </a: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με εφαρμογή </a:t>
            </a:r>
            <a:r>
              <a:rPr lang="en-US" altLang="zh-CN" sz="1600" kern="1200" dirty="0" err="1">
                <a:solidFill>
                  <a:prstClr val="black"/>
                </a:solidFill>
                <a:latin typeface="Calibri" panose="020F0502020204030204" pitchFamily="34" charset="0"/>
                <a:ea typeface="宋体" panose="02010600030101010101" pitchFamily="2" charset="-122"/>
                <a:cs typeface="Calibri" panose="020F0502020204030204" pitchFamily="34" charset="0"/>
              </a:rPr>
              <a:t>εικονικ</a:t>
            </a:r>
            <a:r>
              <a:rPr lang="el-GR" altLang="zh-CN" sz="1600" kern="1200" dirty="0" err="1">
                <a:solidFill>
                  <a:prstClr val="black"/>
                </a:solidFill>
                <a:latin typeface="Calibri" panose="020F0502020204030204" pitchFamily="34" charset="0"/>
                <a:ea typeface="宋体" panose="02010600030101010101" pitchFamily="2" charset="-122"/>
                <a:cs typeface="Calibri" panose="020F0502020204030204" pitchFamily="34" charset="0"/>
              </a:rPr>
              <a:t>ού</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 τα</a:t>
            </a:r>
            <a:r>
              <a:rPr lang="en-US" altLang="zh-CN" sz="1600" kern="1200" dirty="0" err="1">
                <a:solidFill>
                  <a:prstClr val="black"/>
                </a:solidFill>
                <a:latin typeface="Calibri" panose="020F0502020204030204" pitchFamily="34" charset="0"/>
                <a:ea typeface="宋体" panose="02010600030101010101" pitchFamily="2" charset="-122"/>
                <a:cs typeface="Calibri" panose="020F0502020204030204" pitchFamily="34" charset="0"/>
              </a:rPr>
              <a:t>υτοχρονισμένο</a:t>
            </a:r>
            <a:r>
              <a:rPr lang="el-GR"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υ</a:t>
            </a:r>
            <a:r>
              <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rPr>
              <a:t> </a:t>
            </a:r>
            <a:r>
              <a:rPr lang="en-US" altLang="zh-CN" sz="1600" kern="1200" dirty="0" err="1">
                <a:solidFill>
                  <a:prstClr val="black"/>
                </a:solidFill>
                <a:latin typeface="Calibri" panose="020F0502020204030204" pitchFamily="34" charset="0"/>
                <a:ea typeface="宋体" panose="02010600030101010101" pitchFamily="2" charset="-122"/>
                <a:cs typeface="Calibri" panose="020F0502020204030204" pitchFamily="34" charset="0"/>
              </a:rPr>
              <a:t>συμψηφισμ</a:t>
            </a:r>
            <a:r>
              <a:rPr lang="el-GR" altLang="zh-CN" sz="1600" kern="1200" dirty="0" err="1">
                <a:solidFill>
                  <a:prstClr val="black"/>
                </a:solidFill>
                <a:latin typeface="Calibri" panose="020F0502020204030204" pitchFamily="34" charset="0"/>
                <a:ea typeface="宋体" panose="02010600030101010101" pitchFamily="2" charset="-122"/>
                <a:cs typeface="Calibri" panose="020F0502020204030204" pitchFamily="34" charset="0"/>
              </a:rPr>
              <a:t>ού</a:t>
            </a:r>
            <a:endParaRPr lang="en-US" altLang="zh-CN" sz="1600" kern="1200" dirty="0">
              <a:solidFill>
                <a:prstClr val="black"/>
              </a:solidFill>
              <a:latin typeface="Calibri" panose="020F0502020204030204" pitchFamily="34" charset="0"/>
              <a:ea typeface="宋体"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6481209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BC25DE41-5BC9-4E1B-E992-DA6E1A4ACB1B}"/>
              </a:ext>
            </a:extLst>
          </p:cNvPr>
          <p:cNvSpPr>
            <a:spLocks/>
          </p:cNvSpPr>
          <p:nvPr/>
        </p:nvSpPr>
        <p:spPr bwMode="auto">
          <a:xfrm>
            <a:off x="4599656" y="1854019"/>
            <a:ext cx="17463" cy="12700"/>
          </a:xfrm>
          <a:custGeom>
            <a:avLst/>
            <a:gdLst>
              <a:gd name="T0" fmla="*/ 0 w 7"/>
              <a:gd name="T1" fmla="*/ 5 h 5"/>
              <a:gd name="T2" fmla="*/ 7 w 7"/>
              <a:gd name="T3" fmla="*/ 0 h 5"/>
            </a:gdLst>
            <a:ahLst/>
            <a:cxnLst>
              <a:cxn ang="0">
                <a:pos x="T0" y="T1"/>
              </a:cxn>
              <a:cxn ang="0">
                <a:pos x="T2" y="T3"/>
              </a:cxn>
            </a:cxnLst>
            <a:rect l="0" t="0" r="r" b="b"/>
            <a:pathLst>
              <a:path w="7" h="5">
                <a:moveTo>
                  <a:pt x="0" y="5"/>
                </a:moveTo>
                <a:cubicBezTo>
                  <a:pt x="2" y="3"/>
                  <a:pt x="5" y="2"/>
                  <a:pt x="7" y="0"/>
                </a:cubicBezTo>
              </a:path>
            </a:pathLst>
          </a:custGeom>
          <a:noFill/>
          <a:ln w="3016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Freeform 6">
            <a:extLst>
              <a:ext uri="{FF2B5EF4-FFF2-40B4-BE49-F238E27FC236}">
                <a16:creationId xmlns:a16="http://schemas.microsoft.com/office/drawing/2014/main" id="{9494831F-316D-1464-FA00-3F34A734590F}"/>
              </a:ext>
            </a:extLst>
          </p:cNvPr>
          <p:cNvSpPr>
            <a:spLocks/>
          </p:cNvSpPr>
          <p:nvPr/>
        </p:nvSpPr>
        <p:spPr bwMode="auto">
          <a:xfrm>
            <a:off x="4229769" y="1965144"/>
            <a:ext cx="241300" cy="561975"/>
          </a:xfrm>
          <a:custGeom>
            <a:avLst/>
            <a:gdLst>
              <a:gd name="T0" fmla="*/ 0 w 93"/>
              <a:gd name="T1" fmla="*/ 218 h 218"/>
              <a:gd name="T2" fmla="*/ 0 w 93"/>
              <a:gd name="T3" fmla="*/ 217 h 218"/>
              <a:gd name="T4" fmla="*/ 93 w 93"/>
              <a:gd name="T5" fmla="*/ 0 h 218"/>
            </a:gdLst>
            <a:ahLst/>
            <a:cxnLst>
              <a:cxn ang="0">
                <a:pos x="T0" y="T1"/>
              </a:cxn>
              <a:cxn ang="0">
                <a:pos x="T2" y="T3"/>
              </a:cxn>
              <a:cxn ang="0">
                <a:pos x="T4" y="T5"/>
              </a:cxn>
            </a:cxnLst>
            <a:rect l="0" t="0" r="r" b="b"/>
            <a:pathLst>
              <a:path w="93" h="218">
                <a:moveTo>
                  <a:pt x="0" y="218"/>
                </a:moveTo>
                <a:cubicBezTo>
                  <a:pt x="0" y="218"/>
                  <a:pt x="0" y="217"/>
                  <a:pt x="0" y="217"/>
                </a:cubicBezTo>
                <a:cubicBezTo>
                  <a:pt x="0" y="132"/>
                  <a:pt x="36" y="55"/>
                  <a:pt x="93" y="0"/>
                </a:cubicBezTo>
              </a:path>
            </a:pathLst>
          </a:custGeom>
          <a:noFill/>
          <a:ln w="3016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Freeform 7">
            <a:extLst>
              <a:ext uri="{FF2B5EF4-FFF2-40B4-BE49-F238E27FC236}">
                <a16:creationId xmlns:a16="http://schemas.microsoft.com/office/drawing/2014/main" id="{9ED9DE27-DD5F-81D3-BC93-6744FE98E24D}"/>
              </a:ext>
            </a:extLst>
          </p:cNvPr>
          <p:cNvSpPr>
            <a:spLocks/>
          </p:cNvSpPr>
          <p:nvPr/>
        </p:nvSpPr>
        <p:spPr bwMode="auto">
          <a:xfrm>
            <a:off x="5780756" y="2496956"/>
            <a:ext cx="0" cy="20638"/>
          </a:xfrm>
          <a:custGeom>
            <a:avLst/>
            <a:gdLst>
              <a:gd name="T0" fmla="*/ 0 h 8"/>
              <a:gd name="T1" fmla="*/ 8 h 8"/>
            </a:gdLst>
            <a:ahLst/>
            <a:cxnLst>
              <a:cxn ang="0">
                <a:pos x="0" y="T0"/>
              </a:cxn>
              <a:cxn ang="0">
                <a:pos x="0" y="T1"/>
              </a:cxn>
            </a:cxnLst>
            <a:rect l="0" t="0" r="r" b="b"/>
            <a:pathLst>
              <a:path h="8">
                <a:moveTo>
                  <a:pt x="0" y="0"/>
                </a:moveTo>
                <a:cubicBezTo>
                  <a:pt x="0" y="3"/>
                  <a:pt x="0" y="6"/>
                  <a:pt x="0" y="8"/>
                </a:cubicBezTo>
              </a:path>
            </a:pathLst>
          </a:custGeom>
          <a:noFill/>
          <a:ln w="3016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reeform 8">
            <a:extLst>
              <a:ext uri="{FF2B5EF4-FFF2-40B4-BE49-F238E27FC236}">
                <a16:creationId xmlns:a16="http://schemas.microsoft.com/office/drawing/2014/main" id="{5804A4A0-7318-295D-C28A-19EE40A6D8B8}"/>
              </a:ext>
            </a:extLst>
          </p:cNvPr>
          <p:cNvSpPr>
            <a:spLocks/>
          </p:cNvSpPr>
          <p:nvPr/>
        </p:nvSpPr>
        <p:spPr bwMode="auto">
          <a:xfrm>
            <a:off x="5396581" y="1854019"/>
            <a:ext cx="363538" cy="487363"/>
          </a:xfrm>
          <a:custGeom>
            <a:avLst/>
            <a:gdLst>
              <a:gd name="T0" fmla="*/ 0 w 141"/>
              <a:gd name="T1" fmla="*/ 0 h 189"/>
              <a:gd name="T2" fmla="*/ 141 w 141"/>
              <a:gd name="T3" fmla="*/ 189 h 189"/>
            </a:gdLst>
            <a:ahLst/>
            <a:cxnLst>
              <a:cxn ang="0">
                <a:pos x="T0" y="T1"/>
              </a:cxn>
              <a:cxn ang="0">
                <a:pos x="T2" y="T3"/>
              </a:cxn>
            </a:cxnLst>
            <a:rect l="0" t="0" r="r" b="b"/>
            <a:pathLst>
              <a:path w="141" h="189">
                <a:moveTo>
                  <a:pt x="0" y="0"/>
                </a:moveTo>
                <a:cubicBezTo>
                  <a:pt x="69" y="41"/>
                  <a:pt x="121" y="108"/>
                  <a:pt x="141" y="189"/>
                </a:cubicBezTo>
              </a:path>
            </a:pathLst>
          </a:custGeom>
          <a:noFill/>
          <a:ln w="3016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Oval 9">
            <a:extLst>
              <a:ext uri="{FF2B5EF4-FFF2-40B4-BE49-F238E27FC236}">
                <a16:creationId xmlns:a16="http://schemas.microsoft.com/office/drawing/2014/main" id="{01837F86-3A1E-23CA-5C90-130B26B2D878}"/>
              </a:ext>
            </a:extLst>
          </p:cNvPr>
          <p:cNvSpPr>
            <a:spLocks noChangeArrowheads="1"/>
          </p:cNvSpPr>
          <p:nvPr/>
        </p:nvSpPr>
        <p:spPr bwMode="auto">
          <a:xfrm>
            <a:off x="4852069" y="2369956"/>
            <a:ext cx="309563" cy="309563"/>
          </a:xfrm>
          <a:prstGeom prst="ellipse">
            <a:avLst/>
          </a:prstGeom>
          <a:noFill/>
          <a:ln w="3016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a:extLst>
              <a:ext uri="{FF2B5EF4-FFF2-40B4-BE49-F238E27FC236}">
                <a16:creationId xmlns:a16="http://schemas.microsoft.com/office/drawing/2014/main" id="{8F54F556-AF96-4EDA-808E-2FC2BED0EB24}"/>
              </a:ext>
            </a:extLst>
          </p:cNvPr>
          <p:cNvSpPr>
            <a:spLocks/>
          </p:cNvSpPr>
          <p:nvPr/>
        </p:nvSpPr>
        <p:spPr bwMode="auto">
          <a:xfrm>
            <a:off x="4904456" y="1231719"/>
            <a:ext cx="206375" cy="1176338"/>
          </a:xfrm>
          <a:custGeom>
            <a:avLst/>
            <a:gdLst>
              <a:gd name="T0" fmla="*/ 0 w 130"/>
              <a:gd name="T1" fmla="*/ 741 h 741"/>
              <a:gd name="T2" fmla="*/ 32 w 130"/>
              <a:gd name="T3" fmla="*/ 0 h 741"/>
              <a:gd name="T4" fmla="*/ 97 w 130"/>
              <a:gd name="T5" fmla="*/ 0 h 741"/>
              <a:gd name="T6" fmla="*/ 130 w 130"/>
              <a:gd name="T7" fmla="*/ 741 h 741"/>
            </a:gdLst>
            <a:ahLst/>
            <a:cxnLst>
              <a:cxn ang="0">
                <a:pos x="T0" y="T1"/>
              </a:cxn>
              <a:cxn ang="0">
                <a:pos x="T2" y="T3"/>
              </a:cxn>
              <a:cxn ang="0">
                <a:pos x="T4" y="T5"/>
              </a:cxn>
              <a:cxn ang="0">
                <a:pos x="T6" y="T7"/>
              </a:cxn>
            </a:cxnLst>
            <a:rect l="0" t="0" r="r" b="b"/>
            <a:pathLst>
              <a:path w="130" h="741">
                <a:moveTo>
                  <a:pt x="0" y="741"/>
                </a:moveTo>
                <a:lnTo>
                  <a:pt x="32" y="0"/>
                </a:lnTo>
                <a:lnTo>
                  <a:pt x="97" y="0"/>
                </a:lnTo>
                <a:lnTo>
                  <a:pt x="130" y="741"/>
                </a:lnTo>
              </a:path>
            </a:pathLst>
          </a:custGeom>
          <a:noFill/>
          <a:ln w="3016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a:extLst>
              <a:ext uri="{FF2B5EF4-FFF2-40B4-BE49-F238E27FC236}">
                <a16:creationId xmlns:a16="http://schemas.microsoft.com/office/drawing/2014/main" id="{4038806B-5A3F-39A6-80C9-87953747F50A}"/>
              </a:ext>
            </a:extLst>
          </p:cNvPr>
          <p:cNvSpPr>
            <a:spLocks/>
          </p:cNvSpPr>
          <p:nvPr/>
        </p:nvSpPr>
        <p:spPr bwMode="auto">
          <a:xfrm>
            <a:off x="5061619" y="2489019"/>
            <a:ext cx="1098550" cy="727075"/>
          </a:xfrm>
          <a:custGeom>
            <a:avLst/>
            <a:gdLst>
              <a:gd name="T0" fmla="*/ 60 w 692"/>
              <a:gd name="T1" fmla="*/ 0 h 458"/>
              <a:gd name="T2" fmla="*/ 692 w 692"/>
              <a:gd name="T3" fmla="*/ 401 h 458"/>
              <a:gd name="T4" fmla="*/ 658 w 692"/>
              <a:gd name="T5" fmla="*/ 458 h 458"/>
              <a:gd name="T6" fmla="*/ 0 w 692"/>
              <a:gd name="T7" fmla="*/ 114 h 458"/>
            </a:gdLst>
            <a:ahLst/>
            <a:cxnLst>
              <a:cxn ang="0">
                <a:pos x="T0" y="T1"/>
              </a:cxn>
              <a:cxn ang="0">
                <a:pos x="T2" y="T3"/>
              </a:cxn>
              <a:cxn ang="0">
                <a:pos x="T4" y="T5"/>
              </a:cxn>
              <a:cxn ang="0">
                <a:pos x="T6" y="T7"/>
              </a:cxn>
            </a:cxnLst>
            <a:rect l="0" t="0" r="r" b="b"/>
            <a:pathLst>
              <a:path w="692" h="458">
                <a:moveTo>
                  <a:pt x="60" y="0"/>
                </a:moveTo>
                <a:lnTo>
                  <a:pt x="692" y="401"/>
                </a:lnTo>
                <a:lnTo>
                  <a:pt x="658" y="458"/>
                </a:lnTo>
                <a:lnTo>
                  <a:pt x="0" y="114"/>
                </a:lnTo>
              </a:path>
            </a:pathLst>
          </a:custGeom>
          <a:noFill/>
          <a:ln w="3016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a:extLst>
              <a:ext uri="{FF2B5EF4-FFF2-40B4-BE49-F238E27FC236}">
                <a16:creationId xmlns:a16="http://schemas.microsoft.com/office/drawing/2014/main" id="{9276A338-FC9E-DB15-6DC2-BF8DF90BCE59}"/>
              </a:ext>
            </a:extLst>
          </p:cNvPr>
          <p:cNvSpPr>
            <a:spLocks/>
          </p:cNvSpPr>
          <p:nvPr/>
        </p:nvSpPr>
        <p:spPr bwMode="auto">
          <a:xfrm>
            <a:off x="3874169" y="2496956"/>
            <a:ext cx="1084263" cy="722313"/>
          </a:xfrm>
          <a:custGeom>
            <a:avLst/>
            <a:gdLst>
              <a:gd name="T0" fmla="*/ 614 w 683"/>
              <a:gd name="T1" fmla="*/ 0 h 455"/>
              <a:gd name="T2" fmla="*/ 0 w 683"/>
              <a:gd name="T3" fmla="*/ 398 h 455"/>
              <a:gd name="T4" fmla="*/ 33 w 683"/>
              <a:gd name="T5" fmla="*/ 455 h 455"/>
              <a:gd name="T6" fmla="*/ 683 w 683"/>
              <a:gd name="T7" fmla="*/ 110 h 455"/>
            </a:gdLst>
            <a:ahLst/>
            <a:cxnLst>
              <a:cxn ang="0">
                <a:pos x="T0" y="T1"/>
              </a:cxn>
              <a:cxn ang="0">
                <a:pos x="T2" y="T3"/>
              </a:cxn>
              <a:cxn ang="0">
                <a:pos x="T4" y="T5"/>
              </a:cxn>
              <a:cxn ang="0">
                <a:pos x="T6" y="T7"/>
              </a:cxn>
            </a:cxnLst>
            <a:rect l="0" t="0" r="r" b="b"/>
            <a:pathLst>
              <a:path w="683" h="455">
                <a:moveTo>
                  <a:pt x="614" y="0"/>
                </a:moveTo>
                <a:lnTo>
                  <a:pt x="0" y="398"/>
                </a:lnTo>
                <a:lnTo>
                  <a:pt x="33" y="455"/>
                </a:lnTo>
                <a:lnTo>
                  <a:pt x="683" y="110"/>
                </a:lnTo>
              </a:path>
            </a:pathLst>
          </a:custGeom>
          <a:noFill/>
          <a:ln w="30163"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13">
            <a:extLst>
              <a:ext uri="{FF2B5EF4-FFF2-40B4-BE49-F238E27FC236}">
                <a16:creationId xmlns:a16="http://schemas.microsoft.com/office/drawing/2014/main" id="{5FED6CC8-15C3-C7F5-5908-971A8FA27622}"/>
              </a:ext>
            </a:extLst>
          </p:cNvPr>
          <p:cNvSpPr>
            <a:spLocks noChangeShapeType="1"/>
          </p:cNvSpPr>
          <p:nvPr/>
        </p:nvSpPr>
        <p:spPr bwMode="auto">
          <a:xfrm flipV="1">
            <a:off x="4790156" y="2704919"/>
            <a:ext cx="103188" cy="931863"/>
          </a:xfrm>
          <a:prstGeom prst="line">
            <a:avLst/>
          </a:prstGeom>
          <a:noFill/>
          <a:ln w="30163"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4">
            <a:extLst>
              <a:ext uri="{FF2B5EF4-FFF2-40B4-BE49-F238E27FC236}">
                <a16:creationId xmlns:a16="http://schemas.microsoft.com/office/drawing/2014/main" id="{A784B1F1-6EFE-EF62-C842-E70AA0586AE1}"/>
              </a:ext>
            </a:extLst>
          </p:cNvPr>
          <p:cNvSpPr>
            <a:spLocks noChangeShapeType="1"/>
          </p:cNvSpPr>
          <p:nvPr/>
        </p:nvSpPr>
        <p:spPr bwMode="auto">
          <a:xfrm>
            <a:off x="5128294" y="2704919"/>
            <a:ext cx="219075" cy="1951038"/>
          </a:xfrm>
          <a:prstGeom prst="line">
            <a:avLst/>
          </a:prstGeom>
          <a:noFill/>
          <a:ln w="30163"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22">
            <a:extLst>
              <a:ext uri="{FF2B5EF4-FFF2-40B4-BE49-F238E27FC236}">
                <a16:creationId xmlns:a16="http://schemas.microsoft.com/office/drawing/2014/main" id="{95752935-A80F-6E88-FA4F-DC79E52F29A8}"/>
              </a:ext>
            </a:extLst>
          </p:cNvPr>
          <p:cNvSpPr>
            <a:spLocks/>
          </p:cNvSpPr>
          <p:nvPr/>
        </p:nvSpPr>
        <p:spPr bwMode="auto">
          <a:xfrm>
            <a:off x="3567781" y="3639956"/>
            <a:ext cx="1568450" cy="2241550"/>
          </a:xfrm>
          <a:custGeom>
            <a:avLst/>
            <a:gdLst>
              <a:gd name="T0" fmla="*/ 0 w 988"/>
              <a:gd name="T1" fmla="*/ 1276 h 1412"/>
              <a:gd name="T2" fmla="*/ 0 w 988"/>
              <a:gd name="T3" fmla="*/ 793 h 1412"/>
              <a:gd name="T4" fmla="*/ 188 w 988"/>
              <a:gd name="T5" fmla="*/ 793 h 1412"/>
              <a:gd name="T6" fmla="*/ 188 w 988"/>
              <a:gd name="T7" fmla="*/ 689 h 1412"/>
              <a:gd name="T8" fmla="*/ 278 w 988"/>
              <a:gd name="T9" fmla="*/ 689 h 1412"/>
              <a:gd name="T10" fmla="*/ 278 w 988"/>
              <a:gd name="T11" fmla="*/ 595 h 1412"/>
              <a:gd name="T12" fmla="*/ 536 w 988"/>
              <a:gd name="T13" fmla="*/ 595 h 1412"/>
              <a:gd name="T14" fmla="*/ 536 w 988"/>
              <a:gd name="T15" fmla="*/ 0 h 1412"/>
              <a:gd name="T16" fmla="*/ 898 w 988"/>
              <a:gd name="T17" fmla="*/ 0 h 1412"/>
              <a:gd name="T18" fmla="*/ 898 w 988"/>
              <a:gd name="T19" fmla="*/ 198 h 1412"/>
              <a:gd name="T20" fmla="*/ 988 w 988"/>
              <a:gd name="T21" fmla="*/ 198 h 1412"/>
              <a:gd name="T22" fmla="*/ 988 w 988"/>
              <a:gd name="T23" fmla="*/ 1412 h 1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8" h="1412">
                <a:moveTo>
                  <a:pt x="0" y="1276"/>
                </a:moveTo>
                <a:lnTo>
                  <a:pt x="0" y="793"/>
                </a:lnTo>
                <a:lnTo>
                  <a:pt x="188" y="793"/>
                </a:lnTo>
                <a:lnTo>
                  <a:pt x="188" y="689"/>
                </a:lnTo>
                <a:lnTo>
                  <a:pt x="278" y="689"/>
                </a:lnTo>
                <a:lnTo>
                  <a:pt x="278" y="595"/>
                </a:lnTo>
                <a:lnTo>
                  <a:pt x="536" y="595"/>
                </a:lnTo>
                <a:lnTo>
                  <a:pt x="536" y="0"/>
                </a:lnTo>
                <a:lnTo>
                  <a:pt x="898" y="0"/>
                </a:lnTo>
                <a:lnTo>
                  <a:pt x="898" y="198"/>
                </a:lnTo>
                <a:lnTo>
                  <a:pt x="988" y="198"/>
                </a:lnTo>
                <a:lnTo>
                  <a:pt x="988" y="1412"/>
                </a:lnTo>
              </a:path>
            </a:pathLst>
          </a:custGeom>
          <a:noFill/>
          <a:ln w="20638" cap="flat">
            <a:solidFill>
              <a:srgbClr val="C1C3C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Line 23">
            <a:extLst>
              <a:ext uri="{FF2B5EF4-FFF2-40B4-BE49-F238E27FC236}">
                <a16:creationId xmlns:a16="http://schemas.microsoft.com/office/drawing/2014/main" id="{21BBF6B9-D49D-ACB3-528F-006A150F08BA}"/>
              </a:ext>
            </a:extLst>
          </p:cNvPr>
          <p:cNvSpPr>
            <a:spLocks noChangeShapeType="1"/>
          </p:cNvSpPr>
          <p:nvPr/>
        </p:nvSpPr>
        <p:spPr bwMode="auto">
          <a:xfrm>
            <a:off x="5763294" y="3443106"/>
            <a:ext cx="0" cy="0"/>
          </a:xfrm>
          <a:prstGeom prst="line">
            <a:avLst/>
          </a:prstGeom>
          <a:noFill/>
          <a:ln w="9525" cap="flat">
            <a:solidFill>
              <a:srgbClr val="C1C3C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4">
            <a:extLst>
              <a:ext uri="{FF2B5EF4-FFF2-40B4-BE49-F238E27FC236}">
                <a16:creationId xmlns:a16="http://schemas.microsoft.com/office/drawing/2014/main" id="{E331B5A1-4F75-964B-BE4F-E3BD57D50113}"/>
              </a:ext>
            </a:extLst>
          </p:cNvPr>
          <p:cNvSpPr>
            <a:spLocks/>
          </p:cNvSpPr>
          <p:nvPr/>
        </p:nvSpPr>
        <p:spPr bwMode="auto">
          <a:xfrm>
            <a:off x="5202906" y="2808106"/>
            <a:ext cx="2557463" cy="2879725"/>
          </a:xfrm>
          <a:custGeom>
            <a:avLst/>
            <a:gdLst>
              <a:gd name="T0" fmla="*/ 0 w 1611"/>
              <a:gd name="T1" fmla="*/ 1665 h 1814"/>
              <a:gd name="T2" fmla="*/ 73 w 1611"/>
              <a:gd name="T3" fmla="*/ 1665 h 1814"/>
              <a:gd name="T4" fmla="*/ 73 w 1611"/>
              <a:gd name="T5" fmla="*/ 1150 h 1814"/>
              <a:gd name="T6" fmla="*/ 135 w 1611"/>
              <a:gd name="T7" fmla="*/ 1150 h 1814"/>
              <a:gd name="T8" fmla="*/ 135 w 1611"/>
              <a:gd name="T9" fmla="*/ 488 h 1814"/>
              <a:gd name="T10" fmla="*/ 169 w 1611"/>
              <a:gd name="T11" fmla="*/ 488 h 1814"/>
              <a:gd name="T12" fmla="*/ 169 w 1611"/>
              <a:gd name="T13" fmla="*/ 334 h 1814"/>
              <a:gd name="T14" fmla="*/ 351 w 1611"/>
              <a:gd name="T15" fmla="*/ 334 h 1814"/>
              <a:gd name="T16" fmla="*/ 351 w 1611"/>
              <a:gd name="T17" fmla="*/ 376 h 1814"/>
              <a:gd name="T18" fmla="*/ 375 w 1611"/>
              <a:gd name="T19" fmla="*/ 376 h 1814"/>
              <a:gd name="T20" fmla="*/ 375 w 1611"/>
              <a:gd name="T21" fmla="*/ 428 h 1814"/>
              <a:gd name="T22" fmla="*/ 400 w 1611"/>
              <a:gd name="T23" fmla="*/ 428 h 1814"/>
              <a:gd name="T24" fmla="*/ 400 w 1611"/>
              <a:gd name="T25" fmla="*/ 1665 h 1814"/>
              <a:gd name="T26" fmla="*/ 478 w 1611"/>
              <a:gd name="T27" fmla="*/ 1665 h 1814"/>
              <a:gd name="T28" fmla="*/ 478 w 1611"/>
              <a:gd name="T29" fmla="*/ 1026 h 1814"/>
              <a:gd name="T30" fmla="*/ 519 w 1611"/>
              <a:gd name="T31" fmla="*/ 1026 h 1814"/>
              <a:gd name="T32" fmla="*/ 519 w 1611"/>
              <a:gd name="T33" fmla="*/ 818 h 1814"/>
              <a:gd name="T34" fmla="*/ 727 w 1611"/>
              <a:gd name="T35" fmla="*/ 818 h 1814"/>
              <a:gd name="T36" fmla="*/ 727 w 1611"/>
              <a:gd name="T37" fmla="*/ 709 h 1814"/>
              <a:gd name="T38" fmla="*/ 868 w 1611"/>
              <a:gd name="T39" fmla="*/ 709 h 1814"/>
              <a:gd name="T40" fmla="*/ 868 w 1611"/>
              <a:gd name="T41" fmla="*/ 592 h 1814"/>
              <a:gd name="T42" fmla="*/ 935 w 1611"/>
              <a:gd name="T43" fmla="*/ 592 h 1814"/>
              <a:gd name="T44" fmla="*/ 935 w 1611"/>
              <a:gd name="T45" fmla="*/ 309 h 1814"/>
              <a:gd name="T46" fmla="*/ 969 w 1611"/>
              <a:gd name="T47" fmla="*/ 309 h 1814"/>
              <a:gd name="T48" fmla="*/ 969 w 1611"/>
              <a:gd name="T49" fmla="*/ 0 h 1814"/>
              <a:gd name="T50" fmla="*/ 1146 w 1611"/>
              <a:gd name="T51" fmla="*/ 0 h 1814"/>
              <a:gd name="T52" fmla="*/ 1146 w 1611"/>
              <a:gd name="T53" fmla="*/ 309 h 1814"/>
              <a:gd name="T54" fmla="*/ 1169 w 1611"/>
              <a:gd name="T55" fmla="*/ 309 h 1814"/>
              <a:gd name="T56" fmla="*/ 1169 w 1611"/>
              <a:gd name="T57" fmla="*/ 418 h 1814"/>
              <a:gd name="T58" fmla="*/ 1230 w 1611"/>
              <a:gd name="T59" fmla="*/ 418 h 1814"/>
              <a:gd name="T60" fmla="*/ 1230 w 1611"/>
              <a:gd name="T61" fmla="*/ 592 h 1814"/>
              <a:gd name="T62" fmla="*/ 1253 w 1611"/>
              <a:gd name="T63" fmla="*/ 592 h 1814"/>
              <a:gd name="T64" fmla="*/ 1253 w 1611"/>
              <a:gd name="T65" fmla="*/ 1117 h 1814"/>
              <a:gd name="T66" fmla="*/ 1349 w 1611"/>
              <a:gd name="T67" fmla="*/ 1117 h 1814"/>
              <a:gd name="T68" fmla="*/ 1349 w 1611"/>
              <a:gd name="T69" fmla="*/ 478 h 1814"/>
              <a:gd name="T70" fmla="*/ 1554 w 1611"/>
              <a:gd name="T71" fmla="*/ 478 h 1814"/>
              <a:gd name="T72" fmla="*/ 1554 w 1611"/>
              <a:gd name="T73" fmla="*/ 1015 h 1814"/>
              <a:gd name="T74" fmla="*/ 1611 w 1611"/>
              <a:gd name="T75" fmla="*/ 1015 h 1814"/>
              <a:gd name="T76" fmla="*/ 1611 w 1611"/>
              <a:gd name="T77" fmla="*/ 1814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1" h="1814">
                <a:moveTo>
                  <a:pt x="0" y="1665"/>
                </a:moveTo>
                <a:lnTo>
                  <a:pt x="73" y="1665"/>
                </a:lnTo>
                <a:lnTo>
                  <a:pt x="73" y="1150"/>
                </a:lnTo>
                <a:lnTo>
                  <a:pt x="135" y="1150"/>
                </a:lnTo>
                <a:lnTo>
                  <a:pt x="135" y="488"/>
                </a:lnTo>
                <a:lnTo>
                  <a:pt x="169" y="488"/>
                </a:lnTo>
                <a:lnTo>
                  <a:pt x="169" y="334"/>
                </a:lnTo>
                <a:lnTo>
                  <a:pt x="351" y="334"/>
                </a:lnTo>
                <a:lnTo>
                  <a:pt x="351" y="376"/>
                </a:lnTo>
                <a:lnTo>
                  <a:pt x="375" y="376"/>
                </a:lnTo>
                <a:lnTo>
                  <a:pt x="375" y="428"/>
                </a:lnTo>
                <a:lnTo>
                  <a:pt x="400" y="428"/>
                </a:lnTo>
                <a:lnTo>
                  <a:pt x="400" y="1665"/>
                </a:lnTo>
                <a:lnTo>
                  <a:pt x="478" y="1665"/>
                </a:lnTo>
                <a:lnTo>
                  <a:pt x="478" y="1026"/>
                </a:lnTo>
                <a:lnTo>
                  <a:pt x="519" y="1026"/>
                </a:lnTo>
                <a:lnTo>
                  <a:pt x="519" y="818"/>
                </a:lnTo>
                <a:lnTo>
                  <a:pt x="727" y="818"/>
                </a:lnTo>
                <a:lnTo>
                  <a:pt x="727" y="709"/>
                </a:lnTo>
                <a:lnTo>
                  <a:pt x="868" y="709"/>
                </a:lnTo>
                <a:lnTo>
                  <a:pt x="868" y="592"/>
                </a:lnTo>
                <a:lnTo>
                  <a:pt x="935" y="592"/>
                </a:lnTo>
                <a:lnTo>
                  <a:pt x="935" y="309"/>
                </a:lnTo>
                <a:lnTo>
                  <a:pt x="969" y="309"/>
                </a:lnTo>
                <a:lnTo>
                  <a:pt x="969" y="0"/>
                </a:lnTo>
                <a:lnTo>
                  <a:pt x="1146" y="0"/>
                </a:lnTo>
                <a:lnTo>
                  <a:pt x="1146" y="309"/>
                </a:lnTo>
                <a:lnTo>
                  <a:pt x="1169" y="309"/>
                </a:lnTo>
                <a:lnTo>
                  <a:pt x="1169" y="418"/>
                </a:lnTo>
                <a:lnTo>
                  <a:pt x="1230" y="418"/>
                </a:lnTo>
                <a:lnTo>
                  <a:pt x="1230" y="592"/>
                </a:lnTo>
                <a:lnTo>
                  <a:pt x="1253" y="592"/>
                </a:lnTo>
                <a:lnTo>
                  <a:pt x="1253" y="1117"/>
                </a:lnTo>
                <a:lnTo>
                  <a:pt x="1349" y="1117"/>
                </a:lnTo>
                <a:lnTo>
                  <a:pt x="1349" y="478"/>
                </a:lnTo>
                <a:lnTo>
                  <a:pt x="1554" y="478"/>
                </a:lnTo>
                <a:lnTo>
                  <a:pt x="1554" y="1015"/>
                </a:lnTo>
                <a:lnTo>
                  <a:pt x="1611" y="1015"/>
                </a:lnTo>
                <a:lnTo>
                  <a:pt x="1611" y="1814"/>
                </a:lnTo>
              </a:path>
            </a:pathLst>
          </a:custGeom>
          <a:noFill/>
          <a:ln w="20638" cap="flat">
            <a:solidFill>
              <a:srgbClr val="96989B"/>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5">
            <a:extLst>
              <a:ext uri="{FF2B5EF4-FFF2-40B4-BE49-F238E27FC236}">
                <a16:creationId xmlns:a16="http://schemas.microsoft.com/office/drawing/2014/main" id="{376BD6A4-B7F2-68CE-0969-7B2F40A5267C}"/>
              </a:ext>
            </a:extLst>
          </p:cNvPr>
          <p:cNvSpPr>
            <a:spLocks/>
          </p:cNvSpPr>
          <p:nvPr/>
        </p:nvSpPr>
        <p:spPr bwMode="auto">
          <a:xfrm>
            <a:off x="7744494" y="3211331"/>
            <a:ext cx="2995613" cy="2260600"/>
          </a:xfrm>
          <a:custGeom>
            <a:avLst/>
            <a:gdLst>
              <a:gd name="T0" fmla="*/ 0 w 1887"/>
              <a:gd name="T1" fmla="*/ 1411 h 1424"/>
              <a:gd name="T2" fmla="*/ 136 w 1887"/>
              <a:gd name="T3" fmla="*/ 1411 h 1424"/>
              <a:gd name="T4" fmla="*/ 136 w 1887"/>
              <a:gd name="T5" fmla="*/ 722 h 1424"/>
              <a:gd name="T6" fmla="*/ 166 w 1887"/>
              <a:gd name="T7" fmla="*/ 722 h 1424"/>
              <a:gd name="T8" fmla="*/ 166 w 1887"/>
              <a:gd name="T9" fmla="*/ 671 h 1424"/>
              <a:gd name="T10" fmla="*/ 218 w 1887"/>
              <a:gd name="T11" fmla="*/ 671 h 1424"/>
              <a:gd name="T12" fmla="*/ 218 w 1887"/>
              <a:gd name="T13" fmla="*/ 224 h 1424"/>
              <a:gd name="T14" fmla="*/ 437 w 1887"/>
              <a:gd name="T15" fmla="*/ 224 h 1424"/>
              <a:gd name="T16" fmla="*/ 437 w 1887"/>
              <a:gd name="T17" fmla="*/ 338 h 1424"/>
              <a:gd name="T18" fmla="*/ 517 w 1887"/>
              <a:gd name="T19" fmla="*/ 338 h 1424"/>
              <a:gd name="T20" fmla="*/ 517 w 1887"/>
              <a:gd name="T21" fmla="*/ 385 h 1424"/>
              <a:gd name="T22" fmla="*/ 567 w 1887"/>
              <a:gd name="T23" fmla="*/ 385 h 1424"/>
              <a:gd name="T24" fmla="*/ 567 w 1887"/>
              <a:gd name="T25" fmla="*/ 1411 h 1424"/>
              <a:gd name="T26" fmla="*/ 604 w 1887"/>
              <a:gd name="T27" fmla="*/ 1411 h 1424"/>
              <a:gd name="T28" fmla="*/ 604 w 1887"/>
              <a:gd name="T29" fmla="*/ 408 h 1424"/>
              <a:gd name="T30" fmla="*/ 630 w 1887"/>
              <a:gd name="T31" fmla="*/ 408 h 1424"/>
              <a:gd name="T32" fmla="*/ 630 w 1887"/>
              <a:gd name="T33" fmla="*/ 180 h 1424"/>
              <a:gd name="T34" fmla="*/ 687 w 1887"/>
              <a:gd name="T35" fmla="*/ 180 h 1424"/>
              <a:gd name="T36" fmla="*/ 687 w 1887"/>
              <a:gd name="T37" fmla="*/ 0 h 1424"/>
              <a:gd name="T38" fmla="*/ 973 w 1887"/>
              <a:gd name="T39" fmla="*/ 0 h 1424"/>
              <a:gd name="T40" fmla="*/ 973 w 1887"/>
              <a:gd name="T41" fmla="*/ 671 h 1424"/>
              <a:gd name="T42" fmla="*/ 1098 w 1887"/>
              <a:gd name="T43" fmla="*/ 671 h 1424"/>
              <a:gd name="T44" fmla="*/ 1098 w 1887"/>
              <a:gd name="T45" fmla="*/ 696 h 1424"/>
              <a:gd name="T46" fmla="*/ 1157 w 1887"/>
              <a:gd name="T47" fmla="*/ 696 h 1424"/>
              <a:gd name="T48" fmla="*/ 1157 w 1887"/>
              <a:gd name="T49" fmla="*/ 821 h 1424"/>
              <a:gd name="T50" fmla="*/ 1215 w 1887"/>
              <a:gd name="T51" fmla="*/ 821 h 1424"/>
              <a:gd name="T52" fmla="*/ 1215 w 1887"/>
              <a:gd name="T53" fmla="*/ 408 h 1424"/>
              <a:gd name="T54" fmla="*/ 1436 w 1887"/>
              <a:gd name="T55" fmla="*/ 408 h 1424"/>
              <a:gd name="T56" fmla="*/ 1436 w 1887"/>
              <a:gd name="T57" fmla="*/ 722 h 1424"/>
              <a:gd name="T58" fmla="*/ 1508 w 1887"/>
              <a:gd name="T59" fmla="*/ 722 h 1424"/>
              <a:gd name="T60" fmla="*/ 1508 w 1887"/>
              <a:gd name="T61" fmla="*/ 761 h 1424"/>
              <a:gd name="T62" fmla="*/ 1584 w 1887"/>
              <a:gd name="T63" fmla="*/ 761 h 1424"/>
              <a:gd name="T64" fmla="*/ 1584 w 1887"/>
              <a:gd name="T65" fmla="*/ 647 h 1424"/>
              <a:gd name="T66" fmla="*/ 1630 w 1887"/>
              <a:gd name="T67" fmla="*/ 647 h 1424"/>
              <a:gd name="T68" fmla="*/ 1630 w 1887"/>
              <a:gd name="T69" fmla="*/ 523 h 1424"/>
              <a:gd name="T70" fmla="*/ 1679 w 1887"/>
              <a:gd name="T71" fmla="*/ 523 h 1424"/>
              <a:gd name="T72" fmla="*/ 1679 w 1887"/>
              <a:gd name="T73" fmla="*/ 436 h 1424"/>
              <a:gd name="T74" fmla="*/ 1887 w 1887"/>
              <a:gd name="T75" fmla="*/ 436 h 1424"/>
              <a:gd name="T76" fmla="*/ 1887 w 1887"/>
              <a:gd name="T7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87" h="1424">
                <a:moveTo>
                  <a:pt x="0" y="1411"/>
                </a:moveTo>
                <a:lnTo>
                  <a:pt x="136" y="1411"/>
                </a:lnTo>
                <a:lnTo>
                  <a:pt x="136" y="722"/>
                </a:lnTo>
                <a:lnTo>
                  <a:pt x="166" y="722"/>
                </a:lnTo>
                <a:lnTo>
                  <a:pt x="166" y="671"/>
                </a:lnTo>
                <a:lnTo>
                  <a:pt x="218" y="671"/>
                </a:lnTo>
                <a:lnTo>
                  <a:pt x="218" y="224"/>
                </a:lnTo>
                <a:lnTo>
                  <a:pt x="437" y="224"/>
                </a:lnTo>
                <a:lnTo>
                  <a:pt x="437" y="338"/>
                </a:lnTo>
                <a:lnTo>
                  <a:pt x="517" y="338"/>
                </a:lnTo>
                <a:lnTo>
                  <a:pt x="517" y="385"/>
                </a:lnTo>
                <a:lnTo>
                  <a:pt x="567" y="385"/>
                </a:lnTo>
                <a:lnTo>
                  <a:pt x="567" y="1411"/>
                </a:lnTo>
                <a:lnTo>
                  <a:pt x="604" y="1411"/>
                </a:lnTo>
                <a:lnTo>
                  <a:pt x="604" y="408"/>
                </a:lnTo>
                <a:lnTo>
                  <a:pt x="630" y="408"/>
                </a:lnTo>
                <a:lnTo>
                  <a:pt x="630" y="180"/>
                </a:lnTo>
                <a:lnTo>
                  <a:pt x="687" y="180"/>
                </a:lnTo>
                <a:lnTo>
                  <a:pt x="687" y="0"/>
                </a:lnTo>
                <a:lnTo>
                  <a:pt x="973" y="0"/>
                </a:lnTo>
                <a:lnTo>
                  <a:pt x="973" y="671"/>
                </a:lnTo>
                <a:lnTo>
                  <a:pt x="1098" y="671"/>
                </a:lnTo>
                <a:lnTo>
                  <a:pt x="1098" y="696"/>
                </a:lnTo>
                <a:lnTo>
                  <a:pt x="1157" y="696"/>
                </a:lnTo>
                <a:lnTo>
                  <a:pt x="1157" y="821"/>
                </a:lnTo>
                <a:lnTo>
                  <a:pt x="1215" y="821"/>
                </a:lnTo>
                <a:lnTo>
                  <a:pt x="1215" y="408"/>
                </a:lnTo>
                <a:lnTo>
                  <a:pt x="1436" y="408"/>
                </a:lnTo>
                <a:lnTo>
                  <a:pt x="1436" y="722"/>
                </a:lnTo>
                <a:lnTo>
                  <a:pt x="1508" y="722"/>
                </a:lnTo>
                <a:lnTo>
                  <a:pt x="1508" y="761"/>
                </a:lnTo>
                <a:lnTo>
                  <a:pt x="1584" y="761"/>
                </a:lnTo>
                <a:lnTo>
                  <a:pt x="1584" y="647"/>
                </a:lnTo>
                <a:lnTo>
                  <a:pt x="1630" y="647"/>
                </a:lnTo>
                <a:lnTo>
                  <a:pt x="1630" y="523"/>
                </a:lnTo>
                <a:lnTo>
                  <a:pt x="1679" y="523"/>
                </a:lnTo>
                <a:lnTo>
                  <a:pt x="1679" y="436"/>
                </a:lnTo>
                <a:lnTo>
                  <a:pt x="1887" y="436"/>
                </a:lnTo>
                <a:lnTo>
                  <a:pt x="1887" y="1424"/>
                </a:lnTo>
              </a:path>
            </a:pathLst>
          </a:custGeom>
          <a:noFill/>
          <a:ln w="20638" cap="flat">
            <a:solidFill>
              <a:srgbClr val="C1C3C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Rectangle 26">
            <a:extLst>
              <a:ext uri="{FF2B5EF4-FFF2-40B4-BE49-F238E27FC236}">
                <a16:creationId xmlns:a16="http://schemas.microsoft.com/office/drawing/2014/main" id="{6301BE8D-23EA-477F-D51D-8209E3219675}"/>
              </a:ext>
            </a:extLst>
          </p:cNvPr>
          <p:cNvSpPr>
            <a:spLocks noChangeArrowheads="1"/>
          </p:cNvSpPr>
          <p:nvPr/>
        </p:nvSpPr>
        <p:spPr bwMode="auto">
          <a:xfrm>
            <a:off x="10890919" y="5597344"/>
            <a:ext cx="106363" cy="282575"/>
          </a:xfrm>
          <a:prstGeom prst="rect">
            <a:avLst/>
          </a:prstGeom>
          <a:solidFill>
            <a:srgbClr val="FFFFFF"/>
          </a:solidFill>
          <a:ln w="30163"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Oval 27">
            <a:extLst>
              <a:ext uri="{FF2B5EF4-FFF2-40B4-BE49-F238E27FC236}">
                <a16:creationId xmlns:a16="http://schemas.microsoft.com/office/drawing/2014/main" id="{1A18EEA6-38E3-7163-FAD1-D6053A47B307}"/>
              </a:ext>
            </a:extLst>
          </p:cNvPr>
          <p:cNvSpPr>
            <a:spLocks noChangeArrowheads="1"/>
          </p:cNvSpPr>
          <p:nvPr/>
        </p:nvSpPr>
        <p:spPr bwMode="auto">
          <a:xfrm>
            <a:off x="10757569" y="4598806"/>
            <a:ext cx="374650" cy="1066800"/>
          </a:xfrm>
          <a:prstGeom prst="ellipse">
            <a:avLst/>
          </a:prstGeom>
          <a:solidFill>
            <a:srgbClr val="FFFFFF"/>
          </a:solidFill>
          <a:ln w="30163"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B5024B3B-0633-F408-E919-86BD48B64DA5}"/>
              </a:ext>
            </a:extLst>
          </p:cNvPr>
          <p:cNvSpPr>
            <a:spLocks noChangeArrowheads="1"/>
          </p:cNvSpPr>
          <p:nvPr/>
        </p:nvSpPr>
        <p:spPr bwMode="auto">
          <a:xfrm>
            <a:off x="8173119" y="5683069"/>
            <a:ext cx="76200" cy="201613"/>
          </a:xfrm>
          <a:prstGeom prst="rect">
            <a:avLst/>
          </a:prstGeom>
          <a:solidFill>
            <a:srgbClr val="FFFFFF"/>
          </a:solidFill>
          <a:ln w="30163"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a:extLst>
              <a:ext uri="{FF2B5EF4-FFF2-40B4-BE49-F238E27FC236}">
                <a16:creationId xmlns:a16="http://schemas.microsoft.com/office/drawing/2014/main" id="{1DBDE6B1-4936-18DA-D17A-61E9B03CC08B}"/>
              </a:ext>
            </a:extLst>
          </p:cNvPr>
          <p:cNvSpPr>
            <a:spLocks/>
          </p:cNvSpPr>
          <p:nvPr/>
        </p:nvSpPr>
        <p:spPr bwMode="auto">
          <a:xfrm>
            <a:off x="8096919" y="5306831"/>
            <a:ext cx="233363" cy="463550"/>
          </a:xfrm>
          <a:custGeom>
            <a:avLst/>
            <a:gdLst>
              <a:gd name="T0" fmla="*/ 45 w 90"/>
              <a:gd name="T1" fmla="*/ 0 h 180"/>
              <a:gd name="T2" fmla="*/ 2 w 90"/>
              <a:gd name="T3" fmla="*/ 137 h 180"/>
              <a:gd name="T4" fmla="*/ 45 w 90"/>
              <a:gd name="T5" fmla="*/ 180 h 180"/>
              <a:gd name="T6" fmla="*/ 87 w 90"/>
              <a:gd name="T7" fmla="*/ 137 h 180"/>
              <a:gd name="T8" fmla="*/ 45 w 90"/>
              <a:gd name="T9" fmla="*/ 0 h 180"/>
            </a:gdLst>
            <a:ahLst/>
            <a:cxnLst>
              <a:cxn ang="0">
                <a:pos x="T0" y="T1"/>
              </a:cxn>
              <a:cxn ang="0">
                <a:pos x="T2" y="T3"/>
              </a:cxn>
              <a:cxn ang="0">
                <a:pos x="T4" y="T5"/>
              </a:cxn>
              <a:cxn ang="0">
                <a:pos x="T6" y="T7"/>
              </a:cxn>
              <a:cxn ang="0">
                <a:pos x="T8" y="T9"/>
              </a:cxn>
            </a:cxnLst>
            <a:rect l="0" t="0" r="r" b="b"/>
            <a:pathLst>
              <a:path w="90" h="180">
                <a:moveTo>
                  <a:pt x="45" y="0"/>
                </a:moveTo>
                <a:cubicBezTo>
                  <a:pt x="45" y="0"/>
                  <a:pt x="0" y="100"/>
                  <a:pt x="2" y="137"/>
                </a:cubicBezTo>
                <a:cubicBezTo>
                  <a:pt x="4" y="175"/>
                  <a:pt x="45" y="180"/>
                  <a:pt x="45" y="180"/>
                </a:cubicBezTo>
                <a:cubicBezTo>
                  <a:pt x="45" y="180"/>
                  <a:pt x="85" y="175"/>
                  <a:pt x="87" y="137"/>
                </a:cubicBezTo>
                <a:cubicBezTo>
                  <a:pt x="90" y="100"/>
                  <a:pt x="45" y="0"/>
                  <a:pt x="45" y="0"/>
                </a:cubicBezTo>
                <a:close/>
              </a:path>
            </a:pathLst>
          </a:custGeom>
          <a:solidFill>
            <a:srgbClr val="FFFFFF"/>
          </a:solidFill>
          <a:ln w="30163"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id="{ED575EC2-CC74-AEBA-B415-88EE096FC3FE}"/>
              </a:ext>
            </a:extLst>
          </p:cNvPr>
          <p:cNvSpPr>
            <a:spLocks noChangeArrowheads="1"/>
          </p:cNvSpPr>
          <p:nvPr/>
        </p:nvSpPr>
        <p:spPr bwMode="auto">
          <a:xfrm>
            <a:off x="7017419" y="5575119"/>
            <a:ext cx="104775" cy="284163"/>
          </a:xfrm>
          <a:prstGeom prst="rect">
            <a:avLst/>
          </a:prstGeom>
          <a:solidFill>
            <a:srgbClr val="FFFFFF"/>
          </a:solidFill>
          <a:ln w="30163"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31">
            <a:extLst>
              <a:ext uri="{FF2B5EF4-FFF2-40B4-BE49-F238E27FC236}">
                <a16:creationId xmlns:a16="http://schemas.microsoft.com/office/drawing/2014/main" id="{691AD486-0C6C-6D41-C686-8676655F6357}"/>
              </a:ext>
            </a:extLst>
          </p:cNvPr>
          <p:cNvSpPr>
            <a:spLocks/>
          </p:cNvSpPr>
          <p:nvPr/>
        </p:nvSpPr>
        <p:spPr bwMode="auto">
          <a:xfrm>
            <a:off x="6898356" y="4981394"/>
            <a:ext cx="346075" cy="712788"/>
          </a:xfrm>
          <a:custGeom>
            <a:avLst/>
            <a:gdLst>
              <a:gd name="T0" fmla="*/ 67 w 134"/>
              <a:gd name="T1" fmla="*/ 0 h 276"/>
              <a:gd name="T2" fmla="*/ 3 w 134"/>
              <a:gd name="T3" fmla="*/ 211 h 276"/>
              <a:gd name="T4" fmla="*/ 67 w 134"/>
              <a:gd name="T5" fmla="*/ 276 h 276"/>
              <a:gd name="T6" fmla="*/ 130 w 134"/>
              <a:gd name="T7" fmla="*/ 211 h 276"/>
              <a:gd name="T8" fmla="*/ 67 w 134"/>
              <a:gd name="T9" fmla="*/ 0 h 276"/>
            </a:gdLst>
            <a:ahLst/>
            <a:cxnLst>
              <a:cxn ang="0">
                <a:pos x="T0" y="T1"/>
              </a:cxn>
              <a:cxn ang="0">
                <a:pos x="T2" y="T3"/>
              </a:cxn>
              <a:cxn ang="0">
                <a:pos x="T4" y="T5"/>
              </a:cxn>
              <a:cxn ang="0">
                <a:pos x="T6" y="T7"/>
              </a:cxn>
              <a:cxn ang="0">
                <a:pos x="T8" y="T9"/>
              </a:cxn>
            </a:cxnLst>
            <a:rect l="0" t="0" r="r" b="b"/>
            <a:pathLst>
              <a:path w="134" h="276">
                <a:moveTo>
                  <a:pt x="67" y="0"/>
                </a:moveTo>
                <a:cubicBezTo>
                  <a:pt x="67" y="0"/>
                  <a:pt x="0" y="153"/>
                  <a:pt x="3" y="211"/>
                </a:cubicBezTo>
                <a:cubicBezTo>
                  <a:pt x="7" y="268"/>
                  <a:pt x="67" y="276"/>
                  <a:pt x="67" y="276"/>
                </a:cubicBezTo>
                <a:cubicBezTo>
                  <a:pt x="67" y="276"/>
                  <a:pt x="127" y="268"/>
                  <a:pt x="130" y="211"/>
                </a:cubicBezTo>
                <a:cubicBezTo>
                  <a:pt x="134" y="153"/>
                  <a:pt x="67" y="0"/>
                  <a:pt x="67" y="0"/>
                </a:cubicBezTo>
                <a:close/>
              </a:path>
            </a:pathLst>
          </a:custGeom>
          <a:solidFill>
            <a:srgbClr val="FFFFFF"/>
          </a:solidFill>
          <a:ln w="30163" cap="rnd">
            <a:solidFill>
              <a:schemeClr val="accent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Oval 32">
            <a:extLst>
              <a:ext uri="{FF2B5EF4-FFF2-40B4-BE49-F238E27FC236}">
                <a16:creationId xmlns:a16="http://schemas.microsoft.com/office/drawing/2014/main" id="{FFC5FCCB-1272-ED86-41FE-BD978C23BC44}"/>
              </a:ext>
            </a:extLst>
          </p:cNvPr>
          <p:cNvSpPr>
            <a:spLocks noChangeArrowheads="1"/>
          </p:cNvSpPr>
          <p:nvPr/>
        </p:nvSpPr>
        <p:spPr bwMode="auto">
          <a:xfrm>
            <a:off x="8339806" y="5732281"/>
            <a:ext cx="128588" cy="3222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Oval 33">
            <a:extLst>
              <a:ext uri="{FF2B5EF4-FFF2-40B4-BE49-F238E27FC236}">
                <a16:creationId xmlns:a16="http://schemas.microsoft.com/office/drawing/2014/main" id="{1D319F8F-44BA-D9CD-F05A-6D696023D5F8}"/>
              </a:ext>
            </a:extLst>
          </p:cNvPr>
          <p:cNvSpPr>
            <a:spLocks noChangeArrowheads="1"/>
          </p:cNvSpPr>
          <p:nvPr/>
        </p:nvSpPr>
        <p:spPr bwMode="auto">
          <a:xfrm>
            <a:off x="8339806" y="5732281"/>
            <a:ext cx="128588" cy="322263"/>
          </a:xfrm>
          <a:prstGeom prst="ellipse">
            <a:avLst/>
          </a:prstGeom>
          <a:noFill/>
          <a:ln w="30163" cap="flat">
            <a:solidFill>
              <a:srgbClr val="00AA3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Oval 34">
            <a:extLst>
              <a:ext uri="{FF2B5EF4-FFF2-40B4-BE49-F238E27FC236}">
                <a16:creationId xmlns:a16="http://schemas.microsoft.com/office/drawing/2014/main" id="{83A9CE34-8597-F7F5-9C27-AD0AE400C7F0}"/>
              </a:ext>
            </a:extLst>
          </p:cNvPr>
          <p:cNvSpPr>
            <a:spLocks noChangeArrowheads="1"/>
          </p:cNvSpPr>
          <p:nvPr/>
        </p:nvSpPr>
        <p:spPr bwMode="auto">
          <a:xfrm>
            <a:off x="8450931" y="5786256"/>
            <a:ext cx="100013" cy="2508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Oval 35">
            <a:extLst>
              <a:ext uri="{FF2B5EF4-FFF2-40B4-BE49-F238E27FC236}">
                <a16:creationId xmlns:a16="http://schemas.microsoft.com/office/drawing/2014/main" id="{74BC9414-7E40-F2E5-853D-24D82C72048A}"/>
              </a:ext>
            </a:extLst>
          </p:cNvPr>
          <p:cNvSpPr>
            <a:spLocks noChangeArrowheads="1"/>
          </p:cNvSpPr>
          <p:nvPr/>
        </p:nvSpPr>
        <p:spPr bwMode="auto">
          <a:xfrm>
            <a:off x="8450931" y="5786256"/>
            <a:ext cx="100013" cy="250825"/>
          </a:xfrm>
          <a:prstGeom prst="ellipse">
            <a:avLst/>
          </a:prstGeom>
          <a:noFill/>
          <a:ln w="30163" cap="flat">
            <a:solidFill>
              <a:srgbClr val="00AA3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Oval 36">
            <a:extLst>
              <a:ext uri="{FF2B5EF4-FFF2-40B4-BE49-F238E27FC236}">
                <a16:creationId xmlns:a16="http://schemas.microsoft.com/office/drawing/2014/main" id="{CF6F8563-1290-0DA4-A730-33971ED608C3}"/>
              </a:ext>
            </a:extLst>
          </p:cNvPr>
          <p:cNvSpPr>
            <a:spLocks noChangeArrowheads="1"/>
          </p:cNvSpPr>
          <p:nvPr/>
        </p:nvSpPr>
        <p:spPr bwMode="auto">
          <a:xfrm>
            <a:off x="8550944" y="5802131"/>
            <a:ext cx="254000"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Oval 37">
            <a:extLst>
              <a:ext uri="{FF2B5EF4-FFF2-40B4-BE49-F238E27FC236}">
                <a16:creationId xmlns:a16="http://schemas.microsoft.com/office/drawing/2014/main" id="{68D8C3DD-C950-41AF-B4A0-C8E73F38B806}"/>
              </a:ext>
            </a:extLst>
          </p:cNvPr>
          <p:cNvSpPr>
            <a:spLocks noChangeArrowheads="1"/>
          </p:cNvSpPr>
          <p:nvPr/>
        </p:nvSpPr>
        <p:spPr bwMode="auto">
          <a:xfrm>
            <a:off x="8550944" y="5802131"/>
            <a:ext cx="254000" cy="219075"/>
          </a:xfrm>
          <a:prstGeom prst="ellipse">
            <a:avLst/>
          </a:prstGeom>
          <a:noFill/>
          <a:ln w="30163" cap="flat">
            <a:solidFill>
              <a:srgbClr val="00AA3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Oval 38">
            <a:extLst>
              <a:ext uri="{FF2B5EF4-FFF2-40B4-BE49-F238E27FC236}">
                <a16:creationId xmlns:a16="http://schemas.microsoft.com/office/drawing/2014/main" id="{1A339CD9-14A8-2EEB-C819-1BAD94FB065E}"/>
              </a:ext>
            </a:extLst>
          </p:cNvPr>
          <p:cNvSpPr>
            <a:spLocks noChangeArrowheads="1"/>
          </p:cNvSpPr>
          <p:nvPr/>
        </p:nvSpPr>
        <p:spPr bwMode="auto">
          <a:xfrm>
            <a:off x="8784306" y="5848169"/>
            <a:ext cx="198438" cy="1730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Oval 39">
            <a:extLst>
              <a:ext uri="{FF2B5EF4-FFF2-40B4-BE49-F238E27FC236}">
                <a16:creationId xmlns:a16="http://schemas.microsoft.com/office/drawing/2014/main" id="{6C4886C8-8E2A-B3E2-7EA5-E3947A435139}"/>
              </a:ext>
            </a:extLst>
          </p:cNvPr>
          <p:cNvSpPr>
            <a:spLocks noChangeArrowheads="1"/>
          </p:cNvSpPr>
          <p:nvPr/>
        </p:nvSpPr>
        <p:spPr bwMode="auto">
          <a:xfrm>
            <a:off x="8784306" y="5848169"/>
            <a:ext cx="198438" cy="173038"/>
          </a:xfrm>
          <a:prstGeom prst="ellipse">
            <a:avLst/>
          </a:prstGeom>
          <a:noFill/>
          <a:ln w="30163" cap="flat">
            <a:solidFill>
              <a:srgbClr val="00AA3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Rectangle 40">
            <a:extLst>
              <a:ext uri="{FF2B5EF4-FFF2-40B4-BE49-F238E27FC236}">
                <a16:creationId xmlns:a16="http://schemas.microsoft.com/office/drawing/2014/main" id="{CC3A031E-035F-FFE6-EFCC-197B84FDBB5C}"/>
              </a:ext>
            </a:extLst>
          </p:cNvPr>
          <p:cNvSpPr>
            <a:spLocks noChangeArrowheads="1"/>
          </p:cNvSpPr>
          <p:nvPr/>
        </p:nvSpPr>
        <p:spPr bwMode="auto">
          <a:xfrm>
            <a:off x="5244181" y="5319531"/>
            <a:ext cx="58738" cy="536575"/>
          </a:xfrm>
          <a:prstGeom prst="rect">
            <a:avLst/>
          </a:pr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1">
            <a:extLst>
              <a:ext uri="{FF2B5EF4-FFF2-40B4-BE49-F238E27FC236}">
                <a16:creationId xmlns:a16="http://schemas.microsoft.com/office/drawing/2014/main" id="{E98D2470-810D-D11D-9786-B2AD2108E927}"/>
              </a:ext>
            </a:extLst>
          </p:cNvPr>
          <p:cNvSpPr>
            <a:spLocks/>
          </p:cNvSpPr>
          <p:nvPr/>
        </p:nvSpPr>
        <p:spPr bwMode="auto">
          <a:xfrm>
            <a:off x="4890169" y="4957581"/>
            <a:ext cx="766763" cy="515938"/>
          </a:xfrm>
          <a:custGeom>
            <a:avLst/>
            <a:gdLst>
              <a:gd name="T0" fmla="*/ 235 w 297"/>
              <a:gd name="T1" fmla="*/ 45 h 200"/>
              <a:gd name="T2" fmla="*/ 178 w 297"/>
              <a:gd name="T3" fmla="*/ 0 h 200"/>
              <a:gd name="T4" fmla="*/ 129 w 297"/>
              <a:gd name="T5" fmla="*/ 21 h 200"/>
              <a:gd name="T6" fmla="*/ 99 w 297"/>
              <a:gd name="T7" fmla="*/ 11 h 200"/>
              <a:gd name="T8" fmla="*/ 55 w 297"/>
              <a:gd name="T9" fmla="*/ 48 h 200"/>
              <a:gd name="T10" fmla="*/ 56 w 297"/>
              <a:gd name="T11" fmla="*/ 56 h 200"/>
              <a:gd name="T12" fmla="*/ 0 w 297"/>
              <a:gd name="T13" fmla="*/ 112 h 200"/>
              <a:gd name="T14" fmla="*/ 68 w 297"/>
              <a:gd name="T15" fmla="*/ 169 h 200"/>
              <a:gd name="T16" fmla="*/ 72 w 297"/>
              <a:gd name="T17" fmla="*/ 169 h 200"/>
              <a:gd name="T18" fmla="*/ 143 w 297"/>
              <a:gd name="T19" fmla="*/ 200 h 200"/>
              <a:gd name="T20" fmla="*/ 205 w 297"/>
              <a:gd name="T21" fmla="*/ 178 h 200"/>
              <a:gd name="T22" fmla="*/ 215 w 297"/>
              <a:gd name="T23" fmla="*/ 179 h 200"/>
              <a:gd name="T24" fmla="*/ 297 w 297"/>
              <a:gd name="T25" fmla="*/ 111 h 200"/>
              <a:gd name="T26" fmla="*/ 235 w 297"/>
              <a:gd name="T27" fmla="*/ 4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7" h="200">
                <a:moveTo>
                  <a:pt x="235" y="45"/>
                </a:moveTo>
                <a:cubicBezTo>
                  <a:pt x="233" y="20"/>
                  <a:pt x="208" y="0"/>
                  <a:pt x="178" y="0"/>
                </a:cubicBezTo>
                <a:cubicBezTo>
                  <a:pt x="157" y="0"/>
                  <a:pt x="140" y="8"/>
                  <a:pt x="129" y="21"/>
                </a:cubicBezTo>
                <a:cubicBezTo>
                  <a:pt x="122" y="15"/>
                  <a:pt x="111" y="11"/>
                  <a:pt x="99" y="11"/>
                </a:cubicBezTo>
                <a:cubicBezTo>
                  <a:pt x="75" y="11"/>
                  <a:pt x="55" y="28"/>
                  <a:pt x="55" y="48"/>
                </a:cubicBezTo>
                <a:cubicBezTo>
                  <a:pt x="55" y="51"/>
                  <a:pt x="55" y="53"/>
                  <a:pt x="56" y="56"/>
                </a:cubicBezTo>
                <a:cubicBezTo>
                  <a:pt x="24" y="61"/>
                  <a:pt x="0" y="84"/>
                  <a:pt x="0" y="112"/>
                </a:cubicBezTo>
                <a:cubicBezTo>
                  <a:pt x="0" y="144"/>
                  <a:pt x="30" y="169"/>
                  <a:pt x="68" y="169"/>
                </a:cubicBezTo>
                <a:cubicBezTo>
                  <a:pt x="70" y="169"/>
                  <a:pt x="71" y="169"/>
                  <a:pt x="72" y="169"/>
                </a:cubicBezTo>
                <a:cubicBezTo>
                  <a:pt x="86" y="187"/>
                  <a:pt x="112" y="200"/>
                  <a:pt x="143" y="200"/>
                </a:cubicBezTo>
                <a:cubicBezTo>
                  <a:pt x="168" y="200"/>
                  <a:pt x="190" y="191"/>
                  <a:pt x="205" y="178"/>
                </a:cubicBezTo>
                <a:cubicBezTo>
                  <a:pt x="208" y="179"/>
                  <a:pt x="212" y="179"/>
                  <a:pt x="215" y="179"/>
                </a:cubicBezTo>
                <a:cubicBezTo>
                  <a:pt x="261" y="179"/>
                  <a:pt x="297" y="148"/>
                  <a:pt x="297" y="111"/>
                </a:cubicBezTo>
                <a:cubicBezTo>
                  <a:pt x="297" y="79"/>
                  <a:pt x="271" y="52"/>
                  <a:pt x="235" y="45"/>
                </a:cubicBezTo>
                <a:close/>
              </a:path>
            </a:pathLst>
          </a:cu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Rectangle 42">
            <a:extLst>
              <a:ext uri="{FF2B5EF4-FFF2-40B4-BE49-F238E27FC236}">
                <a16:creationId xmlns:a16="http://schemas.microsoft.com/office/drawing/2014/main" id="{98BF31B6-5921-6725-2423-618BA4D96B87}"/>
              </a:ext>
            </a:extLst>
          </p:cNvPr>
          <p:cNvSpPr>
            <a:spLocks noChangeArrowheads="1"/>
          </p:cNvSpPr>
          <p:nvPr/>
        </p:nvSpPr>
        <p:spPr bwMode="auto">
          <a:xfrm>
            <a:off x="7814344" y="5430656"/>
            <a:ext cx="50800" cy="449263"/>
          </a:xfrm>
          <a:prstGeom prst="rect">
            <a:avLst/>
          </a:pr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3">
            <a:extLst>
              <a:ext uri="{FF2B5EF4-FFF2-40B4-BE49-F238E27FC236}">
                <a16:creationId xmlns:a16="http://schemas.microsoft.com/office/drawing/2014/main" id="{4C059B8B-6A62-8A0C-407D-0B34F486A489}"/>
              </a:ext>
            </a:extLst>
          </p:cNvPr>
          <p:cNvSpPr>
            <a:spLocks/>
          </p:cNvSpPr>
          <p:nvPr/>
        </p:nvSpPr>
        <p:spPr bwMode="auto">
          <a:xfrm>
            <a:off x="7519069" y="5129031"/>
            <a:ext cx="639763" cy="430213"/>
          </a:xfrm>
          <a:custGeom>
            <a:avLst/>
            <a:gdLst>
              <a:gd name="T0" fmla="*/ 196 w 248"/>
              <a:gd name="T1" fmla="*/ 38 h 167"/>
              <a:gd name="T2" fmla="*/ 148 w 248"/>
              <a:gd name="T3" fmla="*/ 0 h 167"/>
              <a:gd name="T4" fmla="*/ 108 w 248"/>
              <a:gd name="T5" fmla="*/ 18 h 167"/>
              <a:gd name="T6" fmla="*/ 83 w 248"/>
              <a:gd name="T7" fmla="*/ 10 h 167"/>
              <a:gd name="T8" fmla="*/ 46 w 248"/>
              <a:gd name="T9" fmla="*/ 40 h 167"/>
              <a:gd name="T10" fmla="*/ 47 w 248"/>
              <a:gd name="T11" fmla="*/ 47 h 167"/>
              <a:gd name="T12" fmla="*/ 0 w 248"/>
              <a:gd name="T13" fmla="*/ 94 h 167"/>
              <a:gd name="T14" fmla="*/ 57 w 248"/>
              <a:gd name="T15" fmla="*/ 141 h 167"/>
              <a:gd name="T16" fmla="*/ 60 w 248"/>
              <a:gd name="T17" fmla="*/ 141 h 167"/>
              <a:gd name="T18" fmla="*/ 119 w 248"/>
              <a:gd name="T19" fmla="*/ 167 h 167"/>
              <a:gd name="T20" fmla="*/ 171 w 248"/>
              <a:gd name="T21" fmla="*/ 149 h 167"/>
              <a:gd name="T22" fmla="*/ 180 w 248"/>
              <a:gd name="T23" fmla="*/ 149 h 167"/>
              <a:gd name="T24" fmla="*/ 248 w 248"/>
              <a:gd name="T25" fmla="*/ 93 h 167"/>
              <a:gd name="T26" fmla="*/ 196 w 248"/>
              <a:gd name="T27" fmla="*/ 3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8" h="167">
                <a:moveTo>
                  <a:pt x="196" y="38"/>
                </a:moveTo>
                <a:cubicBezTo>
                  <a:pt x="195" y="17"/>
                  <a:pt x="174" y="0"/>
                  <a:pt x="148" y="0"/>
                </a:cubicBezTo>
                <a:cubicBezTo>
                  <a:pt x="131" y="0"/>
                  <a:pt x="117" y="7"/>
                  <a:pt x="108" y="18"/>
                </a:cubicBezTo>
                <a:cubicBezTo>
                  <a:pt x="102" y="13"/>
                  <a:pt x="93" y="10"/>
                  <a:pt x="83" y="10"/>
                </a:cubicBezTo>
                <a:cubicBezTo>
                  <a:pt x="62" y="10"/>
                  <a:pt x="46" y="23"/>
                  <a:pt x="46" y="40"/>
                </a:cubicBezTo>
                <a:cubicBezTo>
                  <a:pt x="46" y="42"/>
                  <a:pt x="46" y="45"/>
                  <a:pt x="47" y="47"/>
                </a:cubicBezTo>
                <a:cubicBezTo>
                  <a:pt x="20" y="51"/>
                  <a:pt x="0" y="70"/>
                  <a:pt x="0" y="94"/>
                </a:cubicBezTo>
                <a:cubicBezTo>
                  <a:pt x="0" y="120"/>
                  <a:pt x="25" y="141"/>
                  <a:pt x="57" y="141"/>
                </a:cubicBezTo>
                <a:cubicBezTo>
                  <a:pt x="58" y="141"/>
                  <a:pt x="59" y="141"/>
                  <a:pt x="60" y="141"/>
                </a:cubicBezTo>
                <a:cubicBezTo>
                  <a:pt x="72" y="156"/>
                  <a:pt x="94" y="167"/>
                  <a:pt x="119" y="167"/>
                </a:cubicBezTo>
                <a:cubicBezTo>
                  <a:pt x="140" y="167"/>
                  <a:pt x="159" y="160"/>
                  <a:pt x="171" y="149"/>
                </a:cubicBezTo>
                <a:cubicBezTo>
                  <a:pt x="174" y="149"/>
                  <a:pt x="177" y="149"/>
                  <a:pt x="180" y="149"/>
                </a:cubicBezTo>
                <a:cubicBezTo>
                  <a:pt x="218" y="149"/>
                  <a:pt x="248" y="124"/>
                  <a:pt x="248" y="93"/>
                </a:cubicBezTo>
                <a:cubicBezTo>
                  <a:pt x="248" y="66"/>
                  <a:pt x="226" y="44"/>
                  <a:pt x="196" y="38"/>
                </a:cubicBezTo>
                <a:close/>
              </a:path>
            </a:pathLst>
          </a:cu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Rectangle 44">
            <a:extLst>
              <a:ext uri="{FF2B5EF4-FFF2-40B4-BE49-F238E27FC236}">
                <a16:creationId xmlns:a16="http://schemas.microsoft.com/office/drawing/2014/main" id="{65097B54-69E5-3BA4-E658-D85AD6A184A7}"/>
              </a:ext>
            </a:extLst>
          </p:cNvPr>
          <p:cNvSpPr>
            <a:spLocks noChangeArrowheads="1"/>
          </p:cNvSpPr>
          <p:nvPr/>
        </p:nvSpPr>
        <p:spPr bwMode="auto">
          <a:xfrm>
            <a:off x="5528344" y="5543369"/>
            <a:ext cx="46038" cy="328613"/>
          </a:xfrm>
          <a:prstGeom prst="rect">
            <a:avLst/>
          </a:pr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Rectangle 45">
            <a:extLst>
              <a:ext uri="{FF2B5EF4-FFF2-40B4-BE49-F238E27FC236}">
                <a16:creationId xmlns:a16="http://schemas.microsoft.com/office/drawing/2014/main" id="{D91D6ADC-8993-E01E-1C6C-340FE8DC0C28}"/>
              </a:ext>
            </a:extLst>
          </p:cNvPr>
          <p:cNvSpPr>
            <a:spLocks noChangeArrowheads="1"/>
          </p:cNvSpPr>
          <p:nvPr/>
        </p:nvSpPr>
        <p:spPr bwMode="auto">
          <a:xfrm>
            <a:off x="8765256" y="5543369"/>
            <a:ext cx="47625" cy="328613"/>
          </a:xfrm>
          <a:prstGeom prst="rect">
            <a:avLst/>
          </a:pr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46">
            <a:extLst>
              <a:ext uri="{FF2B5EF4-FFF2-40B4-BE49-F238E27FC236}">
                <a16:creationId xmlns:a16="http://schemas.microsoft.com/office/drawing/2014/main" id="{0AB929DF-A728-6AFC-154B-275ADF46F7ED}"/>
              </a:ext>
            </a:extLst>
          </p:cNvPr>
          <p:cNvSpPr>
            <a:spLocks/>
          </p:cNvSpPr>
          <p:nvPr/>
        </p:nvSpPr>
        <p:spPr bwMode="auto">
          <a:xfrm>
            <a:off x="8549356" y="5322706"/>
            <a:ext cx="469900" cy="314325"/>
          </a:xfrm>
          <a:custGeom>
            <a:avLst/>
            <a:gdLst>
              <a:gd name="T0" fmla="*/ 144 w 182"/>
              <a:gd name="T1" fmla="*/ 28 h 122"/>
              <a:gd name="T2" fmla="*/ 109 w 182"/>
              <a:gd name="T3" fmla="*/ 0 h 122"/>
              <a:gd name="T4" fmla="*/ 79 w 182"/>
              <a:gd name="T5" fmla="*/ 13 h 122"/>
              <a:gd name="T6" fmla="*/ 61 w 182"/>
              <a:gd name="T7" fmla="*/ 7 h 122"/>
              <a:gd name="T8" fmla="*/ 34 w 182"/>
              <a:gd name="T9" fmla="*/ 30 h 122"/>
              <a:gd name="T10" fmla="*/ 34 w 182"/>
              <a:gd name="T11" fmla="*/ 35 h 122"/>
              <a:gd name="T12" fmla="*/ 0 w 182"/>
              <a:gd name="T13" fmla="*/ 69 h 122"/>
              <a:gd name="T14" fmla="*/ 42 w 182"/>
              <a:gd name="T15" fmla="*/ 104 h 122"/>
              <a:gd name="T16" fmla="*/ 44 w 182"/>
              <a:gd name="T17" fmla="*/ 104 h 122"/>
              <a:gd name="T18" fmla="*/ 87 w 182"/>
              <a:gd name="T19" fmla="*/ 122 h 122"/>
              <a:gd name="T20" fmla="*/ 125 w 182"/>
              <a:gd name="T21" fmla="*/ 109 h 122"/>
              <a:gd name="T22" fmla="*/ 132 w 182"/>
              <a:gd name="T23" fmla="*/ 110 h 122"/>
              <a:gd name="T24" fmla="*/ 182 w 182"/>
              <a:gd name="T25" fmla="*/ 68 h 122"/>
              <a:gd name="T26" fmla="*/ 144 w 182"/>
              <a:gd name="T27" fmla="*/ 2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122">
                <a:moveTo>
                  <a:pt x="144" y="28"/>
                </a:moveTo>
                <a:cubicBezTo>
                  <a:pt x="143" y="12"/>
                  <a:pt x="127" y="0"/>
                  <a:pt x="109" y="0"/>
                </a:cubicBezTo>
                <a:cubicBezTo>
                  <a:pt x="96" y="0"/>
                  <a:pt x="85" y="5"/>
                  <a:pt x="79" y="13"/>
                </a:cubicBezTo>
                <a:cubicBezTo>
                  <a:pt x="74" y="10"/>
                  <a:pt x="68" y="7"/>
                  <a:pt x="61" y="7"/>
                </a:cubicBezTo>
                <a:cubicBezTo>
                  <a:pt x="46" y="7"/>
                  <a:pt x="34" y="17"/>
                  <a:pt x="34" y="30"/>
                </a:cubicBezTo>
                <a:cubicBezTo>
                  <a:pt x="34" y="31"/>
                  <a:pt x="34" y="33"/>
                  <a:pt x="34" y="35"/>
                </a:cubicBezTo>
                <a:cubicBezTo>
                  <a:pt x="15" y="38"/>
                  <a:pt x="0" y="52"/>
                  <a:pt x="0" y="69"/>
                </a:cubicBezTo>
                <a:cubicBezTo>
                  <a:pt x="0" y="88"/>
                  <a:pt x="19" y="104"/>
                  <a:pt x="42" y="104"/>
                </a:cubicBezTo>
                <a:cubicBezTo>
                  <a:pt x="43" y="104"/>
                  <a:pt x="43" y="104"/>
                  <a:pt x="44" y="104"/>
                </a:cubicBezTo>
                <a:cubicBezTo>
                  <a:pt x="52" y="115"/>
                  <a:pt x="69" y="122"/>
                  <a:pt x="87" y="122"/>
                </a:cubicBezTo>
                <a:cubicBezTo>
                  <a:pt x="103" y="122"/>
                  <a:pt x="116" y="117"/>
                  <a:pt x="125" y="109"/>
                </a:cubicBezTo>
                <a:cubicBezTo>
                  <a:pt x="127" y="109"/>
                  <a:pt x="129" y="110"/>
                  <a:pt x="132" y="110"/>
                </a:cubicBezTo>
                <a:cubicBezTo>
                  <a:pt x="159" y="110"/>
                  <a:pt x="182" y="91"/>
                  <a:pt x="182" y="68"/>
                </a:cubicBezTo>
                <a:cubicBezTo>
                  <a:pt x="182" y="49"/>
                  <a:pt x="165" y="32"/>
                  <a:pt x="144" y="28"/>
                </a:cubicBezTo>
                <a:close/>
              </a:path>
            </a:pathLst>
          </a:cu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Rectangle 47">
            <a:extLst>
              <a:ext uri="{FF2B5EF4-FFF2-40B4-BE49-F238E27FC236}">
                <a16:creationId xmlns:a16="http://schemas.microsoft.com/office/drawing/2014/main" id="{8DFF4BAE-47C8-5607-2D5B-6823B836DCDC}"/>
              </a:ext>
            </a:extLst>
          </p:cNvPr>
          <p:cNvSpPr>
            <a:spLocks noChangeArrowheads="1"/>
          </p:cNvSpPr>
          <p:nvPr/>
        </p:nvSpPr>
        <p:spPr bwMode="auto">
          <a:xfrm>
            <a:off x="10203531" y="5149669"/>
            <a:ext cx="79375" cy="703263"/>
          </a:xfrm>
          <a:prstGeom prst="rect">
            <a:avLst/>
          </a:pr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8">
            <a:extLst>
              <a:ext uri="{FF2B5EF4-FFF2-40B4-BE49-F238E27FC236}">
                <a16:creationId xmlns:a16="http://schemas.microsoft.com/office/drawing/2014/main" id="{72B451F8-C72C-75BD-1A11-AEC00BC4EF31}"/>
              </a:ext>
            </a:extLst>
          </p:cNvPr>
          <p:cNvSpPr>
            <a:spLocks/>
          </p:cNvSpPr>
          <p:nvPr/>
        </p:nvSpPr>
        <p:spPr bwMode="auto">
          <a:xfrm>
            <a:off x="9741569" y="4676594"/>
            <a:ext cx="1004888" cy="676275"/>
          </a:xfrm>
          <a:custGeom>
            <a:avLst/>
            <a:gdLst>
              <a:gd name="T0" fmla="*/ 308 w 390"/>
              <a:gd name="T1" fmla="*/ 59 h 262"/>
              <a:gd name="T2" fmla="*/ 233 w 390"/>
              <a:gd name="T3" fmla="*/ 0 h 262"/>
              <a:gd name="T4" fmla="*/ 170 w 390"/>
              <a:gd name="T5" fmla="*/ 29 h 262"/>
              <a:gd name="T6" fmla="*/ 130 w 390"/>
              <a:gd name="T7" fmla="*/ 15 h 262"/>
              <a:gd name="T8" fmla="*/ 72 w 390"/>
              <a:gd name="T9" fmla="*/ 63 h 262"/>
              <a:gd name="T10" fmla="*/ 73 w 390"/>
              <a:gd name="T11" fmla="*/ 74 h 262"/>
              <a:gd name="T12" fmla="*/ 0 w 390"/>
              <a:gd name="T13" fmla="*/ 147 h 262"/>
              <a:gd name="T14" fmla="*/ 90 w 390"/>
              <a:gd name="T15" fmla="*/ 222 h 262"/>
              <a:gd name="T16" fmla="*/ 95 w 390"/>
              <a:gd name="T17" fmla="*/ 222 h 262"/>
              <a:gd name="T18" fmla="*/ 187 w 390"/>
              <a:gd name="T19" fmla="*/ 262 h 262"/>
              <a:gd name="T20" fmla="*/ 269 w 390"/>
              <a:gd name="T21" fmla="*/ 234 h 262"/>
              <a:gd name="T22" fmla="*/ 282 w 390"/>
              <a:gd name="T23" fmla="*/ 235 h 262"/>
              <a:gd name="T24" fmla="*/ 390 w 390"/>
              <a:gd name="T25" fmla="*/ 146 h 262"/>
              <a:gd name="T26" fmla="*/ 308 w 390"/>
              <a:gd name="T27" fmla="*/ 5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0" h="262">
                <a:moveTo>
                  <a:pt x="308" y="59"/>
                </a:moveTo>
                <a:cubicBezTo>
                  <a:pt x="306" y="26"/>
                  <a:pt x="273" y="0"/>
                  <a:pt x="233" y="0"/>
                </a:cubicBezTo>
                <a:cubicBezTo>
                  <a:pt x="206" y="0"/>
                  <a:pt x="183" y="11"/>
                  <a:pt x="170" y="29"/>
                </a:cubicBezTo>
                <a:cubicBezTo>
                  <a:pt x="159" y="20"/>
                  <a:pt x="145" y="15"/>
                  <a:pt x="130" y="15"/>
                </a:cubicBezTo>
                <a:cubicBezTo>
                  <a:pt x="98" y="15"/>
                  <a:pt x="72" y="37"/>
                  <a:pt x="72" y="63"/>
                </a:cubicBezTo>
                <a:cubicBezTo>
                  <a:pt x="72" y="67"/>
                  <a:pt x="73" y="70"/>
                  <a:pt x="73" y="74"/>
                </a:cubicBezTo>
                <a:cubicBezTo>
                  <a:pt x="31" y="80"/>
                  <a:pt x="0" y="111"/>
                  <a:pt x="0" y="147"/>
                </a:cubicBezTo>
                <a:cubicBezTo>
                  <a:pt x="0" y="188"/>
                  <a:pt x="40" y="222"/>
                  <a:pt x="90" y="222"/>
                </a:cubicBezTo>
                <a:cubicBezTo>
                  <a:pt x="92" y="222"/>
                  <a:pt x="93" y="222"/>
                  <a:pt x="95" y="222"/>
                </a:cubicBezTo>
                <a:cubicBezTo>
                  <a:pt x="112" y="246"/>
                  <a:pt x="147" y="262"/>
                  <a:pt x="187" y="262"/>
                </a:cubicBezTo>
                <a:cubicBezTo>
                  <a:pt x="220" y="262"/>
                  <a:pt x="250" y="251"/>
                  <a:pt x="269" y="234"/>
                </a:cubicBezTo>
                <a:cubicBezTo>
                  <a:pt x="273" y="234"/>
                  <a:pt x="278" y="235"/>
                  <a:pt x="282" y="235"/>
                </a:cubicBezTo>
                <a:cubicBezTo>
                  <a:pt x="342" y="235"/>
                  <a:pt x="390" y="195"/>
                  <a:pt x="390" y="146"/>
                </a:cubicBezTo>
                <a:cubicBezTo>
                  <a:pt x="390" y="104"/>
                  <a:pt x="355" y="69"/>
                  <a:pt x="308" y="59"/>
                </a:cubicBezTo>
                <a:close/>
              </a:path>
            </a:pathLst>
          </a:cu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Rectangle 49">
            <a:extLst>
              <a:ext uri="{FF2B5EF4-FFF2-40B4-BE49-F238E27FC236}">
                <a16:creationId xmlns:a16="http://schemas.microsoft.com/office/drawing/2014/main" id="{06D4D41C-4102-7260-58AC-74DE7EB2FC0E}"/>
              </a:ext>
            </a:extLst>
          </p:cNvPr>
          <p:cNvSpPr>
            <a:spLocks noChangeArrowheads="1"/>
          </p:cNvSpPr>
          <p:nvPr/>
        </p:nvSpPr>
        <p:spPr bwMode="auto">
          <a:xfrm>
            <a:off x="10597231" y="5432244"/>
            <a:ext cx="49213" cy="428625"/>
          </a:xfrm>
          <a:prstGeom prst="rect">
            <a:avLst/>
          </a:pr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50">
            <a:extLst>
              <a:ext uri="{FF2B5EF4-FFF2-40B4-BE49-F238E27FC236}">
                <a16:creationId xmlns:a16="http://schemas.microsoft.com/office/drawing/2014/main" id="{59B94DDC-1CD1-4DAA-B951-5E1465AC00BA}"/>
              </a:ext>
            </a:extLst>
          </p:cNvPr>
          <p:cNvSpPr>
            <a:spLocks/>
          </p:cNvSpPr>
          <p:nvPr/>
        </p:nvSpPr>
        <p:spPr bwMode="auto">
          <a:xfrm>
            <a:off x="10316244" y="5143319"/>
            <a:ext cx="614363" cy="412750"/>
          </a:xfrm>
          <a:custGeom>
            <a:avLst/>
            <a:gdLst>
              <a:gd name="T0" fmla="*/ 188 w 238"/>
              <a:gd name="T1" fmla="*/ 36 h 160"/>
              <a:gd name="T2" fmla="*/ 142 w 238"/>
              <a:gd name="T3" fmla="*/ 0 h 160"/>
              <a:gd name="T4" fmla="*/ 104 w 238"/>
              <a:gd name="T5" fmla="*/ 17 h 160"/>
              <a:gd name="T6" fmla="*/ 79 w 238"/>
              <a:gd name="T7" fmla="*/ 9 h 160"/>
              <a:gd name="T8" fmla="*/ 44 w 238"/>
              <a:gd name="T9" fmla="*/ 38 h 160"/>
              <a:gd name="T10" fmla="*/ 45 w 238"/>
              <a:gd name="T11" fmla="*/ 44 h 160"/>
              <a:gd name="T12" fmla="*/ 0 w 238"/>
              <a:gd name="T13" fmla="*/ 89 h 160"/>
              <a:gd name="T14" fmla="*/ 55 w 238"/>
              <a:gd name="T15" fmla="*/ 135 h 160"/>
              <a:gd name="T16" fmla="*/ 58 w 238"/>
              <a:gd name="T17" fmla="*/ 135 h 160"/>
              <a:gd name="T18" fmla="*/ 114 w 238"/>
              <a:gd name="T19" fmla="*/ 160 h 160"/>
              <a:gd name="T20" fmla="*/ 164 w 238"/>
              <a:gd name="T21" fmla="*/ 142 h 160"/>
              <a:gd name="T22" fmla="*/ 172 w 238"/>
              <a:gd name="T23" fmla="*/ 143 h 160"/>
              <a:gd name="T24" fmla="*/ 238 w 238"/>
              <a:gd name="T25" fmla="*/ 89 h 160"/>
              <a:gd name="T26" fmla="*/ 188 w 238"/>
              <a:gd name="T27" fmla="*/ 3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8" h="160">
                <a:moveTo>
                  <a:pt x="188" y="36"/>
                </a:moveTo>
                <a:cubicBezTo>
                  <a:pt x="187" y="16"/>
                  <a:pt x="167" y="0"/>
                  <a:pt x="142" y="0"/>
                </a:cubicBezTo>
                <a:cubicBezTo>
                  <a:pt x="126" y="0"/>
                  <a:pt x="112" y="6"/>
                  <a:pt x="104" y="17"/>
                </a:cubicBezTo>
                <a:cubicBezTo>
                  <a:pt x="97" y="12"/>
                  <a:pt x="89" y="9"/>
                  <a:pt x="79" y="9"/>
                </a:cubicBezTo>
                <a:cubicBezTo>
                  <a:pt x="60" y="9"/>
                  <a:pt x="44" y="22"/>
                  <a:pt x="44" y="38"/>
                </a:cubicBezTo>
                <a:cubicBezTo>
                  <a:pt x="44" y="40"/>
                  <a:pt x="44" y="42"/>
                  <a:pt x="45" y="44"/>
                </a:cubicBezTo>
                <a:cubicBezTo>
                  <a:pt x="19" y="48"/>
                  <a:pt x="0" y="67"/>
                  <a:pt x="0" y="89"/>
                </a:cubicBezTo>
                <a:cubicBezTo>
                  <a:pt x="0" y="115"/>
                  <a:pt x="24" y="135"/>
                  <a:pt x="55" y="135"/>
                </a:cubicBezTo>
                <a:cubicBezTo>
                  <a:pt x="56" y="135"/>
                  <a:pt x="57" y="135"/>
                  <a:pt x="58" y="135"/>
                </a:cubicBezTo>
                <a:cubicBezTo>
                  <a:pt x="69" y="150"/>
                  <a:pt x="90" y="160"/>
                  <a:pt x="114" y="160"/>
                </a:cubicBezTo>
                <a:cubicBezTo>
                  <a:pt x="134" y="160"/>
                  <a:pt x="152" y="153"/>
                  <a:pt x="164" y="142"/>
                </a:cubicBezTo>
                <a:cubicBezTo>
                  <a:pt x="167" y="143"/>
                  <a:pt x="170" y="143"/>
                  <a:pt x="172" y="143"/>
                </a:cubicBezTo>
                <a:cubicBezTo>
                  <a:pt x="209" y="143"/>
                  <a:pt x="238" y="119"/>
                  <a:pt x="238" y="89"/>
                </a:cubicBezTo>
                <a:cubicBezTo>
                  <a:pt x="238" y="63"/>
                  <a:pt x="217" y="42"/>
                  <a:pt x="188" y="36"/>
                </a:cubicBezTo>
                <a:close/>
              </a:path>
            </a:pathLst>
          </a:cu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51">
            <a:extLst>
              <a:ext uri="{FF2B5EF4-FFF2-40B4-BE49-F238E27FC236}">
                <a16:creationId xmlns:a16="http://schemas.microsoft.com/office/drawing/2014/main" id="{4C55F21E-19D4-115F-7C4A-959F23970BF1}"/>
              </a:ext>
            </a:extLst>
          </p:cNvPr>
          <p:cNvSpPr>
            <a:spLocks/>
          </p:cNvSpPr>
          <p:nvPr/>
        </p:nvSpPr>
        <p:spPr bwMode="auto">
          <a:xfrm>
            <a:off x="5574381" y="5579881"/>
            <a:ext cx="614363" cy="292100"/>
          </a:xfrm>
          <a:custGeom>
            <a:avLst/>
            <a:gdLst>
              <a:gd name="T0" fmla="*/ 236 w 238"/>
              <a:gd name="T1" fmla="*/ 113 h 113"/>
              <a:gd name="T2" fmla="*/ 238 w 238"/>
              <a:gd name="T3" fmla="*/ 99 h 113"/>
              <a:gd name="T4" fmla="*/ 207 w 238"/>
              <a:gd name="T5" fmla="*/ 56 h 113"/>
              <a:gd name="T6" fmla="*/ 147 w 238"/>
              <a:gd name="T7" fmla="*/ 0 h 113"/>
              <a:gd name="T8" fmla="*/ 94 w 238"/>
              <a:gd name="T9" fmla="*/ 30 h 113"/>
              <a:gd name="T10" fmla="*/ 75 w 238"/>
              <a:gd name="T11" fmla="*/ 26 h 113"/>
              <a:gd name="T12" fmla="*/ 26 w 238"/>
              <a:gd name="T13" fmla="*/ 75 h 113"/>
              <a:gd name="T14" fmla="*/ 26 w 238"/>
              <a:gd name="T15" fmla="*/ 76 h 113"/>
              <a:gd name="T16" fmla="*/ 0 w 238"/>
              <a:gd name="T17" fmla="*/ 110 h 113"/>
              <a:gd name="T18" fmla="*/ 0 w 238"/>
              <a:gd name="T19" fmla="*/ 113 h 113"/>
              <a:gd name="T20" fmla="*/ 236 w 238"/>
              <a:gd name="T21"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113">
                <a:moveTo>
                  <a:pt x="236" y="113"/>
                </a:moveTo>
                <a:cubicBezTo>
                  <a:pt x="237" y="109"/>
                  <a:pt x="238" y="104"/>
                  <a:pt x="238" y="99"/>
                </a:cubicBezTo>
                <a:cubicBezTo>
                  <a:pt x="238" y="78"/>
                  <a:pt x="225" y="61"/>
                  <a:pt x="207" y="56"/>
                </a:cubicBezTo>
                <a:cubicBezTo>
                  <a:pt x="204" y="24"/>
                  <a:pt x="178" y="0"/>
                  <a:pt x="147" y="0"/>
                </a:cubicBezTo>
                <a:cubicBezTo>
                  <a:pt x="124" y="0"/>
                  <a:pt x="105" y="12"/>
                  <a:pt x="94" y="30"/>
                </a:cubicBezTo>
                <a:cubicBezTo>
                  <a:pt x="88" y="27"/>
                  <a:pt x="82" y="26"/>
                  <a:pt x="75" y="26"/>
                </a:cubicBezTo>
                <a:cubicBezTo>
                  <a:pt x="48" y="26"/>
                  <a:pt x="26" y="48"/>
                  <a:pt x="26" y="75"/>
                </a:cubicBezTo>
                <a:cubicBezTo>
                  <a:pt x="26" y="75"/>
                  <a:pt x="26" y="76"/>
                  <a:pt x="26" y="76"/>
                </a:cubicBezTo>
                <a:cubicBezTo>
                  <a:pt x="11" y="80"/>
                  <a:pt x="0" y="93"/>
                  <a:pt x="0" y="110"/>
                </a:cubicBezTo>
                <a:cubicBezTo>
                  <a:pt x="0" y="111"/>
                  <a:pt x="0" y="112"/>
                  <a:pt x="0" y="113"/>
                </a:cubicBezTo>
                <a:lnTo>
                  <a:pt x="236" y="113"/>
                </a:lnTo>
                <a:close/>
              </a:path>
            </a:pathLst>
          </a:custGeom>
          <a:solidFill>
            <a:srgbClr val="FFFFFF"/>
          </a:solidFill>
          <a:ln w="30163" cap="flat">
            <a:solidFill>
              <a:srgbClr val="7BB62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52">
            <a:extLst>
              <a:ext uri="{FF2B5EF4-FFF2-40B4-BE49-F238E27FC236}">
                <a16:creationId xmlns:a16="http://schemas.microsoft.com/office/drawing/2014/main" id="{40DC187D-4061-C409-1823-024AB0824A5B}"/>
              </a:ext>
            </a:extLst>
          </p:cNvPr>
          <p:cNvSpPr>
            <a:spLocks/>
          </p:cNvSpPr>
          <p:nvPr/>
        </p:nvSpPr>
        <p:spPr bwMode="auto">
          <a:xfrm>
            <a:off x="9852694" y="5551306"/>
            <a:ext cx="693738" cy="330200"/>
          </a:xfrm>
          <a:custGeom>
            <a:avLst/>
            <a:gdLst>
              <a:gd name="T0" fmla="*/ 266 w 269"/>
              <a:gd name="T1" fmla="*/ 128 h 128"/>
              <a:gd name="T2" fmla="*/ 269 w 269"/>
              <a:gd name="T3" fmla="*/ 111 h 128"/>
              <a:gd name="T4" fmla="*/ 234 w 269"/>
              <a:gd name="T5" fmla="*/ 63 h 128"/>
              <a:gd name="T6" fmla="*/ 165 w 269"/>
              <a:gd name="T7" fmla="*/ 0 h 128"/>
              <a:gd name="T8" fmla="*/ 107 w 269"/>
              <a:gd name="T9" fmla="*/ 33 h 128"/>
              <a:gd name="T10" fmla="*/ 85 w 269"/>
              <a:gd name="T11" fmla="*/ 29 h 128"/>
              <a:gd name="T12" fmla="*/ 30 w 269"/>
              <a:gd name="T13" fmla="*/ 84 h 128"/>
              <a:gd name="T14" fmla="*/ 30 w 269"/>
              <a:gd name="T15" fmla="*/ 86 h 128"/>
              <a:gd name="T16" fmla="*/ 0 w 269"/>
              <a:gd name="T17" fmla="*/ 124 h 128"/>
              <a:gd name="T18" fmla="*/ 0 w 269"/>
              <a:gd name="T19" fmla="*/ 128 h 128"/>
              <a:gd name="T20" fmla="*/ 266 w 269"/>
              <a:gd name="T2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9" h="128">
                <a:moveTo>
                  <a:pt x="266" y="128"/>
                </a:moveTo>
                <a:cubicBezTo>
                  <a:pt x="268" y="123"/>
                  <a:pt x="269" y="117"/>
                  <a:pt x="269" y="111"/>
                </a:cubicBezTo>
                <a:cubicBezTo>
                  <a:pt x="269" y="88"/>
                  <a:pt x="254" y="69"/>
                  <a:pt x="234" y="63"/>
                </a:cubicBezTo>
                <a:cubicBezTo>
                  <a:pt x="231" y="27"/>
                  <a:pt x="201" y="0"/>
                  <a:pt x="165" y="0"/>
                </a:cubicBezTo>
                <a:cubicBezTo>
                  <a:pt x="140" y="0"/>
                  <a:pt x="118" y="13"/>
                  <a:pt x="107" y="33"/>
                </a:cubicBezTo>
                <a:cubicBezTo>
                  <a:pt x="100" y="31"/>
                  <a:pt x="92" y="29"/>
                  <a:pt x="85" y="29"/>
                </a:cubicBezTo>
                <a:cubicBezTo>
                  <a:pt x="54" y="29"/>
                  <a:pt x="30" y="54"/>
                  <a:pt x="30" y="84"/>
                </a:cubicBezTo>
                <a:cubicBezTo>
                  <a:pt x="30" y="85"/>
                  <a:pt x="30" y="85"/>
                  <a:pt x="30" y="86"/>
                </a:cubicBezTo>
                <a:cubicBezTo>
                  <a:pt x="13" y="90"/>
                  <a:pt x="0" y="105"/>
                  <a:pt x="0" y="124"/>
                </a:cubicBezTo>
                <a:cubicBezTo>
                  <a:pt x="0" y="125"/>
                  <a:pt x="0" y="126"/>
                  <a:pt x="0" y="128"/>
                </a:cubicBezTo>
                <a:lnTo>
                  <a:pt x="266" y="128"/>
                </a:lnTo>
                <a:close/>
              </a:path>
            </a:pathLst>
          </a:custGeom>
          <a:solidFill>
            <a:srgbClr val="FFFFFF"/>
          </a:solidFill>
          <a:ln w="30163" cap="flat">
            <a:solidFill>
              <a:srgbClr val="7BB62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53">
            <a:extLst>
              <a:ext uri="{FF2B5EF4-FFF2-40B4-BE49-F238E27FC236}">
                <a16:creationId xmlns:a16="http://schemas.microsoft.com/office/drawing/2014/main" id="{05C7C855-3B27-3792-6A9C-83A38D2B26BA}"/>
              </a:ext>
            </a:extLst>
          </p:cNvPr>
          <p:cNvSpPr>
            <a:spLocks/>
          </p:cNvSpPr>
          <p:nvPr/>
        </p:nvSpPr>
        <p:spPr bwMode="auto">
          <a:xfrm>
            <a:off x="9163719" y="5389381"/>
            <a:ext cx="1011238" cy="482600"/>
          </a:xfrm>
          <a:custGeom>
            <a:avLst/>
            <a:gdLst>
              <a:gd name="T0" fmla="*/ 388 w 392"/>
              <a:gd name="T1" fmla="*/ 187 h 187"/>
              <a:gd name="T2" fmla="*/ 392 w 392"/>
              <a:gd name="T3" fmla="*/ 162 h 187"/>
              <a:gd name="T4" fmla="*/ 340 w 392"/>
              <a:gd name="T5" fmla="*/ 92 h 187"/>
              <a:gd name="T6" fmla="*/ 241 w 392"/>
              <a:gd name="T7" fmla="*/ 0 h 187"/>
              <a:gd name="T8" fmla="*/ 155 w 392"/>
              <a:gd name="T9" fmla="*/ 49 h 187"/>
              <a:gd name="T10" fmla="*/ 124 w 392"/>
              <a:gd name="T11" fmla="*/ 43 h 187"/>
              <a:gd name="T12" fmla="*/ 43 w 392"/>
              <a:gd name="T13" fmla="*/ 123 h 187"/>
              <a:gd name="T14" fmla="*/ 43 w 392"/>
              <a:gd name="T15" fmla="*/ 126 h 187"/>
              <a:gd name="T16" fmla="*/ 0 w 392"/>
              <a:gd name="T17" fmla="*/ 180 h 187"/>
              <a:gd name="T18" fmla="*/ 0 w 392"/>
              <a:gd name="T19" fmla="*/ 187 h 187"/>
              <a:gd name="T20" fmla="*/ 388 w 392"/>
              <a:gd name="T21"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187">
                <a:moveTo>
                  <a:pt x="388" y="187"/>
                </a:moveTo>
                <a:cubicBezTo>
                  <a:pt x="390" y="179"/>
                  <a:pt x="392" y="171"/>
                  <a:pt x="392" y="162"/>
                </a:cubicBezTo>
                <a:cubicBezTo>
                  <a:pt x="392" y="129"/>
                  <a:pt x="370" y="101"/>
                  <a:pt x="340" y="92"/>
                </a:cubicBezTo>
                <a:cubicBezTo>
                  <a:pt x="336" y="40"/>
                  <a:pt x="294" y="0"/>
                  <a:pt x="241" y="0"/>
                </a:cubicBezTo>
                <a:cubicBezTo>
                  <a:pt x="205" y="0"/>
                  <a:pt x="173" y="20"/>
                  <a:pt x="155" y="49"/>
                </a:cubicBezTo>
                <a:cubicBezTo>
                  <a:pt x="146" y="45"/>
                  <a:pt x="135" y="43"/>
                  <a:pt x="124" y="43"/>
                </a:cubicBezTo>
                <a:cubicBezTo>
                  <a:pt x="79" y="43"/>
                  <a:pt x="43" y="79"/>
                  <a:pt x="43" y="123"/>
                </a:cubicBezTo>
                <a:cubicBezTo>
                  <a:pt x="43" y="124"/>
                  <a:pt x="43" y="125"/>
                  <a:pt x="43" y="126"/>
                </a:cubicBezTo>
                <a:cubicBezTo>
                  <a:pt x="19" y="132"/>
                  <a:pt x="0" y="154"/>
                  <a:pt x="0" y="180"/>
                </a:cubicBezTo>
                <a:cubicBezTo>
                  <a:pt x="0" y="183"/>
                  <a:pt x="0" y="185"/>
                  <a:pt x="0" y="187"/>
                </a:cubicBezTo>
                <a:lnTo>
                  <a:pt x="388" y="187"/>
                </a:lnTo>
                <a:close/>
              </a:path>
            </a:pathLst>
          </a:custGeom>
          <a:solidFill>
            <a:srgbClr val="FFFFFF"/>
          </a:solidFill>
          <a:ln w="30163" cap="flat">
            <a:solidFill>
              <a:srgbClr val="7BB62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54">
            <a:extLst>
              <a:ext uri="{FF2B5EF4-FFF2-40B4-BE49-F238E27FC236}">
                <a16:creationId xmlns:a16="http://schemas.microsoft.com/office/drawing/2014/main" id="{9FC17982-39AA-0697-A167-2DEE84660DBA}"/>
              </a:ext>
            </a:extLst>
          </p:cNvPr>
          <p:cNvSpPr>
            <a:spLocks/>
          </p:cNvSpPr>
          <p:nvPr/>
        </p:nvSpPr>
        <p:spPr bwMode="auto">
          <a:xfrm>
            <a:off x="5915694" y="5463994"/>
            <a:ext cx="858838" cy="407988"/>
          </a:xfrm>
          <a:custGeom>
            <a:avLst/>
            <a:gdLst>
              <a:gd name="T0" fmla="*/ 329 w 333"/>
              <a:gd name="T1" fmla="*/ 158 h 158"/>
              <a:gd name="T2" fmla="*/ 333 w 333"/>
              <a:gd name="T3" fmla="*/ 138 h 158"/>
              <a:gd name="T4" fmla="*/ 289 w 333"/>
              <a:gd name="T5" fmla="*/ 78 h 158"/>
              <a:gd name="T6" fmla="*/ 205 w 333"/>
              <a:gd name="T7" fmla="*/ 0 h 158"/>
              <a:gd name="T8" fmla="*/ 132 w 333"/>
              <a:gd name="T9" fmla="*/ 42 h 158"/>
              <a:gd name="T10" fmla="*/ 105 w 333"/>
              <a:gd name="T11" fmla="*/ 36 h 158"/>
              <a:gd name="T12" fmla="*/ 37 w 333"/>
              <a:gd name="T13" fmla="*/ 104 h 158"/>
              <a:gd name="T14" fmla="*/ 37 w 333"/>
              <a:gd name="T15" fmla="*/ 107 h 158"/>
              <a:gd name="T16" fmla="*/ 0 w 333"/>
              <a:gd name="T17" fmla="*/ 153 h 158"/>
              <a:gd name="T18" fmla="*/ 1 w 333"/>
              <a:gd name="T19" fmla="*/ 158 h 158"/>
              <a:gd name="T20" fmla="*/ 329 w 333"/>
              <a:gd name="T2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158">
                <a:moveTo>
                  <a:pt x="329" y="158"/>
                </a:moveTo>
                <a:cubicBezTo>
                  <a:pt x="331" y="152"/>
                  <a:pt x="333" y="145"/>
                  <a:pt x="333" y="138"/>
                </a:cubicBezTo>
                <a:cubicBezTo>
                  <a:pt x="333" y="110"/>
                  <a:pt x="314" y="86"/>
                  <a:pt x="289" y="78"/>
                </a:cubicBezTo>
                <a:cubicBezTo>
                  <a:pt x="286" y="34"/>
                  <a:pt x="249" y="0"/>
                  <a:pt x="205" y="0"/>
                </a:cubicBezTo>
                <a:cubicBezTo>
                  <a:pt x="174" y="0"/>
                  <a:pt x="147" y="17"/>
                  <a:pt x="132" y="42"/>
                </a:cubicBezTo>
                <a:cubicBezTo>
                  <a:pt x="124" y="38"/>
                  <a:pt x="115" y="36"/>
                  <a:pt x="105" y="36"/>
                </a:cubicBezTo>
                <a:cubicBezTo>
                  <a:pt x="68" y="36"/>
                  <a:pt x="37" y="67"/>
                  <a:pt x="37" y="104"/>
                </a:cubicBezTo>
                <a:cubicBezTo>
                  <a:pt x="37" y="105"/>
                  <a:pt x="37" y="106"/>
                  <a:pt x="37" y="107"/>
                </a:cubicBezTo>
                <a:cubicBezTo>
                  <a:pt x="16" y="112"/>
                  <a:pt x="0" y="131"/>
                  <a:pt x="0" y="153"/>
                </a:cubicBezTo>
                <a:cubicBezTo>
                  <a:pt x="0" y="155"/>
                  <a:pt x="1" y="157"/>
                  <a:pt x="1" y="158"/>
                </a:cubicBezTo>
                <a:lnTo>
                  <a:pt x="329" y="158"/>
                </a:lnTo>
                <a:close/>
              </a:path>
            </a:pathLst>
          </a:custGeom>
          <a:solidFill>
            <a:srgbClr val="FFFFFF"/>
          </a:solidFill>
          <a:ln w="30163" cap="flat">
            <a:solidFill>
              <a:srgbClr val="7BB62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55">
            <a:extLst>
              <a:ext uri="{FF2B5EF4-FFF2-40B4-BE49-F238E27FC236}">
                <a16:creationId xmlns:a16="http://schemas.microsoft.com/office/drawing/2014/main" id="{6F147CEE-4875-77C1-1EEA-70808B0F28B5}"/>
              </a:ext>
            </a:extLst>
          </p:cNvPr>
          <p:cNvSpPr>
            <a:spLocks/>
          </p:cNvSpPr>
          <p:nvPr/>
        </p:nvSpPr>
        <p:spPr bwMode="auto">
          <a:xfrm>
            <a:off x="7223794" y="5584644"/>
            <a:ext cx="603250" cy="287338"/>
          </a:xfrm>
          <a:custGeom>
            <a:avLst/>
            <a:gdLst>
              <a:gd name="T0" fmla="*/ 231 w 234"/>
              <a:gd name="T1" fmla="*/ 111 h 111"/>
              <a:gd name="T2" fmla="*/ 234 w 234"/>
              <a:gd name="T3" fmla="*/ 97 h 111"/>
              <a:gd name="T4" fmla="*/ 203 w 234"/>
              <a:gd name="T5" fmla="*/ 55 h 111"/>
              <a:gd name="T6" fmla="*/ 144 w 234"/>
              <a:gd name="T7" fmla="*/ 0 h 111"/>
              <a:gd name="T8" fmla="*/ 93 w 234"/>
              <a:gd name="T9" fmla="*/ 29 h 111"/>
              <a:gd name="T10" fmla="*/ 74 w 234"/>
              <a:gd name="T11" fmla="*/ 26 h 111"/>
              <a:gd name="T12" fmla="*/ 26 w 234"/>
              <a:gd name="T13" fmla="*/ 73 h 111"/>
              <a:gd name="T14" fmla="*/ 26 w 234"/>
              <a:gd name="T15" fmla="*/ 75 h 111"/>
              <a:gd name="T16" fmla="*/ 0 w 234"/>
              <a:gd name="T17" fmla="*/ 108 h 111"/>
              <a:gd name="T18" fmla="*/ 0 w 234"/>
              <a:gd name="T19" fmla="*/ 111 h 111"/>
              <a:gd name="T20" fmla="*/ 231 w 234"/>
              <a:gd name="T21"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111">
                <a:moveTo>
                  <a:pt x="231" y="111"/>
                </a:moveTo>
                <a:cubicBezTo>
                  <a:pt x="233" y="107"/>
                  <a:pt x="234" y="102"/>
                  <a:pt x="234" y="97"/>
                </a:cubicBezTo>
                <a:cubicBezTo>
                  <a:pt x="234" y="77"/>
                  <a:pt x="221" y="60"/>
                  <a:pt x="203" y="55"/>
                </a:cubicBezTo>
                <a:cubicBezTo>
                  <a:pt x="201" y="24"/>
                  <a:pt x="175" y="0"/>
                  <a:pt x="144" y="0"/>
                </a:cubicBezTo>
                <a:cubicBezTo>
                  <a:pt x="122" y="0"/>
                  <a:pt x="103" y="12"/>
                  <a:pt x="93" y="29"/>
                </a:cubicBezTo>
                <a:cubicBezTo>
                  <a:pt x="87" y="27"/>
                  <a:pt x="81" y="26"/>
                  <a:pt x="74" y="26"/>
                </a:cubicBezTo>
                <a:cubicBezTo>
                  <a:pt x="47" y="26"/>
                  <a:pt x="26" y="47"/>
                  <a:pt x="26" y="73"/>
                </a:cubicBezTo>
                <a:cubicBezTo>
                  <a:pt x="26" y="74"/>
                  <a:pt x="26" y="75"/>
                  <a:pt x="26" y="75"/>
                </a:cubicBezTo>
                <a:cubicBezTo>
                  <a:pt x="11" y="79"/>
                  <a:pt x="0" y="92"/>
                  <a:pt x="0" y="108"/>
                </a:cubicBezTo>
                <a:cubicBezTo>
                  <a:pt x="0" y="109"/>
                  <a:pt x="0" y="110"/>
                  <a:pt x="0" y="111"/>
                </a:cubicBezTo>
                <a:lnTo>
                  <a:pt x="231" y="111"/>
                </a:lnTo>
                <a:close/>
              </a:path>
            </a:pathLst>
          </a:custGeom>
          <a:solidFill>
            <a:srgbClr val="FFFFFF"/>
          </a:solidFill>
          <a:ln w="30163" cap="flat">
            <a:solidFill>
              <a:srgbClr val="7BB62D"/>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56">
            <a:extLst>
              <a:ext uri="{FF2B5EF4-FFF2-40B4-BE49-F238E27FC236}">
                <a16:creationId xmlns:a16="http://schemas.microsoft.com/office/drawing/2014/main" id="{956BAF39-10F8-D0A6-AEBA-C1743EEFD125}"/>
              </a:ext>
            </a:extLst>
          </p:cNvPr>
          <p:cNvSpPr>
            <a:spLocks/>
          </p:cNvSpPr>
          <p:nvPr/>
        </p:nvSpPr>
        <p:spPr bwMode="auto">
          <a:xfrm>
            <a:off x="5329906" y="5314769"/>
            <a:ext cx="468313" cy="314325"/>
          </a:xfrm>
          <a:custGeom>
            <a:avLst/>
            <a:gdLst>
              <a:gd name="T0" fmla="*/ 144 w 182"/>
              <a:gd name="T1" fmla="*/ 27 h 122"/>
              <a:gd name="T2" fmla="*/ 109 w 182"/>
              <a:gd name="T3" fmla="*/ 0 h 122"/>
              <a:gd name="T4" fmla="*/ 79 w 182"/>
              <a:gd name="T5" fmla="*/ 13 h 122"/>
              <a:gd name="T6" fmla="*/ 61 w 182"/>
              <a:gd name="T7" fmla="*/ 7 h 122"/>
              <a:gd name="T8" fmla="*/ 34 w 182"/>
              <a:gd name="T9" fmla="*/ 29 h 122"/>
              <a:gd name="T10" fmla="*/ 34 w 182"/>
              <a:gd name="T11" fmla="*/ 34 h 122"/>
              <a:gd name="T12" fmla="*/ 0 w 182"/>
              <a:gd name="T13" fmla="*/ 68 h 122"/>
              <a:gd name="T14" fmla="*/ 42 w 182"/>
              <a:gd name="T15" fmla="*/ 103 h 122"/>
              <a:gd name="T16" fmla="*/ 44 w 182"/>
              <a:gd name="T17" fmla="*/ 103 h 122"/>
              <a:gd name="T18" fmla="*/ 87 w 182"/>
              <a:gd name="T19" fmla="*/ 122 h 122"/>
              <a:gd name="T20" fmla="*/ 125 w 182"/>
              <a:gd name="T21" fmla="*/ 109 h 122"/>
              <a:gd name="T22" fmla="*/ 132 w 182"/>
              <a:gd name="T23" fmla="*/ 109 h 122"/>
              <a:gd name="T24" fmla="*/ 182 w 182"/>
              <a:gd name="T25" fmla="*/ 67 h 122"/>
              <a:gd name="T26" fmla="*/ 144 w 182"/>
              <a:gd name="T27" fmla="*/ 2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 h="122">
                <a:moveTo>
                  <a:pt x="144" y="27"/>
                </a:moveTo>
                <a:cubicBezTo>
                  <a:pt x="143" y="12"/>
                  <a:pt x="127" y="0"/>
                  <a:pt x="109" y="0"/>
                </a:cubicBezTo>
                <a:cubicBezTo>
                  <a:pt x="96" y="0"/>
                  <a:pt x="85" y="5"/>
                  <a:pt x="79" y="13"/>
                </a:cubicBezTo>
                <a:cubicBezTo>
                  <a:pt x="74" y="9"/>
                  <a:pt x="68" y="7"/>
                  <a:pt x="61" y="7"/>
                </a:cubicBezTo>
                <a:cubicBezTo>
                  <a:pt x="46" y="7"/>
                  <a:pt x="34" y="17"/>
                  <a:pt x="34" y="29"/>
                </a:cubicBezTo>
                <a:cubicBezTo>
                  <a:pt x="34" y="31"/>
                  <a:pt x="34" y="32"/>
                  <a:pt x="34" y="34"/>
                </a:cubicBezTo>
                <a:cubicBezTo>
                  <a:pt x="15" y="37"/>
                  <a:pt x="0" y="51"/>
                  <a:pt x="0" y="68"/>
                </a:cubicBezTo>
                <a:cubicBezTo>
                  <a:pt x="0" y="87"/>
                  <a:pt x="19" y="103"/>
                  <a:pt x="42" y="103"/>
                </a:cubicBezTo>
                <a:cubicBezTo>
                  <a:pt x="43" y="103"/>
                  <a:pt x="43" y="103"/>
                  <a:pt x="44" y="103"/>
                </a:cubicBezTo>
                <a:cubicBezTo>
                  <a:pt x="52" y="114"/>
                  <a:pt x="69" y="122"/>
                  <a:pt x="87" y="122"/>
                </a:cubicBezTo>
                <a:cubicBezTo>
                  <a:pt x="103" y="122"/>
                  <a:pt x="116" y="117"/>
                  <a:pt x="125" y="109"/>
                </a:cubicBezTo>
                <a:cubicBezTo>
                  <a:pt x="127" y="109"/>
                  <a:pt x="129" y="109"/>
                  <a:pt x="132" y="109"/>
                </a:cubicBezTo>
                <a:cubicBezTo>
                  <a:pt x="159" y="109"/>
                  <a:pt x="182" y="90"/>
                  <a:pt x="182" y="67"/>
                </a:cubicBezTo>
                <a:cubicBezTo>
                  <a:pt x="182" y="48"/>
                  <a:pt x="165" y="32"/>
                  <a:pt x="144" y="27"/>
                </a:cubicBezTo>
                <a:close/>
              </a:path>
            </a:pathLst>
          </a:custGeom>
          <a:solidFill>
            <a:srgbClr val="FFFFFF"/>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Rectangle 57">
            <a:extLst>
              <a:ext uri="{FF2B5EF4-FFF2-40B4-BE49-F238E27FC236}">
                <a16:creationId xmlns:a16="http://schemas.microsoft.com/office/drawing/2014/main" id="{77F8C64E-E54B-4C8F-B748-19EB21E9D191}"/>
              </a:ext>
            </a:extLst>
          </p:cNvPr>
          <p:cNvSpPr>
            <a:spLocks noChangeArrowheads="1"/>
          </p:cNvSpPr>
          <p:nvPr/>
        </p:nvSpPr>
        <p:spPr bwMode="auto">
          <a:xfrm>
            <a:off x="3774156" y="5991044"/>
            <a:ext cx="7767638" cy="107950"/>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Rectangle 58">
            <a:extLst>
              <a:ext uri="{FF2B5EF4-FFF2-40B4-BE49-F238E27FC236}">
                <a16:creationId xmlns:a16="http://schemas.microsoft.com/office/drawing/2014/main" id="{ABC38A0B-EA9D-6655-2891-813CD7E3AB20}"/>
              </a:ext>
            </a:extLst>
          </p:cNvPr>
          <p:cNvSpPr>
            <a:spLocks noChangeArrowheads="1"/>
          </p:cNvSpPr>
          <p:nvPr/>
        </p:nvSpPr>
        <p:spPr bwMode="auto">
          <a:xfrm>
            <a:off x="3856706" y="5873569"/>
            <a:ext cx="7532688" cy="109538"/>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Rectangle 59">
            <a:extLst>
              <a:ext uri="{FF2B5EF4-FFF2-40B4-BE49-F238E27FC236}">
                <a16:creationId xmlns:a16="http://schemas.microsoft.com/office/drawing/2014/main" id="{D9E91CB0-4C70-CE26-1CCD-9C5F9B9426F5}"/>
              </a:ext>
            </a:extLst>
          </p:cNvPr>
          <p:cNvSpPr>
            <a:spLocks noChangeArrowheads="1"/>
          </p:cNvSpPr>
          <p:nvPr/>
        </p:nvSpPr>
        <p:spPr bwMode="auto">
          <a:xfrm>
            <a:off x="8846219" y="3689169"/>
            <a:ext cx="123825" cy="123825"/>
          </a:xfrm>
          <a:prstGeom prst="rect">
            <a:avLst/>
          </a:prstGeom>
          <a:solidFill>
            <a:srgbClr val="FFFFFF"/>
          </a:solidFill>
          <a:ln w="20638" cap="rnd">
            <a:solidFill>
              <a:srgbClr val="C1C3C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Rectangle 60">
            <a:extLst>
              <a:ext uri="{FF2B5EF4-FFF2-40B4-BE49-F238E27FC236}">
                <a16:creationId xmlns:a16="http://schemas.microsoft.com/office/drawing/2014/main" id="{A59AC708-F8B3-5FB1-D49F-ECF688EF93B9}"/>
              </a:ext>
            </a:extLst>
          </p:cNvPr>
          <p:cNvSpPr>
            <a:spLocks noChangeArrowheads="1"/>
          </p:cNvSpPr>
          <p:nvPr/>
        </p:nvSpPr>
        <p:spPr bwMode="auto">
          <a:xfrm>
            <a:off x="9054181" y="3689169"/>
            <a:ext cx="122238" cy="123825"/>
          </a:xfrm>
          <a:prstGeom prst="rect">
            <a:avLst/>
          </a:prstGeom>
          <a:solidFill>
            <a:srgbClr val="FFFFFF"/>
          </a:solidFill>
          <a:ln w="20638" cap="rnd">
            <a:solidFill>
              <a:srgbClr val="C1C3C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Rectangle 61">
            <a:extLst>
              <a:ext uri="{FF2B5EF4-FFF2-40B4-BE49-F238E27FC236}">
                <a16:creationId xmlns:a16="http://schemas.microsoft.com/office/drawing/2014/main" id="{E91E2C24-8B91-9DA7-924C-291FEB1BFBEB}"/>
              </a:ext>
            </a:extLst>
          </p:cNvPr>
          <p:cNvSpPr>
            <a:spLocks noChangeArrowheads="1"/>
          </p:cNvSpPr>
          <p:nvPr/>
        </p:nvSpPr>
        <p:spPr bwMode="auto">
          <a:xfrm>
            <a:off x="8846219" y="3900306"/>
            <a:ext cx="123825" cy="123825"/>
          </a:xfrm>
          <a:prstGeom prst="rect">
            <a:avLst/>
          </a:prstGeom>
          <a:solidFill>
            <a:srgbClr val="FFFFFF"/>
          </a:solidFill>
          <a:ln w="20638" cap="rnd">
            <a:solidFill>
              <a:srgbClr val="C1C3C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Rectangle 62">
            <a:extLst>
              <a:ext uri="{FF2B5EF4-FFF2-40B4-BE49-F238E27FC236}">
                <a16:creationId xmlns:a16="http://schemas.microsoft.com/office/drawing/2014/main" id="{06490D18-79FE-81A9-3654-FB1BF13EF6E4}"/>
              </a:ext>
            </a:extLst>
          </p:cNvPr>
          <p:cNvSpPr>
            <a:spLocks noChangeArrowheads="1"/>
          </p:cNvSpPr>
          <p:nvPr/>
        </p:nvSpPr>
        <p:spPr bwMode="auto">
          <a:xfrm>
            <a:off x="8195344" y="4241619"/>
            <a:ext cx="123825" cy="123825"/>
          </a:xfrm>
          <a:prstGeom prst="rect">
            <a:avLst/>
          </a:prstGeom>
          <a:solidFill>
            <a:srgbClr val="FFFFFF"/>
          </a:solidFill>
          <a:ln w="20638" cap="rnd">
            <a:solidFill>
              <a:srgbClr val="C1C3C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Rectangle 63">
            <a:extLst>
              <a:ext uri="{FF2B5EF4-FFF2-40B4-BE49-F238E27FC236}">
                <a16:creationId xmlns:a16="http://schemas.microsoft.com/office/drawing/2014/main" id="{9B0001C5-C03A-202F-775F-A31E1C7A1E17}"/>
              </a:ext>
            </a:extLst>
          </p:cNvPr>
          <p:cNvSpPr>
            <a:spLocks noChangeArrowheads="1"/>
          </p:cNvSpPr>
          <p:nvPr/>
        </p:nvSpPr>
        <p:spPr bwMode="auto">
          <a:xfrm>
            <a:off x="8347744" y="3986031"/>
            <a:ext cx="123825" cy="123825"/>
          </a:xfrm>
          <a:prstGeom prst="rect">
            <a:avLst/>
          </a:prstGeom>
          <a:solidFill>
            <a:srgbClr val="FFFFFF"/>
          </a:solidFill>
          <a:ln w="20638" cap="rnd">
            <a:solidFill>
              <a:srgbClr val="C1C3C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Rectangle 64">
            <a:extLst>
              <a:ext uri="{FF2B5EF4-FFF2-40B4-BE49-F238E27FC236}">
                <a16:creationId xmlns:a16="http://schemas.microsoft.com/office/drawing/2014/main" id="{70C77FB7-D863-70A5-0D2F-3667AEF4C6A2}"/>
              </a:ext>
            </a:extLst>
          </p:cNvPr>
          <p:cNvSpPr>
            <a:spLocks noChangeArrowheads="1"/>
          </p:cNvSpPr>
          <p:nvPr/>
        </p:nvSpPr>
        <p:spPr bwMode="auto">
          <a:xfrm>
            <a:off x="8430294" y="4452756"/>
            <a:ext cx="120650" cy="123825"/>
          </a:xfrm>
          <a:prstGeom prst="rect">
            <a:avLst/>
          </a:prstGeom>
          <a:solidFill>
            <a:srgbClr val="FFFFFF"/>
          </a:solidFill>
          <a:ln w="20638" cap="rnd">
            <a:solidFill>
              <a:srgbClr val="C1C3C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Rectangle 65">
            <a:extLst>
              <a:ext uri="{FF2B5EF4-FFF2-40B4-BE49-F238E27FC236}">
                <a16:creationId xmlns:a16="http://schemas.microsoft.com/office/drawing/2014/main" id="{AD32217B-7FB8-1288-EB65-C618105979D2}"/>
              </a:ext>
            </a:extLst>
          </p:cNvPr>
          <p:cNvSpPr>
            <a:spLocks noChangeArrowheads="1"/>
          </p:cNvSpPr>
          <p:nvPr/>
        </p:nvSpPr>
        <p:spPr bwMode="auto">
          <a:xfrm>
            <a:off x="6274469" y="4406719"/>
            <a:ext cx="123825" cy="120650"/>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Rectangle 66">
            <a:extLst>
              <a:ext uri="{FF2B5EF4-FFF2-40B4-BE49-F238E27FC236}">
                <a16:creationId xmlns:a16="http://schemas.microsoft.com/office/drawing/2014/main" id="{C3B67C34-C306-698B-4075-4AFF31EDA589}"/>
              </a:ext>
            </a:extLst>
          </p:cNvPr>
          <p:cNvSpPr>
            <a:spLocks noChangeArrowheads="1"/>
          </p:cNvSpPr>
          <p:nvPr/>
        </p:nvSpPr>
        <p:spPr bwMode="auto">
          <a:xfrm>
            <a:off x="9371681" y="4633731"/>
            <a:ext cx="122238" cy="120650"/>
          </a:xfrm>
          <a:prstGeom prst="rect">
            <a:avLst/>
          </a:prstGeom>
          <a:solidFill>
            <a:srgbClr val="FFFFFF"/>
          </a:solidFill>
          <a:ln w="20638" cap="rnd">
            <a:solidFill>
              <a:srgbClr val="C1C3C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Rectangle 67">
            <a:extLst>
              <a:ext uri="{FF2B5EF4-FFF2-40B4-BE49-F238E27FC236}">
                <a16:creationId xmlns:a16="http://schemas.microsoft.com/office/drawing/2014/main" id="{2CAD1436-9882-E914-4BB1-A9664B82A5AE}"/>
              </a:ext>
            </a:extLst>
          </p:cNvPr>
          <p:cNvSpPr>
            <a:spLocks noChangeArrowheads="1"/>
          </p:cNvSpPr>
          <p:nvPr/>
        </p:nvSpPr>
        <p:spPr bwMode="auto">
          <a:xfrm>
            <a:off x="6126831" y="4238444"/>
            <a:ext cx="123825" cy="120650"/>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Rectangle 68">
            <a:extLst>
              <a:ext uri="{FF2B5EF4-FFF2-40B4-BE49-F238E27FC236}">
                <a16:creationId xmlns:a16="http://schemas.microsoft.com/office/drawing/2014/main" id="{49F62D7C-4288-EBB1-BA86-6604FD172C86}"/>
              </a:ext>
            </a:extLst>
          </p:cNvPr>
          <p:cNvSpPr>
            <a:spLocks noChangeArrowheads="1"/>
          </p:cNvSpPr>
          <p:nvPr/>
        </p:nvSpPr>
        <p:spPr bwMode="auto">
          <a:xfrm>
            <a:off x="6771356" y="3376431"/>
            <a:ext cx="123825" cy="123825"/>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Rectangle 69">
            <a:extLst>
              <a:ext uri="{FF2B5EF4-FFF2-40B4-BE49-F238E27FC236}">
                <a16:creationId xmlns:a16="http://schemas.microsoft.com/office/drawing/2014/main" id="{851CBD25-342E-55E9-90B2-62142EC34CA4}"/>
              </a:ext>
            </a:extLst>
          </p:cNvPr>
          <p:cNvSpPr>
            <a:spLocks noChangeArrowheads="1"/>
          </p:cNvSpPr>
          <p:nvPr/>
        </p:nvSpPr>
        <p:spPr bwMode="auto">
          <a:xfrm>
            <a:off x="6771356" y="3851094"/>
            <a:ext cx="123825" cy="123825"/>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Rectangle 70">
            <a:extLst>
              <a:ext uri="{FF2B5EF4-FFF2-40B4-BE49-F238E27FC236}">
                <a16:creationId xmlns:a16="http://schemas.microsoft.com/office/drawing/2014/main" id="{9AB2EB23-B778-E09C-438C-B04B0D5492B6}"/>
              </a:ext>
            </a:extLst>
          </p:cNvPr>
          <p:cNvSpPr>
            <a:spLocks noChangeArrowheads="1"/>
          </p:cNvSpPr>
          <p:nvPr/>
        </p:nvSpPr>
        <p:spPr bwMode="auto">
          <a:xfrm>
            <a:off x="6771356" y="4586106"/>
            <a:ext cx="123825" cy="123825"/>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Rectangle 71">
            <a:extLst>
              <a:ext uri="{FF2B5EF4-FFF2-40B4-BE49-F238E27FC236}">
                <a16:creationId xmlns:a16="http://schemas.microsoft.com/office/drawing/2014/main" id="{CB4584F9-42BD-34AF-F7B7-622EB96804B5}"/>
              </a:ext>
            </a:extLst>
          </p:cNvPr>
          <p:cNvSpPr>
            <a:spLocks noChangeArrowheads="1"/>
          </p:cNvSpPr>
          <p:nvPr/>
        </p:nvSpPr>
        <p:spPr bwMode="auto">
          <a:xfrm>
            <a:off x="6955506" y="3851094"/>
            <a:ext cx="123825" cy="123825"/>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Rectangle 72">
            <a:extLst>
              <a:ext uri="{FF2B5EF4-FFF2-40B4-BE49-F238E27FC236}">
                <a16:creationId xmlns:a16="http://schemas.microsoft.com/office/drawing/2014/main" id="{1FB02474-0C1A-E4EB-C0FF-7BFD5CBA9DA9}"/>
              </a:ext>
            </a:extLst>
          </p:cNvPr>
          <p:cNvSpPr>
            <a:spLocks noChangeArrowheads="1"/>
          </p:cNvSpPr>
          <p:nvPr/>
        </p:nvSpPr>
        <p:spPr bwMode="auto">
          <a:xfrm>
            <a:off x="6955506" y="4238444"/>
            <a:ext cx="123825" cy="120650"/>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Rectangle 73">
            <a:extLst>
              <a:ext uri="{FF2B5EF4-FFF2-40B4-BE49-F238E27FC236}">
                <a16:creationId xmlns:a16="http://schemas.microsoft.com/office/drawing/2014/main" id="{A7AB668C-31EC-5E54-7CBF-7D4C3F93CCD1}"/>
              </a:ext>
            </a:extLst>
          </p:cNvPr>
          <p:cNvSpPr>
            <a:spLocks noChangeArrowheads="1"/>
          </p:cNvSpPr>
          <p:nvPr/>
        </p:nvSpPr>
        <p:spPr bwMode="auto">
          <a:xfrm>
            <a:off x="6903119" y="3611381"/>
            <a:ext cx="123825" cy="123825"/>
          </a:xfrm>
          <a:prstGeom prst="rect">
            <a:avLst/>
          </a:prstGeom>
          <a:solidFill>
            <a:srgbClr val="FFFFFF"/>
          </a:solidFill>
          <a:ln w="20638" cap="rnd">
            <a:solidFill>
              <a:srgbClr val="B3B5B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Rectangle 74">
            <a:extLst>
              <a:ext uri="{FF2B5EF4-FFF2-40B4-BE49-F238E27FC236}">
                <a16:creationId xmlns:a16="http://schemas.microsoft.com/office/drawing/2014/main" id="{D4D59A09-BD5C-1941-A204-A5E16E750E42}"/>
              </a:ext>
            </a:extLst>
          </p:cNvPr>
          <p:cNvSpPr>
            <a:spLocks noChangeArrowheads="1"/>
          </p:cNvSpPr>
          <p:nvPr/>
        </p:nvSpPr>
        <p:spPr bwMode="auto">
          <a:xfrm>
            <a:off x="9054181" y="3900306"/>
            <a:ext cx="122238" cy="123825"/>
          </a:xfrm>
          <a:prstGeom prst="rect">
            <a:avLst/>
          </a:prstGeom>
          <a:solidFill>
            <a:srgbClr val="FFFFFF"/>
          </a:solidFill>
          <a:ln w="20638" cap="rnd">
            <a:solidFill>
              <a:srgbClr val="C1C3C3"/>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76">
            <a:extLst>
              <a:ext uri="{FF2B5EF4-FFF2-40B4-BE49-F238E27FC236}">
                <a16:creationId xmlns:a16="http://schemas.microsoft.com/office/drawing/2014/main" id="{FEA62905-A6AB-0295-ED2B-8849E276EAA7}"/>
              </a:ext>
            </a:extLst>
          </p:cNvPr>
          <p:cNvSpPr>
            <a:spLocks/>
          </p:cNvSpPr>
          <p:nvPr/>
        </p:nvSpPr>
        <p:spPr bwMode="auto">
          <a:xfrm>
            <a:off x="9095868" y="2323538"/>
            <a:ext cx="960438" cy="560388"/>
          </a:xfrm>
          <a:custGeom>
            <a:avLst/>
            <a:gdLst>
              <a:gd name="T0" fmla="*/ 310 w 372"/>
              <a:gd name="T1" fmla="*/ 84 h 217"/>
              <a:gd name="T2" fmla="*/ 205 w 372"/>
              <a:gd name="T3" fmla="*/ 0 h 217"/>
              <a:gd name="T4" fmla="*/ 102 w 372"/>
              <a:gd name="T5" fmla="*/ 76 h 217"/>
              <a:gd name="T6" fmla="*/ 73 w 372"/>
              <a:gd name="T7" fmla="*/ 69 h 217"/>
              <a:gd name="T8" fmla="*/ 0 w 372"/>
              <a:gd name="T9" fmla="*/ 143 h 217"/>
              <a:gd name="T10" fmla="*/ 21 w 372"/>
              <a:gd name="T11" fmla="*/ 195 h 217"/>
              <a:gd name="T12" fmla="*/ 73 w 372"/>
              <a:gd name="T13" fmla="*/ 217 h 217"/>
              <a:gd name="T14" fmla="*/ 115 w 372"/>
              <a:gd name="T15" fmla="*/ 217 h 217"/>
              <a:gd name="T16" fmla="*/ 114 w 372"/>
              <a:gd name="T17" fmla="*/ 217 h 217"/>
              <a:gd name="T18" fmla="*/ 306 w 372"/>
              <a:gd name="T19" fmla="*/ 217 h 217"/>
              <a:gd name="T20" fmla="*/ 372 w 372"/>
              <a:gd name="T21" fmla="*/ 150 h 217"/>
              <a:gd name="T22" fmla="*/ 310 w 372"/>
              <a:gd name="T23" fmla="*/ 8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2" h="217">
                <a:moveTo>
                  <a:pt x="310" y="84"/>
                </a:moveTo>
                <a:cubicBezTo>
                  <a:pt x="299" y="36"/>
                  <a:pt x="256" y="0"/>
                  <a:pt x="205" y="0"/>
                </a:cubicBezTo>
                <a:cubicBezTo>
                  <a:pt x="157" y="0"/>
                  <a:pt x="116" y="32"/>
                  <a:pt x="102" y="76"/>
                </a:cubicBezTo>
                <a:cubicBezTo>
                  <a:pt x="93" y="72"/>
                  <a:pt x="84" y="69"/>
                  <a:pt x="73" y="69"/>
                </a:cubicBezTo>
                <a:cubicBezTo>
                  <a:pt x="33" y="69"/>
                  <a:pt x="0" y="102"/>
                  <a:pt x="0" y="143"/>
                </a:cubicBezTo>
                <a:cubicBezTo>
                  <a:pt x="0" y="163"/>
                  <a:pt x="8" y="182"/>
                  <a:pt x="21" y="195"/>
                </a:cubicBezTo>
                <a:cubicBezTo>
                  <a:pt x="34" y="208"/>
                  <a:pt x="53" y="217"/>
                  <a:pt x="73" y="217"/>
                </a:cubicBezTo>
                <a:cubicBezTo>
                  <a:pt x="79" y="217"/>
                  <a:pt x="95" y="217"/>
                  <a:pt x="115" y="217"/>
                </a:cubicBezTo>
                <a:cubicBezTo>
                  <a:pt x="115" y="217"/>
                  <a:pt x="114" y="217"/>
                  <a:pt x="114" y="217"/>
                </a:cubicBezTo>
                <a:cubicBezTo>
                  <a:pt x="306" y="217"/>
                  <a:pt x="306" y="217"/>
                  <a:pt x="306" y="217"/>
                </a:cubicBezTo>
                <a:cubicBezTo>
                  <a:pt x="342" y="217"/>
                  <a:pt x="372" y="187"/>
                  <a:pt x="372" y="150"/>
                </a:cubicBezTo>
                <a:cubicBezTo>
                  <a:pt x="372" y="115"/>
                  <a:pt x="345" y="86"/>
                  <a:pt x="310" y="84"/>
                </a:cubicBezTo>
                <a:close/>
              </a:path>
            </a:pathLst>
          </a:custGeom>
          <a:noFill/>
          <a:ln w="30163" cap="flat">
            <a:solidFill>
              <a:srgbClr val="E4E5E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126">
            <a:extLst>
              <a:ext uri="{FF2B5EF4-FFF2-40B4-BE49-F238E27FC236}">
                <a16:creationId xmlns:a16="http://schemas.microsoft.com/office/drawing/2014/main" id="{62A3CD7A-F720-6684-8745-3F57C9B270B8}"/>
              </a:ext>
            </a:extLst>
          </p:cNvPr>
          <p:cNvSpPr>
            <a:spLocks/>
          </p:cNvSpPr>
          <p:nvPr/>
        </p:nvSpPr>
        <p:spPr bwMode="auto">
          <a:xfrm>
            <a:off x="508080" y="982751"/>
            <a:ext cx="10881314" cy="3962129"/>
          </a:xfrm>
          <a:prstGeom prst="roundRect">
            <a:avLst>
              <a:gd name="adj" fmla="val 6979"/>
            </a:avLst>
          </a:prstGeom>
          <a:solidFill>
            <a:schemeClr val="lt1">
              <a:alpha val="86000"/>
            </a:schemeClr>
          </a:solidFill>
          <a:ln w="25400">
            <a:solidFill>
              <a:schemeClr val="bg2"/>
            </a:solidFill>
          </a:ln>
        </p:spPr>
        <p:txBody>
          <a:bodyPr lIns="90000" rIns="540000"/>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l-GR" altLang="zh-CN" sz="2000" b="1" i="0" strike="noStrike" kern="1200" cap="none" spc="0" normalizeH="0" baseline="0" noProof="0" dirty="0">
                <a:ln>
                  <a:noFill/>
                </a:ln>
                <a:solidFill>
                  <a:schemeClr val="accent1"/>
                </a:solidFill>
                <a:effectLst/>
                <a:uLnTx/>
                <a:uFillTx/>
                <a:latin typeface="Calibri" panose="020F0502020204030204" pitchFamily="34" charset="0"/>
                <a:ea typeface="Verdana" panose="020B0604030504040204" pitchFamily="34" charset="0"/>
                <a:cs typeface="Calibri" panose="020F0502020204030204" pitchFamily="34" charset="0"/>
                <a:sym typeface="Arial"/>
              </a:rPr>
              <a:t>Ποιοι είναι οι Ωφελούμενοι;</a:t>
            </a:r>
          </a:p>
          <a:p>
            <a:pPr marL="0" marR="0" lvl="0" indent="0" algn="l" defTabSz="914400" rtl="0" eaLnBrk="1" fontAlgn="auto" latinLnBrk="0" hangingPunct="1">
              <a:lnSpc>
                <a:spcPct val="100000"/>
              </a:lnSpc>
              <a:spcBef>
                <a:spcPts val="0"/>
              </a:spcBef>
              <a:spcAft>
                <a:spcPts val="0"/>
              </a:spcAft>
              <a:buClrTx/>
              <a:buSzTx/>
              <a:buFont typeface="Arial"/>
              <a:buNone/>
              <a:tabLst/>
              <a:defRPr/>
            </a:pPr>
            <a:endParaRPr kumimoji="0" lang="el-GR" altLang="zh-CN" sz="1800" b="1" i="0" u="sng" strike="noStrike" kern="1200" cap="none" spc="0" normalizeH="0" baseline="0" noProof="0" dirty="0">
              <a:ln>
                <a:noFill/>
              </a:ln>
              <a:solidFill>
                <a:schemeClr val="accent1"/>
              </a:solidFill>
              <a:effectLst/>
              <a:uLnTx/>
              <a:uFillTx/>
              <a:latin typeface="Calibri" panose="020F0502020204030204" pitchFamily="34" charset="0"/>
              <a:ea typeface="Verdana" panose="020B0604030504040204" pitchFamily="34" charset="0"/>
              <a:cs typeface="Calibri" panose="020F0502020204030204" pitchFamily="34" charset="0"/>
              <a:sym typeface="Arial"/>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altLang="zh-CN" sz="1800" b="1" dirty="0">
                <a:solidFill>
                  <a:schemeClr val="tx1"/>
                </a:solidFill>
                <a:latin typeface="Calibri" panose="020F0502020204030204" pitchFamily="34" charset="0"/>
                <a:cs typeface="Calibri" panose="020F0502020204030204" pitchFamily="34" charset="0"/>
              </a:rPr>
              <a:t>1</a:t>
            </a:r>
            <a:r>
              <a:rPr lang="en-US" altLang="zh-CN" sz="1800" b="1" dirty="0">
                <a:solidFill>
                  <a:schemeClr val="tx1"/>
                </a:solidFill>
                <a:latin typeface="Calibri" panose="020F0502020204030204" pitchFamily="34" charset="0"/>
                <a:cs typeface="Calibri" panose="020F0502020204030204" pitchFamily="34" charset="0"/>
              </a:rPr>
              <a:t>3</a:t>
            </a:r>
            <a:r>
              <a:rPr lang="el-GR" altLang="zh-CN" sz="1800" b="1" dirty="0">
                <a:solidFill>
                  <a:schemeClr val="tx1"/>
                </a:solidFill>
                <a:latin typeface="Calibri" panose="020F0502020204030204" pitchFamily="34" charset="0"/>
                <a:cs typeface="Calibri" panose="020F0502020204030204" pitchFamily="34" charset="0"/>
              </a:rPr>
              <a:t> Περιφέρειες</a:t>
            </a:r>
            <a:endParaRPr kumimoji="0" lang="el-GR" altLang="zh-CN" sz="1800" b="0" i="0" u="none" strike="noStrike" kern="120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sym typeface="Arial"/>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ltLang="zh-CN" sz="1800" b="1" dirty="0">
                <a:solidFill>
                  <a:schemeClr val="tx1"/>
                </a:solidFill>
                <a:latin typeface="Calibri" panose="020F0502020204030204" pitchFamily="34" charset="0"/>
                <a:cs typeface="Calibri" panose="020F0502020204030204" pitchFamily="34" charset="0"/>
              </a:rPr>
              <a:t>332</a:t>
            </a:r>
            <a:r>
              <a:rPr lang="el-GR" altLang="zh-CN" sz="1800" b="1" dirty="0">
                <a:solidFill>
                  <a:schemeClr val="tx1"/>
                </a:solidFill>
                <a:latin typeface="Calibri" panose="020F0502020204030204" pitchFamily="34" charset="0"/>
                <a:cs typeface="Calibri" panose="020F0502020204030204" pitchFamily="34" charset="0"/>
              </a:rPr>
              <a:t> Δήμοι</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1800" b="1" dirty="0">
                <a:solidFill>
                  <a:schemeClr val="tx1"/>
                </a:solidFill>
                <a:latin typeface="Calibri" panose="020F0502020204030204" pitchFamily="34" charset="0"/>
                <a:cs typeface="Calibri" panose="020F0502020204030204" pitchFamily="34" charset="0"/>
              </a:rPr>
              <a:t>127.500</a:t>
            </a:r>
            <a:r>
              <a:rPr lang="el-GR" sz="1800" b="1" dirty="0">
                <a:solidFill>
                  <a:schemeClr val="tx1"/>
                </a:solidFill>
                <a:latin typeface="Calibri" panose="020F0502020204030204" pitchFamily="34" charset="0"/>
                <a:cs typeface="Calibri" panose="020F0502020204030204" pitchFamily="34" charset="0"/>
              </a:rPr>
              <a:t> δικαιούχοι του Κοινωνικού Οικιακού Τιμολογίου Α </a:t>
            </a:r>
            <a:endParaRPr lang="en-US" sz="1800" b="1" dirty="0">
              <a:solidFill>
                <a:schemeClr val="tx1"/>
              </a:solidFill>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altLang="zh-CN" sz="1800" b="1" dirty="0">
                <a:solidFill>
                  <a:schemeClr val="tx1"/>
                </a:solidFill>
                <a:latin typeface="Calibri" panose="020F0502020204030204" pitchFamily="34" charset="0"/>
                <a:cs typeface="Calibri" panose="020F0502020204030204" pitchFamily="34" charset="0"/>
              </a:rPr>
              <a:t>9</a:t>
            </a:r>
            <a:r>
              <a:rPr lang="el-GR" altLang="zh-CN" sz="1800" b="1" dirty="0">
                <a:solidFill>
                  <a:schemeClr val="tx1"/>
                </a:solidFill>
                <a:latin typeface="Calibri" panose="020F0502020204030204" pitchFamily="34" charset="0"/>
                <a:cs typeface="Calibri" panose="020F0502020204030204" pitchFamily="34" charset="0"/>
              </a:rPr>
              <a:t>.</a:t>
            </a:r>
            <a:r>
              <a:rPr lang="en-US" altLang="zh-CN" sz="1800" b="1" dirty="0">
                <a:solidFill>
                  <a:schemeClr val="tx1"/>
                </a:solidFill>
                <a:latin typeface="Calibri" panose="020F0502020204030204" pitchFamily="34" charset="0"/>
                <a:cs typeface="Calibri" panose="020F0502020204030204" pitchFamily="34" charset="0"/>
              </a:rPr>
              <a:t>455 </a:t>
            </a:r>
            <a:r>
              <a:rPr lang="el-GR" altLang="zh-CN" sz="1800" dirty="0">
                <a:solidFill>
                  <a:schemeClr val="tx1"/>
                </a:solidFill>
                <a:latin typeface="Calibri" panose="020F0502020204030204" pitchFamily="34" charset="0"/>
                <a:cs typeface="Calibri" panose="020F0502020204030204" pitchFamily="34" charset="0"/>
              </a:rPr>
              <a:t>παροχές</a:t>
            </a:r>
            <a:r>
              <a:rPr lang="el-GR" altLang="zh-CN" sz="1800" b="1" dirty="0">
                <a:solidFill>
                  <a:schemeClr val="tx1"/>
                </a:solidFill>
                <a:latin typeface="Calibri" panose="020F0502020204030204" pitchFamily="34" charset="0"/>
                <a:cs typeface="Calibri" panose="020F0502020204030204" pitchFamily="34" charset="0"/>
              </a:rPr>
              <a:t> ΔΕΥΑ</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l-GR" altLang="zh-CN" sz="1800" b="1" dirty="0">
                <a:solidFill>
                  <a:schemeClr val="tx1"/>
                </a:solidFill>
                <a:latin typeface="Calibri" panose="020F0502020204030204" pitchFamily="34" charset="0"/>
                <a:cs typeface="Calibri" panose="020F0502020204030204" pitchFamily="34" charset="0"/>
              </a:rPr>
              <a:t>3.570 </a:t>
            </a:r>
            <a:r>
              <a:rPr lang="el-GR" altLang="zh-CN" sz="1800" dirty="0">
                <a:solidFill>
                  <a:schemeClr val="tx1"/>
                </a:solidFill>
                <a:latin typeface="Calibri" panose="020F0502020204030204" pitchFamily="34" charset="0"/>
                <a:cs typeface="Calibri" panose="020F0502020204030204" pitchFamily="34" charset="0"/>
              </a:rPr>
              <a:t>παροχές</a:t>
            </a:r>
            <a:r>
              <a:rPr lang="el-GR" altLang="zh-CN" sz="1800" b="1" dirty="0">
                <a:solidFill>
                  <a:schemeClr val="tx1"/>
                </a:solidFill>
                <a:latin typeface="Calibri" panose="020F0502020204030204" pitchFamily="34" charset="0"/>
                <a:cs typeface="Calibri" panose="020F0502020204030204" pitchFamily="34" charset="0"/>
              </a:rPr>
              <a:t> ΓΟΕΒ</a:t>
            </a:r>
            <a:r>
              <a:rPr lang="en-US" altLang="zh-CN" sz="1800" b="1" dirty="0">
                <a:solidFill>
                  <a:schemeClr val="tx1"/>
                </a:solidFill>
                <a:latin typeface="Calibri" panose="020F0502020204030204" pitchFamily="34" charset="0"/>
                <a:cs typeface="Calibri" panose="020F0502020204030204" pitchFamily="34" charset="0"/>
              </a:rPr>
              <a:t>/</a:t>
            </a:r>
            <a:r>
              <a:rPr lang="el-GR" altLang="zh-CN" sz="1800" b="1" dirty="0">
                <a:solidFill>
                  <a:schemeClr val="tx1"/>
                </a:solidFill>
                <a:latin typeface="Calibri" panose="020F0502020204030204" pitchFamily="34" charset="0"/>
                <a:cs typeface="Calibri" panose="020F0502020204030204" pitchFamily="34" charset="0"/>
              </a:rPr>
              <a:t>ΤΟΕΒ</a:t>
            </a:r>
          </a:p>
          <a:p>
            <a:pPr marR="0" lvl="0" algn="l" defTabSz="914400" rtl="0" eaLnBrk="1" fontAlgn="auto" latinLnBrk="0" hangingPunct="1">
              <a:lnSpc>
                <a:spcPct val="150000"/>
              </a:lnSpc>
              <a:spcBef>
                <a:spcPts val="0"/>
              </a:spcBef>
              <a:spcAft>
                <a:spcPts val="0"/>
              </a:spcAft>
              <a:buClrTx/>
              <a:buSzTx/>
              <a:tabLst/>
              <a:defRPr/>
            </a:pPr>
            <a:endParaRPr lang="el-GR" altLang="zh-CN" sz="1800" b="1" dirty="0">
              <a:solidFill>
                <a:srgbClr val="045F7E"/>
              </a:solidFill>
              <a:latin typeface="Calibri" panose="020F0502020204030204" pitchFamily="34" charset="0"/>
              <a:cs typeface="Calibri" panose="020F0502020204030204" pitchFamily="34" charset="0"/>
            </a:endParaRPr>
          </a:p>
        </p:txBody>
      </p:sp>
      <p:sp>
        <p:nvSpPr>
          <p:cNvPr id="17" name="Title 2">
            <a:extLst>
              <a:ext uri="{FF2B5EF4-FFF2-40B4-BE49-F238E27FC236}">
                <a16:creationId xmlns:a16="http://schemas.microsoft.com/office/drawing/2014/main" id="{A905F9DD-3227-361B-63A4-4A5F407378A0}"/>
              </a:ext>
            </a:extLst>
          </p:cNvPr>
          <p:cNvSpPr>
            <a:spLocks noGrp="1"/>
          </p:cNvSpPr>
          <p:nvPr>
            <p:ph type="title"/>
          </p:nvPr>
        </p:nvSpPr>
        <p:spPr>
          <a:xfrm>
            <a:off x="406908" y="169974"/>
            <a:ext cx="11371960" cy="533400"/>
          </a:xfrm>
        </p:spPr>
        <p:txBody>
          <a:bodyPr/>
          <a:lstStyle/>
          <a:p>
            <a:r>
              <a:rPr lang="el-GR" sz="2800" dirty="0">
                <a:solidFill>
                  <a:schemeClr val="bg2"/>
                </a:solidFill>
                <a:latin typeface="Calibri" panose="020F0502020204030204" pitchFamily="34" charset="0"/>
                <a:cs typeface="Calibri" panose="020F0502020204030204" pitchFamily="34" charset="0"/>
              </a:rPr>
              <a:t>Πρόγραμμα «ΑΠΟΛΛΩΝ»</a:t>
            </a:r>
            <a:endParaRPr lang="en-US" sz="2800" dirty="0">
              <a:solidFill>
                <a:schemeClr val="bg2"/>
              </a:solidFill>
              <a:latin typeface="Calibri" panose="020F0502020204030204" pitchFamily="34" charset="0"/>
              <a:cs typeface="Calibri" panose="020F0502020204030204" pitchFamily="34" charset="0"/>
            </a:endParaRPr>
          </a:p>
        </p:txBody>
      </p:sp>
      <p:sp>
        <p:nvSpPr>
          <p:cNvPr id="5" name="Θέση αριθμού διαφάνειας 4">
            <a:extLst>
              <a:ext uri="{FF2B5EF4-FFF2-40B4-BE49-F238E27FC236}">
                <a16:creationId xmlns:a16="http://schemas.microsoft.com/office/drawing/2014/main" id="{2B20DB8D-881D-BF45-379D-AFD1B152CAD0}"/>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15</a:t>
            </a:fld>
            <a:endParaRPr lang="el-GR"/>
          </a:p>
        </p:txBody>
      </p:sp>
      <p:sp>
        <p:nvSpPr>
          <p:cNvPr id="4" name="Rectangle: Rounded Corners 3">
            <a:extLst>
              <a:ext uri="{FF2B5EF4-FFF2-40B4-BE49-F238E27FC236}">
                <a16:creationId xmlns:a16="http://schemas.microsoft.com/office/drawing/2014/main" id="{78AA4BA3-2AEA-579F-4701-F91D470E4CA4}"/>
              </a:ext>
            </a:extLst>
          </p:cNvPr>
          <p:cNvSpPr/>
          <p:nvPr/>
        </p:nvSpPr>
        <p:spPr>
          <a:xfrm>
            <a:off x="7369520" y="1100926"/>
            <a:ext cx="3694751" cy="1975009"/>
          </a:xfrm>
          <a:prstGeom prst="roundRect">
            <a:avLst/>
          </a:prstGeom>
          <a:ln/>
        </p:spPr>
        <p:style>
          <a:lnRef idx="2">
            <a:schemeClr val="dk1"/>
          </a:lnRef>
          <a:fillRef idx="1">
            <a:schemeClr val="lt1"/>
          </a:fillRef>
          <a:effectRef idx="0">
            <a:schemeClr val="dk1"/>
          </a:effectRef>
          <a:fontRef idx="minor">
            <a:schemeClr val="dk1"/>
          </a:fontRef>
        </p:style>
        <p:txBody>
          <a:bodyPr wrap="square">
            <a:spAutoFit/>
          </a:bodyPr>
          <a:lstStyle/>
          <a:p>
            <a:pPr lvl="0">
              <a:buClrTx/>
            </a:pPr>
            <a:r>
              <a:rPr lang="el-GR" altLang="zh-CN" sz="1800"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Ετήσιες Καταναλώσεις Ωφελούμενων</a:t>
            </a:r>
            <a:r>
              <a:rPr lang="en-US" altLang="zh-CN" sz="1800"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 </a:t>
            </a:r>
            <a:r>
              <a:rPr lang="el-GR" altLang="zh-CN" sz="1800"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  </a:t>
            </a:r>
          </a:p>
          <a:p>
            <a:pPr lvl="0">
              <a:buClrTx/>
            </a:pPr>
            <a:r>
              <a:rPr lang="el-GR" altLang="zh-CN" sz="1800" b="1" dirty="0">
                <a:solidFill>
                  <a:srgbClr val="9BBB59">
                    <a:lumMod val="75000"/>
                  </a:srgbClr>
                </a:solidFill>
                <a:latin typeface="Calibri" panose="020F0502020204030204" pitchFamily="34" charset="0"/>
                <a:cs typeface="Calibri" panose="020F0502020204030204" pitchFamily="34" charset="0"/>
              </a:rPr>
              <a:t>3.000 </a:t>
            </a:r>
            <a:r>
              <a:rPr lang="en-US" altLang="zh-CN" sz="1800" b="1" dirty="0">
                <a:solidFill>
                  <a:srgbClr val="9BBB59">
                    <a:lumMod val="75000"/>
                  </a:srgbClr>
                </a:solidFill>
                <a:latin typeface="Calibri" panose="020F0502020204030204" pitchFamily="34" charset="0"/>
                <a:cs typeface="Calibri" panose="020F0502020204030204" pitchFamily="34" charset="0"/>
              </a:rPr>
              <a:t>GWh </a:t>
            </a:r>
          </a:p>
          <a:p>
            <a:pPr lvl="1">
              <a:buClrTx/>
            </a:pPr>
            <a:endParaRPr lang="en-US" altLang="zh-CN" b="1" kern="1200" dirty="0">
              <a:solidFill>
                <a:srgbClr val="1F497D"/>
              </a:solidFill>
              <a:latin typeface="Calibri" panose="020F0502020204030204" pitchFamily="34" charset="0"/>
              <a:ea typeface="Verdana" panose="020B0604030504040204" pitchFamily="34" charset="0"/>
              <a:cs typeface="Calibri" panose="020F0502020204030204" pitchFamily="34" charset="0"/>
            </a:endParaRPr>
          </a:p>
          <a:p>
            <a:pPr lvl="1">
              <a:buClrTx/>
            </a:pPr>
            <a:r>
              <a:rPr lang="el-GR" altLang="zh-CN"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(5% περίπου της ετήσιας κατανάλωσης ηλεκτρικής ενέργειας  (60.000</a:t>
            </a:r>
            <a:r>
              <a:rPr lang="en-US" altLang="zh-CN"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 GWh) </a:t>
            </a:r>
            <a:r>
              <a:rPr lang="el-GR" altLang="zh-CN"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της χ</a:t>
            </a:r>
            <a:r>
              <a:rPr lang="en-US" altLang="zh-CN"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ώ</a:t>
            </a:r>
            <a:r>
              <a:rPr lang="el-GR" altLang="zh-CN" b="1" kern="1200" dirty="0" err="1">
                <a:solidFill>
                  <a:srgbClr val="1F497D"/>
                </a:solidFill>
                <a:latin typeface="Calibri" panose="020F0502020204030204" pitchFamily="34" charset="0"/>
                <a:ea typeface="Verdana" panose="020B0604030504040204" pitchFamily="34" charset="0"/>
                <a:cs typeface="Calibri" panose="020F0502020204030204" pitchFamily="34" charset="0"/>
              </a:rPr>
              <a:t>ρας</a:t>
            </a:r>
            <a:r>
              <a:rPr lang="el-GR" altLang="zh-CN"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a:t>
            </a:r>
            <a:endParaRPr lang="en-GB" altLang="zh-CN" b="1" kern="1200" dirty="0">
              <a:solidFill>
                <a:srgbClr val="1F497D"/>
              </a:solidFill>
              <a:latin typeface="Calibri" panose="020F0502020204030204" pitchFamily="34" charset="0"/>
              <a:ea typeface="Verdana" panose="020B060403050404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187AE786-D5EA-74AF-CB2E-82A9F8B48AAB}"/>
              </a:ext>
            </a:extLst>
          </p:cNvPr>
          <p:cNvSpPr/>
          <p:nvPr/>
        </p:nvSpPr>
        <p:spPr>
          <a:xfrm>
            <a:off x="7369519" y="3172060"/>
            <a:ext cx="3694751" cy="1634490"/>
          </a:xfrm>
          <a:prstGeom prst="roundRect">
            <a:avLst/>
          </a:prstGeom>
          <a:ln/>
        </p:spPr>
        <p:style>
          <a:lnRef idx="2">
            <a:schemeClr val="dk1"/>
          </a:lnRef>
          <a:fillRef idx="1">
            <a:schemeClr val="lt1"/>
          </a:fillRef>
          <a:effectRef idx="0">
            <a:schemeClr val="dk1"/>
          </a:effectRef>
          <a:fontRef idx="minor">
            <a:schemeClr val="dk1"/>
          </a:fontRef>
        </p:style>
        <p:txBody>
          <a:bodyPr wrap="square">
            <a:spAutoFit/>
          </a:bodyPr>
          <a:lstStyle/>
          <a:p>
            <a:pPr lvl="0">
              <a:buClrTx/>
            </a:pPr>
            <a:r>
              <a:rPr lang="en-US" altLang="zh-CN" sz="1800"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M</a:t>
            </a:r>
            <a:r>
              <a:rPr lang="el-GR" altLang="zh-CN" sz="1800" b="1" kern="1200" dirty="0">
                <a:solidFill>
                  <a:srgbClr val="1F497D"/>
                </a:solidFill>
                <a:latin typeface="Calibri" panose="020F0502020204030204" pitchFamily="34" charset="0"/>
                <a:ea typeface="Verdana" panose="020B0604030504040204" pitchFamily="34" charset="0"/>
                <a:cs typeface="Calibri" panose="020F0502020204030204" pitchFamily="34" charset="0"/>
              </a:rPr>
              <a:t>έσω εικονικού ταυτοχρονισμένου συμψηφισμού θα καλυφθούν </a:t>
            </a:r>
          </a:p>
          <a:p>
            <a:pPr lvl="0">
              <a:buClrTx/>
            </a:pPr>
            <a:endParaRPr lang="el-GR" altLang="zh-CN" sz="1800" b="1" kern="1200" dirty="0">
              <a:solidFill>
                <a:srgbClr val="1F497D"/>
              </a:solidFill>
              <a:latin typeface="Calibri" panose="020F0502020204030204" pitchFamily="34" charset="0"/>
              <a:ea typeface="Verdana" panose="020B0604030504040204" pitchFamily="34" charset="0"/>
              <a:cs typeface="Calibri" panose="020F0502020204030204" pitchFamily="34" charset="0"/>
            </a:endParaRPr>
          </a:p>
          <a:p>
            <a:pPr lvl="0">
              <a:buClrTx/>
            </a:pPr>
            <a:r>
              <a:rPr lang="el-GR" altLang="zh-CN" sz="1800" b="1" dirty="0">
                <a:solidFill>
                  <a:srgbClr val="9BBB59">
                    <a:lumMod val="75000"/>
                  </a:srgbClr>
                </a:solidFill>
                <a:latin typeface="Calibri" panose="020F0502020204030204" pitchFamily="34" charset="0"/>
                <a:cs typeface="Calibri" panose="020F0502020204030204" pitchFamily="34" charset="0"/>
              </a:rPr>
              <a:t>1.620 </a:t>
            </a:r>
            <a:r>
              <a:rPr lang="en-GB" altLang="zh-CN" sz="1800" b="1" dirty="0">
                <a:solidFill>
                  <a:srgbClr val="9BBB59">
                    <a:lumMod val="75000"/>
                  </a:srgbClr>
                </a:solidFill>
                <a:latin typeface="Calibri" panose="020F0502020204030204" pitchFamily="34" charset="0"/>
                <a:cs typeface="Calibri" panose="020F0502020204030204" pitchFamily="34" charset="0"/>
              </a:rPr>
              <a:t>GWh/</a:t>
            </a:r>
            <a:r>
              <a:rPr lang="el-GR" altLang="zh-CN" sz="1800" b="1" dirty="0">
                <a:solidFill>
                  <a:srgbClr val="9BBB59">
                    <a:lumMod val="75000"/>
                  </a:srgbClr>
                </a:solidFill>
                <a:latin typeface="Calibri" panose="020F0502020204030204" pitchFamily="34" charset="0"/>
                <a:cs typeface="Calibri" panose="020F0502020204030204" pitchFamily="34" charset="0"/>
              </a:rPr>
              <a:t>έτος</a:t>
            </a:r>
            <a:endParaRPr lang="en-GB" altLang="zh-CN" sz="1800" b="1" dirty="0">
              <a:solidFill>
                <a:srgbClr val="9BBB59">
                  <a:lumMod val="75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94594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ine 23">
            <a:extLst>
              <a:ext uri="{FF2B5EF4-FFF2-40B4-BE49-F238E27FC236}">
                <a16:creationId xmlns:a16="http://schemas.microsoft.com/office/drawing/2014/main" id="{21BBF6B9-D49D-ACB3-528F-006A150F08BA}"/>
              </a:ext>
            </a:extLst>
          </p:cNvPr>
          <p:cNvSpPr>
            <a:spLocks noChangeShapeType="1"/>
          </p:cNvSpPr>
          <p:nvPr/>
        </p:nvSpPr>
        <p:spPr bwMode="auto">
          <a:xfrm>
            <a:off x="6025612" y="1772239"/>
            <a:ext cx="0" cy="0"/>
          </a:xfrm>
          <a:prstGeom prst="line">
            <a:avLst/>
          </a:prstGeom>
          <a:noFill/>
          <a:ln w="9525" cap="flat">
            <a:solidFill>
              <a:srgbClr val="C1C3C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p>
        </p:txBody>
      </p:sp>
      <p:graphicFrame>
        <p:nvGraphicFramePr>
          <p:cNvPr id="2" name="Content Placeholder 6">
            <a:extLst>
              <a:ext uri="{FF2B5EF4-FFF2-40B4-BE49-F238E27FC236}">
                <a16:creationId xmlns:a16="http://schemas.microsoft.com/office/drawing/2014/main" id="{A36ED7FE-C317-8F0C-EAE8-289F74F63FE5}"/>
              </a:ext>
            </a:extLst>
          </p:cNvPr>
          <p:cNvGraphicFramePr>
            <a:graphicFrameLocks/>
          </p:cNvGraphicFramePr>
          <p:nvPr>
            <p:extLst>
              <p:ext uri="{D42A27DB-BD31-4B8C-83A1-F6EECF244321}">
                <p14:modId xmlns:p14="http://schemas.microsoft.com/office/powerpoint/2010/main" val="1040969176"/>
              </p:ext>
            </p:extLst>
          </p:nvPr>
        </p:nvGraphicFramePr>
        <p:xfrm>
          <a:off x="1109846" y="3109219"/>
          <a:ext cx="2791696" cy="1384054"/>
        </p:xfrm>
        <a:graphic>
          <a:graphicData uri="http://schemas.openxmlformats.org/drawingml/2006/table">
            <a:tbl>
              <a:tblPr firstRow="1" bandRow="1"/>
              <a:tblGrid>
                <a:gridCol w="2791696">
                  <a:extLst>
                    <a:ext uri="{9D8B030D-6E8A-4147-A177-3AD203B41FA5}">
                      <a16:colId xmlns:a16="http://schemas.microsoft.com/office/drawing/2014/main" val="20000"/>
                    </a:ext>
                  </a:extLst>
                </a:gridCol>
              </a:tblGrid>
              <a:tr h="138405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altLang="zh-CN" sz="2000" b="1" i="0" u="none" strike="noStrike" kern="1200" cap="none" spc="0" normalizeH="0" baseline="0" noProof="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rPr>
                        <a:t>Ετήσιες Δαπάνες για ηλεκτρική ενέργεια</a:t>
                      </a:r>
                    </a:p>
                    <a:p>
                      <a:pPr algn="ctr">
                        <a:lnSpc>
                          <a:spcPct val="100000"/>
                        </a:lnSpc>
                      </a:pPr>
                      <a:endParaRPr lang="el-GR" sz="2000" dirty="0">
                        <a:solidFill>
                          <a:schemeClr val="accent3">
                            <a:lumMod val="75000"/>
                          </a:schemeClr>
                        </a:solidFill>
                        <a:latin typeface="Calibri" panose="020F0502020204030204" pitchFamily="34" charset="0"/>
                        <a:cs typeface="Calibri" panose="020F0502020204030204" pitchFamily="34" charset="0"/>
                      </a:endParaRPr>
                    </a:p>
                    <a:p>
                      <a:pPr algn="ctr">
                        <a:lnSpc>
                          <a:spcPct val="100000"/>
                        </a:lnSpc>
                      </a:pPr>
                      <a:r>
                        <a:rPr lang="el-GR" sz="2000" dirty="0">
                          <a:solidFill>
                            <a:schemeClr val="accent3">
                              <a:lumMod val="75000"/>
                            </a:schemeClr>
                          </a:solidFill>
                          <a:latin typeface="Calibri" panose="020F0502020204030204" pitchFamily="34" charset="0"/>
                          <a:cs typeface="Calibri" panose="020F0502020204030204" pitchFamily="34" charset="0"/>
                        </a:rPr>
                        <a:t>450 εκατ. €</a:t>
                      </a:r>
                      <a:r>
                        <a:rPr kumimoji="0" lang="el-GR"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ανά έτος</a:t>
                      </a:r>
                      <a:endParaRPr lang="el-GR" sz="1600" dirty="0">
                        <a:solidFill>
                          <a:schemeClr val="accent3">
                            <a:lumMod val="75000"/>
                          </a:schemeClr>
                        </a:solidFill>
                        <a:latin typeface="Calibri" panose="020F0502020204030204" pitchFamily="34" charset="0"/>
                        <a:cs typeface="Calibri" panose="020F0502020204030204" pitchFamily="34" charset="0"/>
                      </a:endParaRPr>
                    </a:p>
                  </a:txBody>
                  <a:tcPr marL="68633" marR="68633" marT="102870" marB="34290">
                    <a:lnL w="12700" cmpd="sng">
                      <a:noFill/>
                    </a:lnL>
                    <a:lnR w="12700" cmpd="sng">
                      <a:noFill/>
                    </a:lnR>
                    <a:lnT w="38100" cap="flat" cmpd="sng" algn="ctr">
                      <a:solidFill>
                        <a:srgbClr val="86BC25"/>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alpha val="22000"/>
                      </a:schemeClr>
                    </a:solidFill>
                  </a:tcPr>
                </a:tc>
                <a:extLst>
                  <a:ext uri="{0D108BD9-81ED-4DB2-BD59-A6C34878D82A}">
                    <a16:rowId xmlns:a16="http://schemas.microsoft.com/office/drawing/2014/main" val="10000"/>
                  </a:ext>
                </a:extLst>
              </a:tr>
            </a:tbl>
          </a:graphicData>
        </a:graphic>
      </p:graphicFrame>
      <p:graphicFrame>
        <p:nvGraphicFramePr>
          <p:cNvPr id="8" name="Content Placeholder 6">
            <a:extLst>
              <a:ext uri="{FF2B5EF4-FFF2-40B4-BE49-F238E27FC236}">
                <a16:creationId xmlns:a16="http://schemas.microsoft.com/office/drawing/2014/main" id="{05B660AD-F297-7956-CBD6-3BB0FAEAFFBB}"/>
              </a:ext>
            </a:extLst>
          </p:cNvPr>
          <p:cNvGraphicFramePr>
            <a:graphicFrameLocks/>
          </p:cNvGraphicFramePr>
          <p:nvPr>
            <p:extLst>
              <p:ext uri="{D42A27DB-BD31-4B8C-83A1-F6EECF244321}">
                <p14:modId xmlns:p14="http://schemas.microsoft.com/office/powerpoint/2010/main" val="179528019"/>
              </p:ext>
            </p:extLst>
          </p:nvPr>
        </p:nvGraphicFramePr>
        <p:xfrm>
          <a:off x="7630413" y="2816958"/>
          <a:ext cx="2560211" cy="1661160"/>
        </p:xfrm>
        <a:graphic>
          <a:graphicData uri="http://schemas.openxmlformats.org/drawingml/2006/table">
            <a:tbl>
              <a:tblPr firstRow="1" bandRow="1"/>
              <a:tblGrid>
                <a:gridCol w="2560211">
                  <a:extLst>
                    <a:ext uri="{9D8B030D-6E8A-4147-A177-3AD203B41FA5}">
                      <a16:colId xmlns:a16="http://schemas.microsoft.com/office/drawing/2014/main" val="20000"/>
                    </a:ext>
                  </a:extLst>
                </a:gridCol>
              </a:tblGrid>
              <a:tr h="1452082">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marL="0" marR="0" lvl="0" indent="0" algn="ctr"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kumimoji="0" lang="el-GR" altLang="zh-CN" sz="2000" b="1" i="0" u="none" strike="noStrike" kern="1200" cap="none" spc="0" normalizeH="0" baseline="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rPr>
                        <a:t>Ετήσια μείωση</a:t>
                      </a:r>
                      <a:r>
                        <a:rPr kumimoji="0" lang="en-US" altLang="zh-CN" sz="2000" b="1" i="0" u="none" strike="noStrike" kern="1200" cap="none" spc="0" normalizeH="0" baseline="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rPr>
                        <a:t> </a:t>
                      </a:r>
                      <a:r>
                        <a:rPr kumimoji="0" lang="en-US" altLang="zh-CN" sz="2000" b="1" i="0" u="none" strike="noStrike" kern="1200" cap="none" spc="0" normalizeH="0" baseline="0" dirty="0" err="1">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rPr>
                        <a:t>κόστους</a:t>
                      </a:r>
                      <a:r>
                        <a:rPr kumimoji="0" lang="en-US" altLang="zh-CN" sz="2000" b="1" i="0" u="none" strike="noStrike" kern="1200" cap="none" spc="0" normalizeH="0" baseline="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rPr>
                        <a:t> </a:t>
                      </a:r>
                      <a:r>
                        <a:rPr kumimoji="0" lang="el-GR" altLang="zh-CN" sz="2000" b="1" i="0" u="none" strike="noStrike" kern="1200" cap="none" spc="0" normalizeH="0" baseline="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rPr>
                        <a:t>ηλεκτρικής ενέργειας</a:t>
                      </a:r>
                      <a:endParaRPr kumimoji="0" lang="el-GR" altLang="zh-CN" sz="2000" b="1" i="0" u="none" strike="noStrike" kern="1200" cap="none" spc="0" normalizeH="0" baseline="0" noProof="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Pct val="100000"/>
                        <a:buFont typeface="Arial"/>
                        <a:buNone/>
                        <a:tabLst/>
                        <a:defRPr/>
                      </a:pPr>
                      <a:endParaRPr kumimoji="0" lang="el-GR" sz="2000" b="1" i="0" u="none" strike="noStrike" kern="1200" cap="none" spc="0" normalizeH="0" baseline="0" noProof="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endParaRPr>
                    </a:p>
                    <a:p>
                      <a:pPr marL="0" marR="0" lvl="0" indent="0" algn="ctr" defTabSz="914400" rtl="0" eaLnBrk="1" fontAlgn="auto" latinLnBrk="0" hangingPunct="1">
                        <a:lnSpc>
                          <a:spcPct val="100000"/>
                        </a:lnSpc>
                        <a:spcBef>
                          <a:spcPts val="0"/>
                        </a:spcBef>
                        <a:spcAft>
                          <a:spcPts val="0"/>
                        </a:spcAft>
                        <a:buClr>
                          <a:srgbClr val="000000"/>
                        </a:buClr>
                        <a:buSzPct val="100000"/>
                        <a:buFont typeface="Arial"/>
                        <a:buNone/>
                        <a:tabLst/>
                        <a:defRPr/>
                      </a:pPr>
                      <a:r>
                        <a:rPr lang="el-GR" sz="2000" b="1" i="0" u="none" strike="noStrike" cap="none" dirty="0">
                          <a:solidFill>
                            <a:schemeClr val="accent3">
                              <a:lumMod val="75000"/>
                            </a:schemeClr>
                          </a:solidFill>
                          <a:latin typeface="Calibri" panose="020F0502020204030204" pitchFamily="34" charset="0"/>
                          <a:ea typeface="+mn-ea"/>
                          <a:cs typeface="Calibri" panose="020F0502020204030204" pitchFamily="34" charset="0"/>
                          <a:sym typeface="Arial"/>
                        </a:rPr>
                        <a:t>150 εκατ. €</a:t>
                      </a:r>
                      <a:r>
                        <a:rPr kumimoji="0" lang="el-GR" sz="1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ανά έτος</a:t>
                      </a:r>
                      <a:endParaRPr kumimoji="0" lang="el-GR" sz="1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a:txBody>
                  <a:tcPr marL="68633" marR="68633" marT="102870" marB="34290">
                    <a:lnL w="12700" cmpd="sng">
                      <a:noFill/>
                    </a:lnL>
                    <a:lnR w="12700" cmpd="sng">
                      <a:noFill/>
                    </a:lnR>
                    <a:lnT w="38100" cap="flat" cmpd="sng" algn="ctr">
                      <a:solidFill>
                        <a:srgbClr val="86BC25"/>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2000"/>
                      </a:schemeClr>
                    </a:solidFill>
                  </a:tcPr>
                </a:tc>
                <a:extLst>
                  <a:ext uri="{0D108BD9-81ED-4DB2-BD59-A6C34878D82A}">
                    <a16:rowId xmlns:a16="http://schemas.microsoft.com/office/drawing/2014/main" val="10000"/>
                  </a:ext>
                </a:extLst>
              </a:tr>
            </a:tbl>
          </a:graphicData>
        </a:graphic>
      </p:graphicFrame>
      <p:sp>
        <p:nvSpPr>
          <p:cNvPr id="47" name="Rectangle 46">
            <a:extLst>
              <a:ext uri="{FF2B5EF4-FFF2-40B4-BE49-F238E27FC236}">
                <a16:creationId xmlns:a16="http://schemas.microsoft.com/office/drawing/2014/main" id="{BB3C1B07-D7AD-E0F9-FAE7-C2E3A4E1B8D0}"/>
              </a:ext>
            </a:extLst>
          </p:cNvPr>
          <p:cNvSpPr/>
          <p:nvPr/>
        </p:nvSpPr>
        <p:spPr bwMode="gray">
          <a:xfrm>
            <a:off x="314371" y="907445"/>
            <a:ext cx="11371961" cy="455509"/>
          </a:xfrm>
          <a:prstGeom prst="rect">
            <a:avLst/>
          </a:prstGeom>
          <a:solidFill>
            <a:srgbClr val="007CB0"/>
          </a:solidFill>
          <a:ln w="9525" algn="ctr">
            <a:solidFill>
              <a:srgbClr val="D0D0CE">
                <a:lumMod val="60000"/>
                <a:lumOff val="40000"/>
              </a:srgbClr>
            </a:solidFill>
            <a:miter lim="800000"/>
            <a:headEnd/>
            <a:tailEnd/>
          </a:ln>
        </p:spPr>
        <p:txBody>
          <a:bodyPr rot="0" spcFirstLastPara="0" vertOverflow="overflow" horzOverflow="overflow" vert="horz" wrap="square" lIns="88900" tIns="73152" rIns="88900" bIns="73152" numCol="1" spcCol="0" rtlCol="0" fromWordArt="0" anchor="ctr"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l-GR" sz="2000" b="1" kern="1200" dirty="0">
                <a:solidFill>
                  <a:srgbClr val="FFFFFF"/>
                </a:solidFill>
                <a:latin typeface="Calibri" panose="020F0502020204030204" pitchFamily="34" charset="0"/>
                <a:ea typeface="+mn-ea"/>
                <a:cs typeface="Calibri" panose="020F0502020204030204" pitchFamily="34" charset="0"/>
              </a:rPr>
              <a:t>Το κόστος και το όφελος του Προγράμματος</a:t>
            </a:r>
            <a:endPar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1" name="Title 2">
            <a:extLst>
              <a:ext uri="{FF2B5EF4-FFF2-40B4-BE49-F238E27FC236}">
                <a16:creationId xmlns:a16="http://schemas.microsoft.com/office/drawing/2014/main" id="{37A17C99-2B55-7BA1-D81C-3A163D325ED6}"/>
              </a:ext>
            </a:extLst>
          </p:cNvPr>
          <p:cNvSpPr>
            <a:spLocks noGrp="1"/>
          </p:cNvSpPr>
          <p:nvPr>
            <p:ph type="title"/>
          </p:nvPr>
        </p:nvSpPr>
        <p:spPr>
          <a:xfrm>
            <a:off x="406908" y="169974"/>
            <a:ext cx="11371960" cy="533400"/>
          </a:xfrm>
        </p:spPr>
        <p:txBody>
          <a:bodyPr/>
          <a:lstStyle/>
          <a:p>
            <a:r>
              <a:rPr lang="el-GR" sz="2800" dirty="0">
                <a:solidFill>
                  <a:schemeClr val="bg2"/>
                </a:solidFill>
                <a:latin typeface="Calibri" panose="020F0502020204030204" pitchFamily="34" charset="0"/>
                <a:cs typeface="Calibri" panose="020F0502020204030204" pitchFamily="34" charset="0"/>
              </a:rPr>
              <a:t>Πρόγραμμα «ΑΠΟΛΛΩΝ»</a:t>
            </a:r>
            <a:endParaRPr lang="en-US" sz="2800" dirty="0">
              <a:solidFill>
                <a:schemeClr val="bg2"/>
              </a:solidFill>
              <a:latin typeface="Calibri" panose="020F0502020204030204" pitchFamily="34" charset="0"/>
              <a:cs typeface="Calibri" panose="020F0502020204030204" pitchFamily="34" charset="0"/>
            </a:endParaRPr>
          </a:p>
        </p:txBody>
      </p:sp>
      <p:sp>
        <p:nvSpPr>
          <p:cNvPr id="5" name="Θέση αριθμού διαφάνειας 4">
            <a:extLst>
              <a:ext uri="{FF2B5EF4-FFF2-40B4-BE49-F238E27FC236}">
                <a16:creationId xmlns:a16="http://schemas.microsoft.com/office/drawing/2014/main" id="{80D15B84-EA13-3E06-6036-60D03810CFAF}"/>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16</a:t>
            </a:fld>
            <a:endParaRPr lang="el-GR"/>
          </a:p>
        </p:txBody>
      </p:sp>
      <p:graphicFrame>
        <p:nvGraphicFramePr>
          <p:cNvPr id="4" name="Content Placeholder 6">
            <a:extLst>
              <a:ext uri="{FF2B5EF4-FFF2-40B4-BE49-F238E27FC236}">
                <a16:creationId xmlns:a16="http://schemas.microsoft.com/office/drawing/2014/main" id="{3F8F8073-6270-5775-07B4-E4BA97EB49B7}"/>
              </a:ext>
            </a:extLst>
          </p:cNvPr>
          <p:cNvGraphicFramePr>
            <a:graphicFrameLocks/>
          </p:cNvGraphicFramePr>
          <p:nvPr>
            <p:extLst>
              <p:ext uri="{D42A27DB-BD31-4B8C-83A1-F6EECF244321}">
                <p14:modId xmlns:p14="http://schemas.microsoft.com/office/powerpoint/2010/main" val="2323449200"/>
              </p:ext>
            </p:extLst>
          </p:nvPr>
        </p:nvGraphicFramePr>
        <p:xfrm>
          <a:off x="4391578" y="3109219"/>
          <a:ext cx="2791696" cy="1384054"/>
        </p:xfrm>
        <a:graphic>
          <a:graphicData uri="http://schemas.openxmlformats.org/drawingml/2006/table">
            <a:tbl>
              <a:tblPr firstRow="1" bandRow="1"/>
              <a:tblGrid>
                <a:gridCol w="2791696">
                  <a:extLst>
                    <a:ext uri="{9D8B030D-6E8A-4147-A177-3AD203B41FA5}">
                      <a16:colId xmlns:a16="http://schemas.microsoft.com/office/drawing/2014/main" val="20000"/>
                    </a:ext>
                  </a:extLst>
                </a:gridCol>
              </a:tblGrid>
              <a:tr h="1384054">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altLang="zh-CN" sz="2000" b="1" i="0" u="none" strike="noStrike" kern="1200" cap="none" spc="0" normalizeH="0" baseline="0" noProof="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rPr>
                        <a:t>Ετήσιες Δαπάνες για ηλεκτρική ενέργει</a:t>
                      </a:r>
                      <a:r>
                        <a:rPr kumimoji="0" lang="en-US" altLang="zh-CN" sz="2000" b="1" i="0" u="none" strike="noStrike" kern="1200" cap="none" spc="0" normalizeH="0" baseline="0" noProof="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rPr>
                        <a:t>α</a:t>
                      </a:r>
                      <a:endParaRPr kumimoji="0" lang="el-GR" altLang="zh-CN" sz="2000" b="1" i="0" u="none" strike="noStrike" kern="1200" cap="none" spc="0" normalizeH="0" baseline="0" noProof="0" dirty="0">
                        <a:ln>
                          <a:noFill/>
                        </a:ln>
                        <a:solidFill>
                          <a:srgbClr val="4F81BD"/>
                        </a:solidFill>
                        <a:effectLst/>
                        <a:uLnTx/>
                        <a:uFillTx/>
                        <a:latin typeface="Calibri" panose="020F0502020204030204" pitchFamily="34" charset="0"/>
                        <a:ea typeface="Verdana" panose="020B0604030504040204" pitchFamily="34" charset="0"/>
                        <a:cs typeface="Calibri" panose="020F0502020204030204" pitchFamily="34" charset="0"/>
                        <a:sym typeface="Arial"/>
                      </a:endParaRPr>
                    </a:p>
                    <a:p>
                      <a:pPr marR="0" algn="ctr" rtl="0">
                        <a:lnSpc>
                          <a:spcPct val="100000"/>
                        </a:lnSpc>
                        <a:spcBef>
                          <a:spcPts val="0"/>
                        </a:spcBef>
                        <a:spcAft>
                          <a:spcPts val="0"/>
                        </a:spcAft>
                        <a:buClr>
                          <a:srgbClr val="000000"/>
                        </a:buClr>
                        <a:buFont typeface="Arial"/>
                      </a:pPr>
                      <a:endParaRPr lang="el-GR" sz="2000" b="1" i="0" u="none" strike="noStrike" cap="none" dirty="0">
                        <a:solidFill>
                          <a:schemeClr val="accent3">
                            <a:lumMod val="75000"/>
                          </a:schemeClr>
                        </a:solidFill>
                        <a:latin typeface="Calibri" panose="020F0502020204030204" pitchFamily="34" charset="0"/>
                        <a:ea typeface="+mn-ea"/>
                        <a:cs typeface="Calibri" panose="020F0502020204030204" pitchFamily="34" charset="0"/>
                        <a:sym typeface="Arial"/>
                      </a:endParaRPr>
                    </a:p>
                    <a:p>
                      <a:pPr marR="0" algn="ctr" rtl="0">
                        <a:lnSpc>
                          <a:spcPct val="100000"/>
                        </a:lnSpc>
                        <a:spcBef>
                          <a:spcPts val="0"/>
                        </a:spcBef>
                        <a:spcAft>
                          <a:spcPts val="0"/>
                        </a:spcAft>
                        <a:buClr>
                          <a:srgbClr val="000000"/>
                        </a:buClr>
                        <a:buFont typeface="Arial"/>
                      </a:pPr>
                      <a:r>
                        <a:rPr lang="el-GR" sz="2000" b="1" i="0" u="none" strike="noStrike" cap="none" dirty="0">
                          <a:solidFill>
                            <a:schemeClr val="accent3">
                              <a:lumMod val="75000"/>
                            </a:schemeClr>
                          </a:solidFill>
                          <a:latin typeface="Calibri" panose="020F0502020204030204" pitchFamily="34" charset="0"/>
                          <a:ea typeface="+mn-ea"/>
                          <a:cs typeface="Calibri" panose="020F0502020204030204" pitchFamily="34" charset="0"/>
                          <a:sym typeface="Arial"/>
                        </a:rPr>
                        <a:t>300 εκατ. € </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ανά έτος</a:t>
                      </a:r>
                      <a:endParaRPr kumimoji="0" lang="el-GR" sz="1600" b="0" i="0" u="none" strike="noStrike" kern="1200" cap="none" spc="0" normalizeH="0" baseline="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a:txBody>
                  <a:tcPr marL="68633" marR="68633" marT="102870" marB="34290">
                    <a:lnL w="12700" cmpd="sng">
                      <a:noFill/>
                    </a:lnL>
                    <a:lnR w="12700" cmpd="sng">
                      <a:noFill/>
                    </a:lnR>
                    <a:lnT w="38100" cap="flat" cmpd="sng" algn="ctr">
                      <a:solidFill>
                        <a:srgbClr val="86BC25"/>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alpha val="22000"/>
                      </a:schemeClr>
                    </a:solidFill>
                  </a:tcPr>
                </a:tc>
                <a:extLst>
                  <a:ext uri="{0D108BD9-81ED-4DB2-BD59-A6C34878D82A}">
                    <a16:rowId xmlns:a16="http://schemas.microsoft.com/office/drawing/2014/main" val="10000"/>
                  </a:ext>
                </a:extLst>
              </a:tr>
            </a:tbl>
          </a:graphicData>
        </a:graphic>
      </p:graphicFrame>
      <p:sp>
        <p:nvSpPr>
          <p:cNvPr id="3" name="Minus 2"/>
          <p:cNvSpPr/>
          <p:nvPr/>
        </p:nvSpPr>
        <p:spPr>
          <a:xfrm>
            <a:off x="3998680" y="3745512"/>
            <a:ext cx="335360" cy="121216"/>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TextBox 11"/>
          <p:cNvSpPr txBox="1"/>
          <p:nvPr/>
        </p:nvSpPr>
        <p:spPr>
          <a:xfrm>
            <a:off x="1206984" y="2393196"/>
            <a:ext cx="2626850" cy="400110"/>
          </a:xfrm>
          <a:prstGeom prst="rect">
            <a:avLst/>
          </a:prstGeom>
          <a:noFill/>
        </p:spPr>
        <p:txBody>
          <a:bodyPr wrap="square" rtlCol="0">
            <a:spAutoFit/>
          </a:bodyPr>
          <a:lstStyle/>
          <a:p>
            <a:pPr algn="ctr"/>
            <a:r>
              <a:rPr lang="en-US" sz="2000" b="1" u="sng" kern="1200" dirty="0" err="1">
                <a:solidFill>
                  <a:schemeClr val="bg2"/>
                </a:solidFill>
                <a:latin typeface="Calibri" panose="020F0502020204030204" pitchFamily="34" charset="0"/>
                <a:ea typeface="Verdana" panose="020B0604030504040204" pitchFamily="34" charset="0"/>
                <a:cs typeface="Calibri" panose="020F0502020204030204" pitchFamily="34" charset="0"/>
              </a:rPr>
              <a:t>Χωρ</a:t>
            </a:r>
            <a:r>
              <a:rPr lang="el-GR" sz="2000" b="1" u="sng" kern="1200" dirty="0">
                <a:solidFill>
                  <a:schemeClr val="bg2"/>
                </a:solidFill>
                <a:latin typeface="Calibri" panose="020F0502020204030204" pitchFamily="34" charset="0"/>
                <a:ea typeface="Verdana" panose="020B0604030504040204" pitchFamily="34" charset="0"/>
                <a:cs typeface="Calibri" panose="020F0502020204030204" pitchFamily="34" charset="0"/>
              </a:rPr>
              <a:t>ί</a:t>
            </a:r>
            <a:r>
              <a:rPr lang="en-US" sz="2000" b="1" u="sng" kern="1200" dirty="0">
                <a:solidFill>
                  <a:schemeClr val="bg2"/>
                </a:solidFill>
                <a:latin typeface="Calibri" panose="020F0502020204030204" pitchFamily="34" charset="0"/>
                <a:ea typeface="Verdana" panose="020B0604030504040204" pitchFamily="34" charset="0"/>
                <a:cs typeface="Calibri" panose="020F0502020204030204" pitchFamily="34" charset="0"/>
              </a:rPr>
              <a:t>ς </a:t>
            </a:r>
            <a:r>
              <a:rPr lang="en-US" sz="2000" b="1" u="sng" kern="1200" dirty="0" err="1">
                <a:solidFill>
                  <a:schemeClr val="bg2"/>
                </a:solidFill>
                <a:latin typeface="Calibri" panose="020F0502020204030204" pitchFamily="34" charset="0"/>
                <a:ea typeface="Verdana" panose="020B0604030504040204" pitchFamily="34" charset="0"/>
                <a:cs typeface="Calibri" panose="020F0502020204030204" pitchFamily="34" charset="0"/>
              </a:rPr>
              <a:t>το</a:t>
            </a:r>
            <a:r>
              <a:rPr lang="en-US" sz="2000" b="1" u="sng" kern="1200" dirty="0">
                <a:solidFill>
                  <a:schemeClr val="bg2"/>
                </a:solidFill>
                <a:latin typeface="Calibri" panose="020F0502020204030204" pitchFamily="34" charset="0"/>
                <a:ea typeface="Verdana" panose="020B0604030504040204" pitchFamily="34" charset="0"/>
                <a:cs typeface="Calibri" panose="020F0502020204030204" pitchFamily="34" charset="0"/>
              </a:rPr>
              <a:t> “Απόλλων”</a:t>
            </a:r>
            <a:endParaRPr lang="el-GR" sz="2000" b="1" u="sng" kern="1200" dirty="0">
              <a:solidFill>
                <a:schemeClr val="bg2"/>
              </a:solidFill>
              <a:latin typeface="Calibri" panose="020F0502020204030204" pitchFamily="34" charset="0"/>
              <a:ea typeface="Verdana" panose="020B0604030504040204" pitchFamily="34" charset="0"/>
              <a:cs typeface="Calibri" panose="020F0502020204030204" pitchFamily="34" charset="0"/>
            </a:endParaRPr>
          </a:p>
        </p:txBody>
      </p:sp>
      <p:sp>
        <p:nvSpPr>
          <p:cNvPr id="17" name="TextBox 16"/>
          <p:cNvSpPr txBox="1"/>
          <p:nvPr/>
        </p:nvSpPr>
        <p:spPr>
          <a:xfrm>
            <a:off x="4428826" y="2355662"/>
            <a:ext cx="2626850" cy="400110"/>
          </a:xfrm>
          <a:prstGeom prst="rect">
            <a:avLst/>
          </a:prstGeom>
          <a:noFill/>
        </p:spPr>
        <p:txBody>
          <a:bodyPr wrap="square" rtlCol="0">
            <a:spAutoFit/>
          </a:bodyPr>
          <a:lstStyle/>
          <a:p>
            <a:pPr algn="ctr"/>
            <a:r>
              <a:rPr lang="en-US" sz="2000" b="1" u="sng" kern="1200" dirty="0" err="1">
                <a:solidFill>
                  <a:schemeClr val="bg2"/>
                </a:solidFill>
                <a:latin typeface="Calibri" panose="020F0502020204030204" pitchFamily="34" charset="0"/>
                <a:ea typeface="Verdana" panose="020B0604030504040204" pitchFamily="34" charset="0"/>
                <a:cs typeface="Calibri" panose="020F0502020204030204" pitchFamily="34" charset="0"/>
              </a:rPr>
              <a:t>Με</a:t>
            </a:r>
            <a:r>
              <a:rPr lang="en-US" sz="2000" b="1" u="sng" kern="1200" dirty="0">
                <a:solidFill>
                  <a:schemeClr val="bg2"/>
                </a:solidFill>
                <a:latin typeface="Calibri" panose="020F0502020204030204" pitchFamily="34" charset="0"/>
                <a:ea typeface="Verdana" panose="020B0604030504040204" pitchFamily="34" charset="0"/>
                <a:cs typeface="Calibri" panose="020F0502020204030204" pitchFamily="34" charset="0"/>
              </a:rPr>
              <a:t> </a:t>
            </a:r>
            <a:r>
              <a:rPr lang="en-US" sz="2000" b="1" u="sng" kern="1200" dirty="0" err="1">
                <a:solidFill>
                  <a:schemeClr val="bg2"/>
                </a:solidFill>
                <a:latin typeface="Calibri" panose="020F0502020204030204" pitchFamily="34" charset="0"/>
                <a:ea typeface="Verdana" panose="020B0604030504040204" pitchFamily="34" charset="0"/>
                <a:cs typeface="Calibri" panose="020F0502020204030204" pitchFamily="34" charset="0"/>
              </a:rPr>
              <a:t>το</a:t>
            </a:r>
            <a:r>
              <a:rPr lang="en-US" sz="2000" b="1" u="sng" kern="1200" dirty="0">
                <a:solidFill>
                  <a:schemeClr val="bg2"/>
                </a:solidFill>
                <a:latin typeface="Calibri" panose="020F0502020204030204" pitchFamily="34" charset="0"/>
                <a:ea typeface="Verdana" panose="020B0604030504040204" pitchFamily="34" charset="0"/>
                <a:cs typeface="Calibri" panose="020F0502020204030204" pitchFamily="34" charset="0"/>
              </a:rPr>
              <a:t> “Απ</a:t>
            </a:r>
            <a:r>
              <a:rPr lang="en-US" sz="2000" b="1" u="sng" kern="1200" dirty="0" err="1">
                <a:solidFill>
                  <a:schemeClr val="bg2"/>
                </a:solidFill>
                <a:latin typeface="Calibri" panose="020F0502020204030204" pitchFamily="34" charset="0"/>
                <a:ea typeface="Verdana" panose="020B0604030504040204" pitchFamily="34" charset="0"/>
                <a:cs typeface="Calibri" panose="020F0502020204030204" pitchFamily="34" charset="0"/>
              </a:rPr>
              <a:t>όλλων</a:t>
            </a:r>
            <a:r>
              <a:rPr lang="en-US" sz="2000" b="1" u="sng" kern="1200" dirty="0">
                <a:solidFill>
                  <a:schemeClr val="bg2"/>
                </a:solidFill>
                <a:latin typeface="Calibri" panose="020F0502020204030204" pitchFamily="34" charset="0"/>
                <a:ea typeface="Verdana" panose="020B0604030504040204" pitchFamily="34" charset="0"/>
                <a:cs typeface="Calibri" panose="020F0502020204030204" pitchFamily="34" charset="0"/>
              </a:rPr>
              <a:t>”</a:t>
            </a:r>
            <a:endParaRPr lang="el-GR" sz="2000" b="1" u="sng" kern="1200" dirty="0">
              <a:solidFill>
                <a:schemeClr val="bg2"/>
              </a:solidFill>
              <a:latin typeface="Calibri" panose="020F0502020204030204" pitchFamily="34" charset="0"/>
              <a:ea typeface="Verdana" panose="020B060403050404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E1FD2A27-FD31-7E16-4C35-090B0FE3C44E}"/>
              </a:ext>
            </a:extLst>
          </p:cNvPr>
          <p:cNvSpPr txBox="1"/>
          <p:nvPr/>
        </p:nvSpPr>
        <p:spPr>
          <a:xfrm>
            <a:off x="7167358" y="3402943"/>
            <a:ext cx="478971"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4000" b="1" kern="1200" dirty="0">
                <a:solidFill>
                  <a:srgbClr val="4F81BD"/>
                </a:solidFill>
                <a:latin typeface="Calibri" panose="020F0502020204030204" pitchFamily="34" charset="0"/>
                <a:ea typeface="Verdana" panose="020B0604030504040204" pitchFamily="34" charset="0"/>
                <a:cs typeface="Calibri" panose="020F0502020204030204" pitchFamily="34" charset="0"/>
              </a:rPr>
              <a:t>=</a:t>
            </a:r>
            <a:endParaRPr lang="en-US" sz="4000" b="1" kern="1200" dirty="0">
              <a:solidFill>
                <a:srgbClr val="4F81BD"/>
              </a:solidFill>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58913448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文本框 34">
            <a:extLst>
              <a:ext uri="{FF2B5EF4-FFF2-40B4-BE49-F238E27FC236}">
                <a16:creationId xmlns:a16="http://schemas.microsoft.com/office/drawing/2014/main" id="{B76270C2-A0A5-B943-3923-AF64A6D60819}"/>
              </a:ext>
            </a:extLst>
          </p:cNvPr>
          <p:cNvSpPr txBox="1"/>
          <p:nvPr/>
        </p:nvSpPr>
        <p:spPr>
          <a:xfrm>
            <a:off x="753828" y="3483398"/>
            <a:ext cx="2342734" cy="369332"/>
          </a:xfrm>
          <a:prstGeom prst="rect">
            <a:avLst/>
          </a:prstGeom>
          <a:noFill/>
        </p:spPr>
        <p:txBody>
          <a:bodyPr wrap="square" rtlCol="0">
            <a:spAutoFit/>
          </a:bodyPr>
          <a:lstStyle/>
          <a:p>
            <a:pPr algn="ctr">
              <a:buClrTx/>
              <a:buFontTx/>
              <a:buNone/>
            </a:pPr>
            <a:r>
              <a:rPr lang="zh-CN" altLang="en-US" sz="1800" b="1" kern="1200" dirty="0">
                <a:solidFill>
                  <a:prstClr val="white"/>
                </a:solidFill>
                <a:latin typeface="Calibri"/>
                <a:ea typeface="+mn-ea"/>
                <a:cs typeface="+mn-cs"/>
              </a:rPr>
              <a:t>添加标题</a:t>
            </a:r>
          </a:p>
        </p:txBody>
      </p:sp>
      <p:sp>
        <p:nvSpPr>
          <p:cNvPr id="6" name="Rectangle 5">
            <a:extLst>
              <a:ext uri="{FF2B5EF4-FFF2-40B4-BE49-F238E27FC236}">
                <a16:creationId xmlns:a16="http://schemas.microsoft.com/office/drawing/2014/main" id="{B380A548-AC24-21ED-27FE-EFD475028FB3}"/>
              </a:ext>
            </a:extLst>
          </p:cNvPr>
          <p:cNvSpPr/>
          <p:nvPr/>
        </p:nvSpPr>
        <p:spPr bwMode="gray">
          <a:xfrm>
            <a:off x="406908" y="876139"/>
            <a:ext cx="11371958" cy="517065"/>
          </a:xfrm>
          <a:prstGeom prst="rect">
            <a:avLst/>
          </a:prstGeom>
          <a:solidFill>
            <a:srgbClr val="007CB0"/>
          </a:solidFill>
          <a:ln w="9525" algn="ctr">
            <a:solidFill>
              <a:srgbClr val="D0D0CE">
                <a:lumMod val="60000"/>
                <a:lumOff val="40000"/>
              </a:srgbClr>
            </a:solidFill>
            <a:miter lim="800000"/>
            <a:headEnd/>
            <a:tailEnd/>
          </a:ln>
        </p:spPr>
        <p:txBody>
          <a:bodyPr rot="0" spcFirstLastPara="0" vertOverflow="overflow" horzOverflow="overflow" vert="horz" wrap="square" lIns="88900" tIns="73152" rIns="88900" bIns="73152" numCol="1" spcCol="0" rtlCol="0" fromWordArt="0" anchor="ctr"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l-GR" sz="2400" b="1" kern="1200" dirty="0">
                <a:solidFill>
                  <a:srgbClr val="FFFFFF"/>
                </a:solidFill>
                <a:latin typeface="Calibri" panose="020F0502020204030204" pitchFamily="34" charset="0"/>
                <a:ea typeface="+mn-ea"/>
                <a:cs typeface="Calibri" panose="020F0502020204030204" pitchFamily="34" charset="0"/>
              </a:rPr>
              <a:t>Τα βασικά χαρακτηριστικά του Προγράμματος</a:t>
            </a:r>
            <a:endPar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 name="Rectangle 1">
            <a:extLst>
              <a:ext uri="{FF2B5EF4-FFF2-40B4-BE49-F238E27FC236}">
                <a16:creationId xmlns:a16="http://schemas.microsoft.com/office/drawing/2014/main" id="{C7C2C6CD-5E5A-835C-AB62-D5BF63EF5439}"/>
              </a:ext>
            </a:extLst>
          </p:cNvPr>
          <p:cNvSpPr/>
          <p:nvPr/>
        </p:nvSpPr>
        <p:spPr>
          <a:xfrm>
            <a:off x="1925195" y="4096556"/>
            <a:ext cx="9843010" cy="1885303"/>
          </a:xfrm>
          <a:prstGeom prst="rect">
            <a:avLst/>
          </a:prstGeom>
          <a:solidFill>
            <a:schemeClr val="accent1">
              <a:lumMod val="20000"/>
              <a:lumOff val="80000"/>
            </a:schemeClr>
          </a:solidFill>
          <a:ln w="12700">
            <a:solidFill>
              <a:srgbClr val="046A38"/>
            </a:solidFill>
          </a:ln>
        </p:spPr>
        <p:txBody>
          <a:bodyPr wrap="square" lIns="121500" tIns="40500" rIns="54000" bIns="40500" anchor="ctr">
            <a:noAutofit/>
          </a:bodyPr>
          <a:lstStyle/>
          <a:p>
            <a:pPr lvl="0">
              <a:buClrTx/>
              <a:defRPr/>
            </a:pPr>
            <a:r>
              <a:rPr lang="el-GR" altLang="zh-CN" sz="1500" b="1"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rPr>
              <a:t>Οι σταθμοί ΑΠΕ </a:t>
            </a:r>
            <a:r>
              <a:rPr lang="el-GR" altLang="zh-CN" sz="1500"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rPr>
              <a:t>που θα επιλεγούν από την διαγωνιστική διαδικασία </a:t>
            </a:r>
            <a:r>
              <a:rPr lang="el-GR" altLang="zh-CN" sz="1500" b="1"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rPr>
              <a:t>θα αποζημιώνονται από τον ΔΑΠΕΕΠ με λειτουργική ενίσχυση </a:t>
            </a:r>
            <a:r>
              <a:rPr lang="el-GR" altLang="zh-CN" sz="1500" b="1" kern="1200" dirty="0">
                <a:solidFill>
                  <a:prstClr val="black">
                    <a:lumMod val="75000"/>
                    <a:lumOff val="25000"/>
                  </a:prstClr>
                </a:solidFill>
                <a:latin typeface="Calibri" panose="020F0502020204030204" pitchFamily="34" charset="0"/>
                <a:ea typeface="+mn-ea"/>
                <a:cs typeface="Calibri" panose="020F0502020204030204" pitchFamily="34" charset="0"/>
              </a:rPr>
              <a:t>(€/</a:t>
            </a:r>
            <a:r>
              <a:rPr lang="en-US" altLang="zh-CN" sz="1500" b="1" kern="1200" dirty="0">
                <a:solidFill>
                  <a:prstClr val="black">
                    <a:lumMod val="75000"/>
                    <a:lumOff val="25000"/>
                  </a:prstClr>
                </a:solidFill>
                <a:latin typeface="Calibri" panose="020F0502020204030204" pitchFamily="34" charset="0"/>
                <a:ea typeface="+mn-ea"/>
                <a:cs typeface="Calibri" panose="020F0502020204030204" pitchFamily="34" charset="0"/>
              </a:rPr>
              <a:t>MWh)</a:t>
            </a:r>
            <a:r>
              <a:rPr lang="el-GR" altLang="zh-CN" sz="1500" b="1" kern="1200" dirty="0">
                <a:solidFill>
                  <a:prstClr val="black">
                    <a:lumMod val="75000"/>
                    <a:lumOff val="25000"/>
                  </a:prstClr>
                </a:solidFill>
                <a:latin typeface="Calibri" panose="020F0502020204030204" pitchFamily="34" charset="0"/>
                <a:ea typeface="+mn-ea"/>
                <a:cs typeface="Calibri" panose="020F0502020204030204" pitchFamily="34" charset="0"/>
              </a:rPr>
              <a:t> για 20 έτη</a:t>
            </a:r>
          </a:p>
          <a:p>
            <a:pPr lvl="0">
              <a:buClrTx/>
              <a:defRPr/>
            </a:pPr>
            <a:endParaRPr lang="el-GR" altLang="zh-CN" sz="1500" b="1" kern="1200" dirty="0">
              <a:solidFill>
                <a:prstClr val="black">
                  <a:lumMod val="75000"/>
                  <a:lumOff val="25000"/>
                </a:prstClr>
              </a:solidFill>
              <a:latin typeface="Calibri" panose="020F0502020204030204" pitchFamily="34" charset="0"/>
              <a:ea typeface="+mn-ea"/>
              <a:cs typeface="Calibri" panose="020F0502020204030204" pitchFamily="34" charset="0"/>
            </a:endParaRPr>
          </a:p>
          <a:p>
            <a:pPr lvl="0">
              <a:buClrTx/>
              <a:defRPr/>
            </a:pPr>
            <a:r>
              <a:rPr lang="el-GR" altLang="zh-CN" sz="1500" b="1"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rPr>
              <a:t>Σε κάθε περιφέρεια θα συσταθεί μία Ενεργειακή Κοινότητα Πολιτών </a:t>
            </a:r>
            <a:r>
              <a:rPr lang="el-GR" altLang="zh-CN" sz="1500"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rPr>
              <a:t>όπου θα συμμετέχουν οι ωφελούμενοι</a:t>
            </a:r>
          </a:p>
          <a:p>
            <a:pPr lvl="0">
              <a:buClrTx/>
              <a:defRPr/>
            </a:pPr>
            <a:endParaRPr lang="el-GR" altLang="zh-CN" sz="1500"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endParaRPr>
          </a:p>
          <a:p>
            <a:pPr>
              <a:buClrTx/>
              <a:defRPr/>
            </a:pPr>
            <a:r>
              <a:rPr lang="el-GR" altLang="zh-CN" sz="1500" b="1"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rPr>
              <a:t>Η παραγωγή των σταθμών ΑΠΕ θα συμψηφίζεται μέσω εικονικού ταυτοχρονισμένου συμψηφισμού με τις καταναλώσεις της Ενεργειακής Κοινότητας Πολιτών</a:t>
            </a:r>
            <a:endParaRPr lang="el-GR" altLang="zh-CN" sz="1500" b="1" kern="1200" dirty="0">
              <a:solidFill>
                <a:prstClr val="black">
                  <a:lumMod val="75000"/>
                  <a:lumOff val="25000"/>
                </a:prstClr>
              </a:solidFill>
              <a:latin typeface="Calibri" panose="020F0502020204030204" pitchFamily="34" charset="0"/>
              <a:ea typeface="+mn-ea"/>
              <a:cs typeface="Calibri" panose="020F0502020204030204" pitchFamily="34" charset="0"/>
            </a:endParaRPr>
          </a:p>
          <a:p>
            <a:pPr lvl="0">
              <a:buClrTx/>
              <a:defRPr/>
            </a:pPr>
            <a:endParaRPr lang="el-GR" altLang="zh-CN" sz="1500" b="1"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endParaRPr>
          </a:p>
        </p:txBody>
      </p:sp>
      <p:sp>
        <p:nvSpPr>
          <p:cNvPr id="4" name="Oval 3">
            <a:extLst>
              <a:ext uri="{FF2B5EF4-FFF2-40B4-BE49-F238E27FC236}">
                <a16:creationId xmlns:a16="http://schemas.microsoft.com/office/drawing/2014/main" id="{D6D26B52-B5FD-996C-7286-568211D8C6FC}"/>
              </a:ext>
            </a:extLst>
          </p:cNvPr>
          <p:cNvSpPr/>
          <p:nvPr/>
        </p:nvSpPr>
        <p:spPr bwMode="gray">
          <a:xfrm>
            <a:off x="1553084" y="4659250"/>
            <a:ext cx="411480" cy="411480"/>
          </a:xfrm>
          <a:prstGeom prst="ellipse">
            <a:avLst/>
          </a:prstGeom>
          <a:solidFill>
            <a:srgbClr val="0070C0"/>
          </a:solidFill>
          <a:ln w="19050" algn="ctr">
            <a:noFill/>
            <a:miter lim="800000"/>
            <a:headEnd/>
            <a:tailEnd/>
          </a:ln>
        </p:spPr>
        <p:txBody>
          <a:bodyPr wrap="squar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IE" sz="825" b="1" i="0" u="none" strike="noStrike" kern="1200" cap="none" spc="0" normalizeH="0" baseline="0" noProof="0" dirty="0">
                <a:ln>
                  <a:noFill/>
                </a:ln>
                <a:solidFill>
                  <a:prstClr val="white"/>
                </a:solidFill>
                <a:effectLst/>
                <a:uLnTx/>
                <a:uFillTx/>
                <a:latin typeface="Calibri"/>
                <a:ea typeface="Open Sans Semibold" panose="020B0706030804020204" pitchFamily="34" charset="0"/>
                <a:cs typeface="Open Sans Semibold" panose="020B0706030804020204" pitchFamily="34" charset="0"/>
              </a:rPr>
              <a:t>03</a:t>
            </a:r>
          </a:p>
        </p:txBody>
      </p:sp>
      <p:sp>
        <p:nvSpPr>
          <p:cNvPr id="5" name="Rectangle 4">
            <a:extLst>
              <a:ext uri="{FF2B5EF4-FFF2-40B4-BE49-F238E27FC236}">
                <a16:creationId xmlns:a16="http://schemas.microsoft.com/office/drawing/2014/main" id="{29CC28E3-56E1-56F2-0D9A-4714B866008A}"/>
              </a:ext>
            </a:extLst>
          </p:cNvPr>
          <p:cNvSpPr/>
          <p:nvPr/>
        </p:nvSpPr>
        <p:spPr>
          <a:xfrm>
            <a:off x="1935824" y="2416398"/>
            <a:ext cx="9843026" cy="1509257"/>
          </a:xfrm>
          <a:prstGeom prst="rect">
            <a:avLst/>
          </a:prstGeom>
          <a:solidFill>
            <a:schemeClr val="accent1">
              <a:lumMod val="20000"/>
              <a:lumOff val="80000"/>
            </a:schemeClr>
          </a:solidFill>
          <a:ln w="12700">
            <a:solidFill>
              <a:srgbClr val="26890D"/>
            </a:solidFill>
          </a:ln>
        </p:spPr>
        <p:txBody>
          <a:bodyPr wrap="square" lIns="121500" tIns="40500" rIns="54000" bIns="40500" anchor="ctr">
            <a:noAutofit/>
          </a:bodyPr>
          <a:lstStyle/>
          <a:p>
            <a:pPr>
              <a:buClrTx/>
              <a:buFontTx/>
              <a:buNone/>
            </a:pPr>
            <a:r>
              <a:rPr lang="el-GR" altLang="zh-CN" sz="1500"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rPr>
              <a:t>Για την κάλυψη των αναγκών ηλεκτρικής ενέργειας των ΟΤΑ, ΓΟΕΒ-ΤΟΕΒ, Ευάλωτων καταναλωτών κάθε Περιφέρειας, </a:t>
            </a:r>
            <a:r>
              <a:rPr lang="el-GR" altLang="zh-CN" sz="1500" b="1" kern="1200" dirty="0">
                <a:solidFill>
                  <a:prstClr val="black">
                    <a:lumMod val="75000"/>
                    <a:lumOff val="25000"/>
                  </a:prstClr>
                </a:solidFill>
                <a:latin typeface="Calibri" panose="020F0502020204030204" pitchFamily="34" charset="0"/>
                <a:ea typeface="宋体" panose="02010600030101010101" pitchFamily="2" charset="-122"/>
                <a:cs typeface="Calibri" panose="020F0502020204030204" pitchFamily="34" charset="0"/>
              </a:rPr>
              <a:t>θα αναπτυχθούν νέοι σταθμοί ΑΠΕ οι οποίοι θα λάβουν ενίσχυση μέσω διαγωνισμών που θα διενεργήσει το ΥΠΕΝ</a:t>
            </a:r>
            <a:endParaRPr lang="el-GR" altLang="zh-CN" sz="1500" kern="1200" dirty="0">
              <a:solidFill>
                <a:prstClr val="black">
                  <a:lumMod val="75000"/>
                  <a:lumOff val="25000"/>
                </a:prstClr>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altLang="zh-CN" sz="1500" kern="1200" dirty="0">
              <a:solidFill>
                <a:prstClr val="black">
                  <a:lumMod val="75000"/>
                  <a:lumOff val="25000"/>
                </a:prstClr>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altLang="zh-CN" sz="1500" kern="1200" dirty="0">
                <a:solidFill>
                  <a:prstClr val="black">
                    <a:lumMod val="75000"/>
                    <a:lumOff val="25000"/>
                  </a:prstClr>
                </a:solidFill>
                <a:latin typeface="Calibri" panose="020F0502020204030204" pitchFamily="34" charset="0"/>
                <a:ea typeface="+mn-ea"/>
                <a:cs typeface="Calibri" panose="020F0502020204030204" pitchFamily="34" charset="0"/>
              </a:rPr>
              <a:t>Στους διαγωνισμούς θα συμμετέχουν </a:t>
            </a:r>
            <a:r>
              <a:rPr lang="el-GR" altLang="zh-CN" sz="1500" b="1" kern="1200" dirty="0">
                <a:solidFill>
                  <a:prstClr val="black">
                    <a:lumMod val="75000"/>
                    <a:lumOff val="25000"/>
                  </a:prstClr>
                </a:solidFill>
                <a:latin typeface="Calibri" panose="020F0502020204030204" pitchFamily="34" charset="0"/>
                <a:ea typeface="+mn-ea"/>
                <a:cs typeface="Calibri" panose="020F0502020204030204" pitchFamily="34" charset="0"/>
              </a:rPr>
              <a:t>ώριμα έργα με Οριστική Προσφορά Σύνδεσης (ΟΠΣ)</a:t>
            </a:r>
            <a:endParaRPr lang="el-GR" altLang="zh-CN" sz="1500" kern="1200" dirty="0">
              <a:solidFill>
                <a:prstClr val="black">
                  <a:lumMod val="75000"/>
                  <a:lumOff val="25000"/>
                </a:prstClr>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altLang="zh-CN" sz="1500" kern="1200" dirty="0">
                <a:solidFill>
                  <a:prstClr val="black">
                    <a:lumMod val="75000"/>
                    <a:lumOff val="25000"/>
                  </a:prstClr>
                </a:solidFill>
                <a:latin typeface="Calibri" panose="020F0502020204030204" pitchFamily="34" charset="0"/>
                <a:ea typeface="+mn-ea"/>
                <a:cs typeface="Calibri" panose="020F0502020204030204" pitchFamily="34" charset="0"/>
              </a:rPr>
              <a:t>Σήμερα έχουμε:</a:t>
            </a:r>
            <a:r>
              <a:rPr lang="el-GR" altLang="zh-CN" sz="1500" b="1" kern="1200" dirty="0">
                <a:solidFill>
                  <a:prstClr val="black">
                    <a:lumMod val="75000"/>
                    <a:lumOff val="25000"/>
                  </a:prstClr>
                </a:solidFill>
                <a:latin typeface="Calibri" panose="020F0502020204030204" pitchFamily="34" charset="0"/>
                <a:ea typeface="+mn-ea"/>
                <a:cs typeface="Calibri" panose="020F0502020204030204" pitchFamily="34" charset="0"/>
              </a:rPr>
              <a:t> ~</a:t>
            </a:r>
            <a:r>
              <a:rPr lang="en-US" altLang="zh-CN" sz="1500" b="1" kern="1200" dirty="0">
                <a:solidFill>
                  <a:prstClr val="black">
                    <a:lumMod val="75000"/>
                    <a:lumOff val="25000"/>
                  </a:prstClr>
                </a:solidFill>
                <a:latin typeface="Calibri" panose="020F0502020204030204" pitchFamily="34" charset="0"/>
                <a:ea typeface="+mn-ea"/>
                <a:cs typeface="Calibri" panose="020F0502020204030204" pitchFamily="34" charset="0"/>
              </a:rPr>
              <a:t>8</a:t>
            </a:r>
            <a:r>
              <a:rPr lang="el-GR" altLang="zh-CN" sz="1500" b="1" kern="1200" dirty="0">
                <a:solidFill>
                  <a:prstClr val="black">
                    <a:lumMod val="75000"/>
                    <a:lumOff val="25000"/>
                  </a:prstClr>
                </a:solidFill>
                <a:latin typeface="Calibri" panose="020F0502020204030204" pitchFamily="34" charset="0"/>
                <a:ea typeface="+mn-ea"/>
                <a:cs typeface="Calibri" panose="020F0502020204030204" pitchFamily="34" charset="0"/>
              </a:rPr>
              <a:t> GW Αιολικά &amp; ΦΒ με ΟΠΣ </a:t>
            </a:r>
            <a:r>
              <a:rPr lang="el-GR" altLang="zh-CN" sz="1500" kern="1200" dirty="0">
                <a:solidFill>
                  <a:prstClr val="black">
                    <a:lumMod val="75000"/>
                    <a:lumOff val="25000"/>
                  </a:prstClr>
                </a:solidFill>
                <a:latin typeface="Calibri" panose="020F0502020204030204" pitchFamily="34" charset="0"/>
                <a:ea typeface="+mn-ea"/>
                <a:cs typeface="Calibri" panose="020F0502020204030204" pitchFamily="34" charset="0"/>
              </a:rPr>
              <a:t>τα οποία δεν έχουν εξασφαλίσει ακόμα τιμή</a:t>
            </a:r>
          </a:p>
        </p:txBody>
      </p:sp>
      <p:sp>
        <p:nvSpPr>
          <p:cNvPr id="7" name="Oval 6">
            <a:extLst>
              <a:ext uri="{FF2B5EF4-FFF2-40B4-BE49-F238E27FC236}">
                <a16:creationId xmlns:a16="http://schemas.microsoft.com/office/drawing/2014/main" id="{34E2CFB7-1940-DAF4-4EE2-55430AE9BDAF}"/>
              </a:ext>
            </a:extLst>
          </p:cNvPr>
          <p:cNvSpPr/>
          <p:nvPr/>
        </p:nvSpPr>
        <p:spPr bwMode="gray">
          <a:xfrm>
            <a:off x="1553084" y="2797458"/>
            <a:ext cx="411480" cy="411480"/>
          </a:xfrm>
          <a:prstGeom prst="ellipse">
            <a:avLst/>
          </a:prstGeom>
          <a:solidFill>
            <a:srgbClr val="0070C0"/>
          </a:solidFill>
          <a:ln w="19050" algn="ctr">
            <a:noFill/>
            <a:miter lim="800000"/>
            <a:headEnd/>
            <a:tailEnd/>
          </a:ln>
        </p:spPr>
        <p:txBody>
          <a:bodyPr wrap="squar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IE" sz="825" b="1" i="0" u="none" strike="noStrike" kern="1200" cap="none" spc="0" normalizeH="0" baseline="0" noProof="0" dirty="0">
                <a:ln>
                  <a:noFill/>
                </a:ln>
                <a:solidFill>
                  <a:prstClr val="white"/>
                </a:solidFill>
                <a:effectLst/>
                <a:uLnTx/>
                <a:uFillTx/>
                <a:latin typeface="Calibri"/>
                <a:ea typeface="Open Sans Semibold" panose="020B0706030804020204" pitchFamily="34" charset="0"/>
                <a:cs typeface="Open Sans Semibold" panose="020B0706030804020204" pitchFamily="34" charset="0"/>
              </a:rPr>
              <a:t>02</a:t>
            </a:r>
          </a:p>
        </p:txBody>
      </p:sp>
      <p:sp>
        <p:nvSpPr>
          <p:cNvPr id="8" name="Rectangle 7">
            <a:extLst>
              <a:ext uri="{FF2B5EF4-FFF2-40B4-BE49-F238E27FC236}">
                <a16:creationId xmlns:a16="http://schemas.microsoft.com/office/drawing/2014/main" id="{4510D53D-3E8B-0FD8-1CA1-57249BDF1912}"/>
              </a:ext>
            </a:extLst>
          </p:cNvPr>
          <p:cNvSpPr/>
          <p:nvPr/>
        </p:nvSpPr>
        <p:spPr>
          <a:xfrm>
            <a:off x="1935824" y="1449500"/>
            <a:ext cx="9843010" cy="839541"/>
          </a:xfrm>
          <a:prstGeom prst="rect">
            <a:avLst/>
          </a:prstGeom>
          <a:solidFill>
            <a:schemeClr val="accent1">
              <a:lumMod val="20000"/>
              <a:lumOff val="80000"/>
            </a:schemeClr>
          </a:solidFill>
          <a:ln w="12700">
            <a:solidFill>
              <a:srgbClr val="43B02A"/>
            </a:solidFill>
          </a:ln>
        </p:spPr>
        <p:txBody>
          <a:bodyPr wrap="square" lIns="121500" tIns="40500" rIns="54000" bIns="40500" anchor="ctr">
            <a:no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l-GR" altLang="zh-CN" sz="15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Για τον συμψηφισμό </a:t>
            </a:r>
            <a:r>
              <a:rPr kumimoji="0" lang="el-GR" altLang="zh-CN" sz="15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~1.620 </a:t>
            </a:r>
            <a:r>
              <a:rPr kumimoji="0" lang="el-GR" altLang="zh-CN" sz="15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GWh</a:t>
            </a:r>
            <a:r>
              <a:rPr kumimoji="0" lang="el-GR" altLang="zh-CN" sz="15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/ετησίως, </a:t>
            </a:r>
            <a:r>
              <a:rPr kumimoji="0" lang="el-GR" altLang="zh-CN" sz="150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θα</a:t>
            </a:r>
            <a:r>
              <a:rPr kumimoji="0" lang="el-GR" altLang="zh-CN" sz="15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 απαιτηθεί</a:t>
            </a:r>
            <a:r>
              <a:rPr kumimoji="0" lang="el-GR" altLang="zh-CN" sz="15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 ενδεικτικά η εγκατάσταση 1,1</a:t>
            </a:r>
            <a:r>
              <a:rPr kumimoji="0" lang="en-US" altLang="zh-CN" sz="15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GW </a:t>
            </a:r>
            <a:r>
              <a:rPr kumimoji="0" lang="el-GR" altLang="zh-CN" sz="15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νέων ΦΒ σταθμών με μπαταρίες </a:t>
            </a:r>
            <a:r>
              <a:rPr kumimoji="0" lang="el-GR" altLang="zh-CN" sz="15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συνολικής χωρητικότητας </a:t>
            </a:r>
            <a:r>
              <a:rPr kumimoji="0" lang="el-GR" altLang="zh-CN" sz="15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1,1 </a:t>
            </a:r>
            <a:r>
              <a:rPr kumimoji="0" lang="el-GR" altLang="zh-CN" sz="1500" b="1"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GWh</a:t>
            </a:r>
            <a:r>
              <a:rPr kumimoji="0" lang="el-GR" altLang="zh-CN" sz="15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15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rPr>
              <a:t>(1h)</a:t>
            </a:r>
            <a:endParaRPr kumimoji="0" lang="el-GR" altLang="zh-CN" sz="15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9" name="Oval 8">
            <a:extLst>
              <a:ext uri="{FF2B5EF4-FFF2-40B4-BE49-F238E27FC236}">
                <a16:creationId xmlns:a16="http://schemas.microsoft.com/office/drawing/2014/main" id="{273C2A55-3AF9-5FED-1C8E-D20BC572AD5A}"/>
              </a:ext>
            </a:extLst>
          </p:cNvPr>
          <p:cNvSpPr/>
          <p:nvPr/>
        </p:nvSpPr>
        <p:spPr bwMode="gray">
          <a:xfrm>
            <a:off x="1553084" y="1604695"/>
            <a:ext cx="411480" cy="411480"/>
          </a:xfrm>
          <a:prstGeom prst="ellipse">
            <a:avLst/>
          </a:prstGeom>
          <a:solidFill>
            <a:srgbClr val="0070C0"/>
          </a:solidFill>
          <a:ln w="19050" algn="ctr">
            <a:noFill/>
            <a:miter lim="800000"/>
            <a:headEnd/>
            <a:tailEnd/>
          </a:ln>
        </p:spPr>
        <p:txBody>
          <a:bodyPr wrap="square" lIns="0" tIns="0" rIns="0" bIns="0"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IE" sz="825" b="1" i="0" u="none" strike="noStrike" kern="1200" cap="none" spc="0" normalizeH="0" baseline="0" noProof="0" dirty="0">
                <a:ln>
                  <a:noFill/>
                </a:ln>
                <a:solidFill>
                  <a:prstClr val="white"/>
                </a:solidFill>
                <a:effectLst/>
                <a:uLnTx/>
                <a:uFillTx/>
                <a:latin typeface="Calibri"/>
                <a:ea typeface="Open Sans Semibold" panose="020B0706030804020204" pitchFamily="34" charset="0"/>
                <a:cs typeface="Open Sans Semibold" panose="020B0706030804020204" pitchFamily="34" charset="0"/>
              </a:rPr>
              <a:t>01</a:t>
            </a:r>
          </a:p>
        </p:txBody>
      </p:sp>
      <p:cxnSp>
        <p:nvCxnSpPr>
          <p:cNvPr id="14" name="Straight Connector 13">
            <a:extLst>
              <a:ext uri="{FF2B5EF4-FFF2-40B4-BE49-F238E27FC236}">
                <a16:creationId xmlns:a16="http://schemas.microsoft.com/office/drawing/2014/main" id="{42B5F7F8-A283-F51D-4CA3-9172FF27F130}"/>
              </a:ext>
            </a:extLst>
          </p:cNvPr>
          <p:cNvCxnSpPr>
            <a:cxnSpLocks/>
          </p:cNvCxnSpPr>
          <p:nvPr/>
        </p:nvCxnSpPr>
        <p:spPr>
          <a:xfrm>
            <a:off x="1086652" y="1863580"/>
            <a:ext cx="0" cy="3052845"/>
          </a:xfrm>
          <a:prstGeom prst="line">
            <a:avLst/>
          </a:prstGeom>
          <a:noFill/>
          <a:ln w="12700" cap="flat" cmpd="sng" algn="ctr">
            <a:solidFill>
              <a:schemeClr val="tx1"/>
            </a:solidFill>
            <a:prstDash val="solid"/>
          </a:ln>
          <a:effectLst/>
        </p:spPr>
      </p:cxnSp>
      <p:cxnSp>
        <p:nvCxnSpPr>
          <p:cNvPr id="15" name="Straight Connector 14">
            <a:extLst>
              <a:ext uri="{FF2B5EF4-FFF2-40B4-BE49-F238E27FC236}">
                <a16:creationId xmlns:a16="http://schemas.microsoft.com/office/drawing/2014/main" id="{A647A23F-3C66-BC78-6C51-5F0E7A0B5520}"/>
              </a:ext>
            </a:extLst>
          </p:cNvPr>
          <p:cNvCxnSpPr>
            <a:cxnSpLocks/>
          </p:cNvCxnSpPr>
          <p:nvPr/>
        </p:nvCxnSpPr>
        <p:spPr>
          <a:xfrm>
            <a:off x="1086652" y="1863580"/>
            <a:ext cx="466432" cy="0"/>
          </a:xfrm>
          <a:prstGeom prst="line">
            <a:avLst/>
          </a:prstGeom>
          <a:noFill/>
          <a:ln w="12700" cap="flat" cmpd="sng" algn="ctr">
            <a:solidFill>
              <a:schemeClr val="tx1"/>
            </a:solidFill>
            <a:prstDash val="solid"/>
          </a:ln>
          <a:effectLst/>
        </p:spPr>
      </p:cxnSp>
      <p:cxnSp>
        <p:nvCxnSpPr>
          <p:cNvPr id="16" name="Straight Connector 15">
            <a:extLst>
              <a:ext uri="{FF2B5EF4-FFF2-40B4-BE49-F238E27FC236}">
                <a16:creationId xmlns:a16="http://schemas.microsoft.com/office/drawing/2014/main" id="{84D5829A-1F75-E74E-7202-DC059BC7003F}"/>
              </a:ext>
            </a:extLst>
          </p:cNvPr>
          <p:cNvCxnSpPr>
            <a:cxnSpLocks/>
          </p:cNvCxnSpPr>
          <p:nvPr/>
        </p:nvCxnSpPr>
        <p:spPr>
          <a:xfrm>
            <a:off x="1086652" y="3049642"/>
            <a:ext cx="466432" cy="0"/>
          </a:xfrm>
          <a:prstGeom prst="line">
            <a:avLst/>
          </a:prstGeom>
          <a:noFill/>
          <a:ln w="12700" cap="flat" cmpd="sng" algn="ctr">
            <a:solidFill>
              <a:schemeClr val="tx1"/>
            </a:solidFill>
            <a:prstDash val="solid"/>
          </a:ln>
          <a:effectLst/>
        </p:spPr>
      </p:cxnSp>
      <p:cxnSp>
        <p:nvCxnSpPr>
          <p:cNvPr id="17" name="Straight Connector 16">
            <a:extLst>
              <a:ext uri="{FF2B5EF4-FFF2-40B4-BE49-F238E27FC236}">
                <a16:creationId xmlns:a16="http://schemas.microsoft.com/office/drawing/2014/main" id="{10D19080-0E5F-3892-365D-AED5C8C37060}"/>
              </a:ext>
            </a:extLst>
          </p:cNvPr>
          <p:cNvCxnSpPr>
            <a:cxnSpLocks/>
          </p:cNvCxnSpPr>
          <p:nvPr/>
        </p:nvCxnSpPr>
        <p:spPr>
          <a:xfrm>
            <a:off x="1086652" y="4916425"/>
            <a:ext cx="466432" cy="0"/>
          </a:xfrm>
          <a:prstGeom prst="line">
            <a:avLst/>
          </a:prstGeom>
          <a:noFill/>
          <a:ln w="12700" cap="flat" cmpd="sng" algn="ctr">
            <a:solidFill>
              <a:schemeClr val="tx1"/>
            </a:solidFill>
            <a:prstDash val="solid"/>
          </a:ln>
          <a:effectLst/>
        </p:spPr>
      </p:cxnSp>
      <p:sp>
        <p:nvSpPr>
          <p:cNvPr id="12" name="Title 2">
            <a:extLst>
              <a:ext uri="{FF2B5EF4-FFF2-40B4-BE49-F238E27FC236}">
                <a16:creationId xmlns:a16="http://schemas.microsoft.com/office/drawing/2014/main" id="{B1A90309-58B3-D690-94BF-810F5068F3F9}"/>
              </a:ext>
            </a:extLst>
          </p:cNvPr>
          <p:cNvSpPr>
            <a:spLocks noGrp="1"/>
          </p:cNvSpPr>
          <p:nvPr>
            <p:ph type="title"/>
          </p:nvPr>
        </p:nvSpPr>
        <p:spPr>
          <a:xfrm>
            <a:off x="406908" y="169974"/>
            <a:ext cx="11371960" cy="533400"/>
          </a:xfrm>
        </p:spPr>
        <p:txBody>
          <a:bodyPr/>
          <a:lstStyle/>
          <a:p>
            <a:r>
              <a:rPr lang="el-GR" sz="2800" dirty="0">
                <a:solidFill>
                  <a:schemeClr val="bg2"/>
                </a:solidFill>
                <a:latin typeface="Calibri" panose="020F0502020204030204" pitchFamily="34" charset="0"/>
                <a:cs typeface="Calibri" panose="020F0502020204030204" pitchFamily="34" charset="0"/>
              </a:rPr>
              <a:t>Πρόγραμμα «ΑΠΟΛΛΩΝ»</a:t>
            </a:r>
            <a:endParaRPr lang="en-US" sz="2800" dirty="0">
              <a:solidFill>
                <a:schemeClr val="bg2"/>
              </a:solidFill>
              <a:latin typeface="Calibri" panose="020F0502020204030204" pitchFamily="34" charset="0"/>
              <a:cs typeface="Calibri" panose="020F0502020204030204" pitchFamily="34" charset="0"/>
            </a:endParaRPr>
          </a:p>
        </p:txBody>
      </p:sp>
      <p:sp>
        <p:nvSpPr>
          <p:cNvPr id="3" name="Θέση αριθμού διαφάνειας 2">
            <a:extLst>
              <a:ext uri="{FF2B5EF4-FFF2-40B4-BE49-F238E27FC236}">
                <a16:creationId xmlns:a16="http://schemas.microsoft.com/office/drawing/2014/main" id="{1B559DE9-D73E-B58A-4D2C-576DD9FD8E62}"/>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17</a:t>
            </a:fld>
            <a:endParaRPr lang="el-GR"/>
          </a:p>
        </p:txBody>
      </p:sp>
    </p:spTree>
    <p:extLst>
      <p:ext uri="{BB962C8B-B14F-4D97-AF65-F5344CB8AC3E}">
        <p14:creationId xmlns:p14="http://schemas.microsoft.com/office/powerpoint/2010/main" val="34077152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3" name="直接连接符 5">
            <a:extLst>
              <a:ext uri="{FF2B5EF4-FFF2-40B4-BE49-F238E27FC236}">
                <a16:creationId xmlns:a16="http://schemas.microsoft.com/office/drawing/2014/main" id="{3A533821-7AE9-0A6E-5831-EB61A8036CEA}"/>
              </a:ext>
            </a:extLst>
          </p:cNvPr>
          <p:cNvCxnSpPr>
            <a:cxnSpLocks/>
          </p:cNvCxnSpPr>
          <p:nvPr/>
        </p:nvCxnSpPr>
        <p:spPr>
          <a:xfrm>
            <a:off x="565925" y="5673778"/>
            <a:ext cx="11243213" cy="24199"/>
          </a:xfrm>
          <a:prstGeom prst="line">
            <a:avLst/>
          </a:prstGeom>
          <a:noFill/>
          <a:ln w="19050" cap="flat" cmpd="sng" algn="ctr">
            <a:solidFill>
              <a:srgbClr val="53565A"/>
            </a:solidFill>
            <a:prstDash val="solid"/>
            <a:headEnd type="oval"/>
            <a:tailEnd type="oval"/>
          </a:ln>
          <a:effectLst/>
        </p:spPr>
      </p:cxnSp>
      <p:sp>
        <p:nvSpPr>
          <p:cNvPr id="64" name="椭圆 30">
            <a:extLst>
              <a:ext uri="{FF2B5EF4-FFF2-40B4-BE49-F238E27FC236}">
                <a16:creationId xmlns:a16="http://schemas.microsoft.com/office/drawing/2014/main" id="{141A4B95-B00D-065E-1D37-F695B0F20465}"/>
              </a:ext>
            </a:extLst>
          </p:cNvPr>
          <p:cNvSpPr/>
          <p:nvPr/>
        </p:nvSpPr>
        <p:spPr bwMode="gray">
          <a:xfrm>
            <a:off x="693103" y="5523623"/>
            <a:ext cx="238621" cy="238621"/>
          </a:xfrm>
          <a:prstGeom prst="ellipse">
            <a:avLst/>
          </a:prstGeom>
          <a:solidFill>
            <a:sysClr val="window" lastClr="FFFFFF"/>
          </a:solidFill>
          <a:ln w="28575" cmpd="sng" algn="ctr">
            <a:solidFill>
              <a:srgbClr val="000000"/>
            </a:solidFill>
            <a:prstDash val="solid"/>
            <a:miter lim="800000"/>
            <a:headEnd/>
            <a:tailEnd/>
          </a:ln>
        </p:spPr>
        <p:txBody>
          <a:bodyPr wrap="square" lIns="88900" tIns="88900" rIns="88900" bIns="88900" rtlCol="0" anchor="ctr"/>
          <a:lstStyle/>
          <a:p>
            <a:pPr marL="0" marR="0" lvl="0" indent="0" algn="ctr" defTabSz="914400" eaLnBrk="1" fontAlgn="auto" latinLnBrk="0" hangingPunct="1">
              <a:lnSpc>
                <a:spcPct val="100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65" name="Rounded Rectangle 136">
            <a:extLst>
              <a:ext uri="{FF2B5EF4-FFF2-40B4-BE49-F238E27FC236}">
                <a16:creationId xmlns:a16="http://schemas.microsoft.com/office/drawing/2014/main" id="{D7218A19-DEE2-5A5B-B901-85E550429D89}"/>
              </a:ext>
            </a:extLst>
          </p:cNvPr>
          <p:cNvSpPr/>
          <p:nvPr/>
        </p:nvSpPr>
        <p:spPr>
          <a:xfrm>
            <a:off x="736646" y="1592931"/>
            <a:ext cx="3635701" cy="380134"/>
          </a:xfrm>
          <a:prstGeom prst="roundRect">
            <a:avLst>
              <a:gd name="adj" fmla="val 50000"/>
            </a:avLst>
          </a:prstGeom>
          <a:solidFill>
            <a:srgbClr val="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white"/>
                </a:solidFill>
                <a:effectLst/>
                <a:uLnTx/>
                <a:uFillTx/>
                <a:latin typeface="Helvetica Neue" panose="020B0604020202020204" charset="0"/>
                <a:ea typeface="+mn-ea"/>
                <a:cs typeface="+mn-cs"/>
              </a:rPr>
              <a:t>Φάση Α</a:t>
            </a:r>
            <a:endParaRPr kumimoji="0" lang="en-US" sz="1600" b="0" i="0" u="none" strike="noStrike" kern="1200" cap="none" spc="0" normalizeH="0" baseline="0" noProof="0" dirty="0">
              <a:ln>
                <a:noFill/>
              </a:ln>
              <a:solidFill>
                <a:prstClr val="white"/>
              </a:solidFill>
              <a:effectLst/>
              <a:uLnTx/>
              <a:uFillTx/>
              <a:latin typeface="Helvetica Neue" panose="020B0604020202020204" charset="0"/>
              <a:ea typeface="+mn-ea"/>
              <a:cs typeface="+mn-cs"/>
            </a:endParaRPr>
          </a:p>
        </p:txBody>
      </p:sp>
      <p:sp>
        <p:nvSpPr>
          <p:cNvPr id="70" name="椭圆 45">
            <a:extLst>
              <a:ext uri="{FF2B5EF4-FFF2-40B4-BE49-F238E27FC236}">
                <a16:creationId xmlns:a16="http://schemas.microsoft.com/office/drawing/2014/main" id="{863E49F4-3CDD-B174-CBB3-4469BCE9920A}"/>
              </a:ext>
            </a:extLst>
          </p:cNvPr>
          <p:cNvSpPr/>
          <p:nvPr/>
        </p:nvSpPr>
        <p:spPr bwMode="gray">
          <a:xfrm>
            <a:off x="4315621" y="5546254"/>
            <a:ext cx="238621" cy="238621"/>
          </a:xfrm>
          <a:prstGeom prst="ellipse">
            <a:avLst/>
          </a:prstGeom>
          <a:solidFill>
            <a:sysClr val="window" lastClr="FFFFFF"/>
          </a:solidFill>
          <a:ln w="28575" cmpd="sng" algn="ctr">
            <a:solidFill>
              <a:srgbClr val="97999B"/>
            </a:solidFill>
            <a:prstDash val="solid"/>
            <a:miter lim="800000"/>
            <a:headEnd/>
            <a:tailEnd/>
          </a:ln>
        </p:spPr>
        <p:txBody>
          <a:bodyPr wrap="square" lIns="88900" tIns="88900" rIns="88900" bIns="88900" rtlCol="0" anchor="ctr"/>
          <a:lstStyle/>
          <a:p>
            <a:pPr marL="0" marR="0" lvl="0" indent="0" algn="ctr" defTabSz="914400" eaLnBrk="1" fontAlgn="auto" latinLnBrk="0" hangingPunct="1">
              <a:lnSpc>
                <a:spcPct val="100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71" name="Rounded Rectangle 136">
            <a:extLst>
              <a:ext uri="{FF2B5EF4-FFF2-40B4-BE49-F238E27FC236}">
                <a16:creationId xmlns:a16="http://schemas.microsoft.com/office/drawing/2014/main" id="{86001DC9-3192-65F2-57F5-27D51F053CBF}"/>
              </a:ext>
            </a:extLst>
          </p:cNvPr>
          <p:cNvSpPr/>
          <p:nvPr/>
        </p:nvSpPr>
        <p:spPr>
          <a:xfrm>
            <a:off x="4410366" y="1592931"/>
            <a:ext cx="3603600" cy="380134"/>
          </a:xfrm>
          <a:prstGeom prst="roundRect">
            <a:avLst>
              <a:gd name="adj" fmla="val 50000"/>
            </a:avLst>
          </a:prstGeom>
          <a:solidFill>
            <a:srgbClr val="97999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l-GR" sz="1600" b="1" kern="1200" dirty="0">
                <a:solidFill>
                  <a:prstClr val="white"/>
                </a:solidFill>
                <a:latin typeface="Helvetica Neue" panose="020B0604020202020204" charset="0"/>
                <a:ea typeface="+mn-ea"/>
                <a:cs typeface="+mn-cs"/>
              </a:rPr>
              <a:t>Φάση Β</a:t>
            </a:r>
            <a:endParaRPr kumimoji="0" lang="en-US" sz="1600" b="0" i="0" u="none" strike="noStrike" kern="1200" cap="none" spc="0" normalizeH="0" baseline="0" noProof="0" dirty="0">
              <a:ln>
                <a:noFill/>
              </a:ln>
              <a:solidFill>
                <a:prstClr val="white"/>
              </a:solidFill>
              <a:effectLst/>
              <a:uLnTx/>
              <a:uFillTx/>
              <a:latin typeface="Helvetica Neue" panose="020B0604020202020204" charset="0"/>
              <a:ea typeface="+mn-ea"/>
              <a:cs typeface="+mn-cs"/>
            </a:endParaRPr>
          </a:p>
        </p:txBody>
      </p:sp>
      <p:sp>
        <p:nvSpPr>
          <p:cNvPr id="74" name="Rectangle 160">
            <a:extLst>
              <a:ext uri="{FF2B5EF4-FFF2-40B4-BE49-F238E27FC236}">
                <a16:creationId xmlns:a16="http://schemas.microsoft.com/office/drawing/2014/main" id="{203EA973-D570-4BE6-F4EA-94D515536238}"/>
              </a:ext>
            </a:extLst>
          </p:cNvPr>
          <p:cNvSpPr>
            <a:spLocks/>
          </p:cNvSpPr>
          <p:nvPr/>
        </p:nvSpPr>
        <p:spPr>
          <a:xfrm>
            <a:off x="4652054" y="2077712"/>
            <a:ext cx="3240000" cy="3240000"/>
          </a:xfrm>
          <a:prstGeom prst="rect">
            <a:avLst/>
          </a:prstGeom>
          <a:solidFill>
            <a:schemeClr val="accent1">
              <a:lumMod val="75000"/>
            </a:schemeClr>
          </a:solidFill>
          <a:ln>
            <a:solidFill>
              <a:srgbClr val="000000"/>
            </a:solidFill>
          </a:ln>
        </p:spPr>
        <p:txBody>
          <a:bodyPr wrap="square" lIns="18288" tIns="0" rIns="18288" bIns="0">
            <a:spAutoFit/>
          </a:bodyPr>
          <a:lstStyle/>
          <a:p>
            <a:pPr marL="342900" indent="-342900">
              <a:buClrTx/>
              <a:buFont typeface="Wingdings" panose="05000000000000000000" pitchFamily="2" charset="2"/>
              <a:buChar char="Ø"/>
            </a:pPr>
            <a:endParaRPr lang="el-GR" sz="1500" kern="1200" dirty="0">
              <a:solidFill>
                <a:schemeClr val="bg1"/>
              </a:solidFill>
              <a:latin typeface="Calibri" panose="020F0502020204030204" pitchFamily="34" charset="0"/>
              <a:ea typeface="+mn-ea"/>
              <a:cs typeface="Calibri" panose="020F0502020204030204" pitchFamily="34" charset="0"/>
            </a:endParaRPr>
          </a:p>
          <a:p>
            <a:pPr marL="342900" indent="-342900">
              <a:buClrTx/>
              <a:buFont typeface="Wingdings" panose="05000000000000000000" pitchFamily="2" charset="2"/>
              <a:buChar char="Ø"/>
            </a:pPr>
            <a:r>
              <a:rPr lang="el-GR" sz="1500" kern="1200" dirty="0">
                <a:solidFill>
                  <a:schemeClr val="bg1"/>
                </a:solidFill>
                <a:latin typeface="Calibri" panose="020F0502020204030204" pitchFamily="34" charset="0"/>
                <a:ea typeface="+mn-ea"/>
                <a:cs typeface="Calibri" panose="020F0502020204030204" pitchFamily="34" charset="0"/>
              </a:rPr>
              <a:t>Προκήρυξη διαγωνισμών για την κατασκευή, λειτουργία, συντήρηση των έργων ΑΠΕ και το συμψηφισμό της ενέργειας με τις καταναλώσεις</a:t>
            </a:r>
          </a:p>
          <a:p>
            <a:pPr marL="342900" indent="-342900">
              <a:buClrTx/>
              <a:buFont typeface="Wingdings" panose="05000000000000000000" pitchFamily="2" charset="2"/>
              <a:buChar char="Ø"/>
            </a:pPr>
            <a:endParaRPr lang="el-GR" sz="1500" kern="1200" dirty="0">
              <a:solidFill>
                <a:schemeClr val="bg1"/>
              </a:solidFill>
              <a:latin typeface="Calibri" panose="020F0502020204030204" pitchFamily="34" charset="0"/>
              <a:ea typeface="+mn-ea"/>
              <a:cs typeface="Calibri" panose="020F0502020204030204" pitchFamily="34" charset="0"/>
            </a:endParaRPr>
          </a:p>
          <a:p>
            <a:pPr marL="342900" indent="-342900">
              <a:buClrTx/>
              <a:buFont typeface="Wingdings" panose="05000000000000000000" pitchFamily="2" charset="2"/>
              <a:buChar char="Ø"/>
            </a:pPr>
            <a:r>
              <a:rPr lang="el-GR" sz="1500" kern="1200" dirty="0">
                <a:solidFill>
                  <a:schemeClr val="bg1"/>
                </a:solidFill>
                <a:latin typeface="Calibri" panose="020F0502020204030204" pitchFamily="34" charset="0"/>
                <a:ea typeface="+mn-ea"/>
                <a:cs typeface="Calibri" panose="020F0502020204030204" pitchFamily="34" charset="0"/>
              </a:rPr>
              <a:t>Επιλογή έργων ΑΠΕ με βάση την χαμηλότερη τιμή αποζημίωσης (€/</a:t>
            </a:r>
            <a:r>
              <a:rPr lang="en-US" sz="1500" kern="1200" dirty="0">
                <a:solidFill>
                  <a:schemeClr val="bg1"/>
                </a:solidFill>
                <a:latin typeface="Calibri" panose="020F0502020204030204" pitchFamily="34" charset="0"/>
                <a:ea typeface="+mn-ea"/>
                <a:cs typeface="Calibri" panose="020F0502020204030204" pitchFamily="34" charset="0"/>
              </a:rPr>
              <a:t>MWh)</a:t>
            </a:r>
            <a:endParaRPr lang="el-GR" sz="1500" kern="1200" dirty="0">
              <a:solidFill>
                <a:schemeClr val="bg1"/>
              </a:solidFill>
              <a:latin typeface="Calibri" panose="020F0502020204030204" pitchFamily="34" charset="0"/>
              <a:ea typeface="+mn-ea"/>
              <a:cs typeface="Calibri" panose="020F0502020204030204" pitchFamily="34" charset="0"/>
            </a:endParaRPr>
          </a:p>
          <a:p>
            <a:pPr marL="342900" indent="-342900">
              <a:buClrTx/>
              <a:buFont typeface="Wingdings" panose="05000000000000000000" pitchFamily="2" charset="2"/>
              <a:buChar char="Ø"/>
            </a:pPr>
            <a:endParaRPr lang="el-GR" sz="1500" kern="1200" dirty="0">
              <a:solidFill>
                <a:schemeClr val="bg1"/>
              </a:solidFill>
              <a:latin typeface="Calibri" panose="020F0502020204030204" pitchFamily="34" charset="0"/>
              <a:ea typeface="+mn-ea"/>
              <a:cs typeface="Calibri" panose="020F0502020204030204" pitchFamily="34" charset="0"/>
            </a:endParaRPr>
          </a:p>
          <a:p>
            <a:pPr marL="342900" indent="-342900">
              <a:buClrTx/>
              <a:buFont typeface="Wingdings" panose="05000000000000000000" pitchFamily="2" charset="2"/>
              <a:buChar char="Ø"/>
            </a:pPr>
            <a:r>
              <a:rPr lang="el-GR" sz="1500" kern="1200" dirty="0">
                <a:solidFill>
                  <a:schemeClr val="bg1"/>
                </a:solidFill>
                <a:latin typeface="Calibri" panose="020F0502020204030204" pitchFamily="34" charset="0"/>
                <a:ea typeface="+mn-ea"/>
                <a:cs typeface="Calibri" panose="020F0502020204030204" pitchFamily="34" charset="0"/>
              </a:rPr>
              <a:t>Σύναψη Συμβάσεων Λειτουργικής Ενίσχυσης μεταξύ Αναδόχων (Παραγωγών ΑΠΕ) – ΔΑΠΕΕΠ - Ενεργειακών Κοινοτήτων Πολιτών </a:t>
            </a:r>
          </a:p>
        </p:txBody>
      </p:sp>
      <p:sp>
        <p:nvSpPr>
          <p:cNvPr id="76" name="椭圆 65">
            <a:extLst>
              <a:ext uri="{FF2B5EF4-FFF2-40B4-BE49-F238E27FC236}">
                <a16:creationId xmlns:a16="http://schemas.microsoft.com/office/drawing/2014/main" id="{E8250197-57F8-7E93-033C-22A08E9B05D8}"/>
              </a:ext>
            </a:extLst>
          </p:cNvPr>
          <p:cNvSpPr/>
          <p:nvPr/>
        </p:nvSpPr>
        <p:spPr bwMode="gray">
          <a:xfrm>
            <a:off x="7977831" y="5545395"/>
            <a:ext cx="238621" cy="238621"/>
          </a:xfrm>
          <a:prstGeom prst="ellipse">
            <a:avLst/>
          </a:prstGeom>
          <a:solidFill>
            <a:sysClr val="window" lastClr="FFFFFF"/>
          </a:solidFill>
          <a:ln w="28575" cmpd="sng" algn="ctr">
            <a:solidFill>
              <a:schemeClr val="accent1"/>
            </a:solidFill>
            <a:prstDash val="solid"/>
            <a:miter lim="800000"/>
            <a:headEnd/>
            <a:tailEnd/>
          </a:ln>
        </p:spPr>
        <p:txBody>
          <a:bodyPr wrap="square" lIns="88900" tIns="88900" rIns="88900" bIns="88900" rtlCol="0" anchor="ctr"/>
          <a:lstStyle/>
          <a:p>
            <a:pPr marL="0" marR="0" lvl="0" indent="0" algn="ctr" defTabSz="914400" eaLnBrk="1" fontAlgn="auto" latinLnBrk="0" hangingPunct="1">
              <a:lnSpc>
                <a:spcPct val="100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77" name="Rounded Rectangle 136">
            <a:extLst>
              <a:ext uri="{FF2B5EF4-FFF2-40B4-BE49-F238E27FC236}">
                <a16:creationId xmlns:a16="http://schemas.microsoft.com/office/drawing/2014/main" id="{18A7B368-28C7-EEE0-3FC3-F092D804FEDB}"/>
              </a:ext>
            </a:extLst>
          </p:cNvPr>
          <p:cNvSpPr/>
          <p:nvPr/>
        </p:nvSpPr>
        <p:spPr>
          <a:xfrm>
            <a:off x="8053550" y="1592931"/>
            <a:ext cx="3603600" cy="380134"/>
          </a:xfrm>
          <a:prstGeom prst="roundRect">
            <a:avLst>
              <a:gd name="adj" fmla="val 50000"/>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white"/>
                </a:solidFill>
                <a:effectLst/>
                <a:uLnTx/>
                <a:uFillTx/>
                <a:latin typeface="Helvetica Neue" panose="020B0604020202020204" charset="0"/>
                <a:ea typeface="+mn-ea"/>
                <a:cs typeface="+mn-cs"/>
              </a:rPr>
              <a:t>Φάση Γ</a:t>
            </a:r>
            <a:endParaRPr kumimoji="0" lang="en-US" sz="1600" b="0" i="0" u="none" strike="noStrike" kern="1200" cap="none" spc="0" normalizeH="0" baseline="0" noProof="0" dirty="0">
              <a:ln>
                <a:noFill/>
              </a:ln>
              <a:solidFill>
                <a:prstClr val="white"/>
              </a:solidFill>
              <a:effectLst/>
              <a:uLnTx/>
              <a:uFillTx/>
              <a:latin typeface="Helvetica Neue" panose="020B0604020202020204" charset="0"/>
              <a:ea typeface="+mn-ea"/>
              <a:cs typeface="+mn-cs"/>
            </a:endParaRPr>
          </a:p>
        </p:txBody>
      </p:sp>
      <p:sp>
        <p:nvSpPr>
          <p:cNvPr id="80" name="Rectangle 160">
            <a:extLst>
              <a:ext uri="{FF2B5EF4-FFF2-40B4-BE49-F238E27FC236}">
                <a16:creationId xmlns:a16="http://schemas.microsoft.com/office/drawing/2014/main" id="{8CA3DD40-50B1-3B8D-66F5-5A1C36CF04CB}"/>
              </a:ext>
            </a:extLst>
          </p:cNvPr>
          <p:cNvSpPr>
            <a:spLocks/>
          </p:cNvSpPr>
          <p:nvPr/>
        </p:nvSpPr>
        <p:spPr>
          <a:xfrm>
            <a:off x="8270930" y="2077715"/>
            <a:ext cx="3240000" cy="3240000"/>
          </a:xfrm>
          <a:prstGeom prst="rect">
            <a:avLst/>
          </a:prstGeom>
          <a:solidFill>
            <a:schemeClr val="accent1">
              <a:lumMod val="75000"/>
            </a:schemeClr>
          </a:solidFill>
          <a:ln>
            <a:solidFill>
              <a:srgbClr val="000000"/>
            </a:solidFill>
          </a:ln>
        </p:spPr>
        <p:txBody>
          <a:bodyPr wrap="square" lIns="18288" tIns="0" rIns="18288" bIns="0">
            <a:spAutoFit/>
          </a:bodyPr>
          <a:lstStyle/>
          <a:p>
            <a:pPr marL="342900" indent="-342900">
              <a:buClrTx/>
              <a:buFont typeface="Wingdings" panose="05000000000000000000" pitchFamily="2" charset="2"/>
              <a:buChar char="Ø"/>
            </a:pPr>
            <a:endParaRPr lang="el-GR" sz="1500" kern="1200" dirty="0">
              <a:solidFill>
                <a:schemeClr val="bg1"/>
              </a:solidFill>
              <a:latin typeface="Calibri" panose="020F0502020204030204" pitchFamily="34" charset="0"/>
              <a:ea typeface="+mn-ea"/>
              <a:cs typeface="Calibri" panose="020F0502020204030204" pitchFamily="34" charset="0"/>
            </a:endParaRPr>
          </a:p>
          <a:p>
            <a:pPr marL="342900" indent="-342900">
              <a:buClrTx/>
              <a:buFont typeface="Wingdings" panose="05000000000000000000" pitchFamily="2" charset="2"/>
              <a:buChar char="Ø"/>
            </a:pPr>
            <a:r>
              <a:rPr lang="el-GR" sz="1500" kern="1200" dirty="0">
                <a:solidFill>
                  <a:schemeClr val="bg1"/>
                </a:solidFill>
                <a:latin typeface="Calibri" panose="020F0502020204030204" pitchFamily="34" charset="0"/>
                <a:ea typeface="+mn-ea"/>
                <a:cs typeface="Calibri" panose="020F0502020204030204" pitchFamily="34" charset="0"/>
              </a:rPr>
              <a:t>Κατασκευή των έργων</a:t>
            </a:r>
          </a:p>
          <a:p>
            <a:pPr marL="342900" indent="-342900">
              <a:buClrTx/>
              <a:buFont typeface="Wingdings" panose="05000000000000000000" pitchFamily="2" charset="2"/>
              <a:buChar char="Ø"/>
            </a:pPr>
            <a:endParaRPr lang="el-GR" sz="1500" kern="1200" dirty="0">
              <a:solidFill>
                <a:schemeClr val="bg1"/>
              </a:solidFill>
              <a:latin typeface="Calibri" panose="020F0502020204030204" pitchFamily="34" charset="0"/>
              <a:ea typeface="+mn-ea"/>
              <a:cs typeface="Calibri" panose="020F0502020204030204" pitchFamily="34" charset="0"/>
            </a:endParaRPr>
          </a:p>
          <a:p>
            <a:pPr marL="342900" indent="-342900">
              <a:buClrTx/>
              <a:buFont typeface="Wingdings" panose="05000000000000000000" pitchFamily="2" charset="2"/>
              <a:buChar char="Ø"/>
            </a:pPr>
            <a:r>
              <a:rPr lang="el-GR" sz="1500" kern="1200" dirty="0">
                <a:solidFill>
                  <a:schemeClr val="bg1"/>
                </a:solidFill>
                <a:latin typeface="Calibri" panose="020F0502020204030204" pitchFamily="34" charset="0"/>
                <a:ea typeface="+mn-ea"/>
                <a:cs typeface="Calibri" panose="020F0502020204030204" pitchFamily="34" charset="0"/>
              </a:rPr>
              <a:t>Ηλέκτριση των έργων στο Σύστημα</a:t>
            </a:r>
          </a:p>
          <a:p>
            <a:pPr marL="342900" indent="-342900">
              <a:buClrTx/>
              <a:buFont typeface="Wingdings" panose="05000000000000000000" pitchFamily="2" charset="2"/>
              <a:buChar char="Ø"/>
            </a:pPr>
            <a:endParaRPr lang="el-GR" sz="1500" kern="1200" dirty="0">
              <a:solidFill>
                <a:schemeClr val="bg1"/>
              </a:solidFill>
              <a:latin typeface="Calibri" panose="020F0502020204030204" pitchFamily="34" charset="0"/>
              <a:ea typeface="+mn-ea"/>
              <a:cs typeface="Calibri" panose="020F0502020204030204" pitchFamily="34" charset="0"/>
            </a:endParaRPr>
          </a:p>
          <a:p>
            <a:pPr marL="342900" indent="-342900">
              <a:buClrTx/>
              <a:buFont typeface="Wingdings" panose="05000000000000000000" pitchFamily="2" charset="2"/>
              <a:buChar char="Ø"/>
            </a:pPr>
            <a:r>
              <a:rPr lang="el-GR" sz="1500" kern="1200" dirty="0">
                <a:solidFill>
                  <a:schemeClr val="bg1"/>
                </a:solidFill>
                <a:latin typeface="Calibri" panose="020F0502020204030204" pitchFamily="34" charset="0"/>
                <a:ea typeface="+mn-ea"/>
                <a:cs typeface="Calibri" panose="020F0502020204030204" pitchFamily="34" charset="0"/>
              </a:rPr>
              <a:t>Σύναψη </a:t>
            </a:r>
            <a:r>
              <a:rPr lang="el-GR" sz="1500" kern="1200" dirty="0">
                <a:solidFill>
                  <a:schemeClr val="bg1"/>
                </a:solidFill>
                <a:latin typeface="Calibri" panose="020F0502020204030204" pitchFamily="34" charset="0"/>
                <a:cs typeface="Calibri" panose="020F0502020204030204" pitchFamily="34" charset="0"/>
              </a:rPr>
              <a:t>Συμβάσεων</a:t>
            </a:r>
            <a:r>
              <a:rPr lang="el-GR" sz="1500" kern="1200" dirty="0">
                <a:solidFill>
                  <a:schemeClr val="bg1"/>
                </a:solidFill>
                <a:latin typeface="Calibri" panose="020F0502020204030204" pitchFamily="34" charset="0"/>
                <a:ea typeface="+mn-ea"/>
                <a:cs typeface="Calibri" panose="020F0502020204030204" pitchFamily="34" charset="0"/>
              </a:rPr>
              <a:t> Συμψηφισμού μεταξύ Ενεργειακών Κοινοτήτων Πολιτών – Προμηθευτή Ηλεκτρικής Ενέργειας – Ανάδοχων (Παραγωγών ΑΠΕ)</a:t>
            </a:r>
          </a:p>
        </p:txBody>
      </p:sp>
      <p:cxnSp>
        <p:nvCxnSpPr>
          <p:cNvPr id="81" name="Straight Connector 154">
            <a:extLst>
              <a:ext uri="{FF2B5EF4-FFF2-40B4-BE49-F238E27FC236}">
                <a16:creationId xmlns:a16="http://schemas.microsoft.com/office/drawing/2014/main" id="{25544232-C6C0-BC0E-019D-9B773FCAB7DC}"/>
              </a:ext>
            </a:extLst>
          </p:cNvPr>
          <p:cNvCxnSpPr>
            <a:cxnSpLocks/>
            <a:stCxn id="64" idx="0"/>
          </p:cNvCxnSpPr>
          <p:nvPr/>
        </p:nvCxnSpPr>
        <p:spPr>
          <a:xfrm flipV="1">
            <a:off x="812414" y="1782998"/>
            <a:ext cx="0" cy="3740625"/>
          </a:xfrm>
          <a:prstGeom prst="line">
            <a:avLst/>
          </a:prstGeom>
          <a:noFill/>
          <a:ln w="19050" cap="rnd" cmpd="sng" algn="ctr">
            <a:solidFill>
              <a:srgbClr val="000000"/>
            </a:solidFill>
            <a:prstDash val="sysDot"/>
          </a:ln>
          <a:effectLst/>
        </p:spPr>
      </p:cxnSp>
      <p:cxnSp>
        <p:nvCxnSpPr>
          <p:cNvPr id="83" name="Straight Connector 154">
            <a:extLst>
              <a:ext uri="{FF2B5EF4-FFF2-40B4-BE49-F238E27FC236}">
                <a16:creationId xmlns:a16="http://schemas.microsoft.com/office/drawing/2014/main" id="{47268123-3483-03AD-D93D-7ABF3C907E34}"/>
              </a:ext>
            </a:extLst>
          </p:cNvPr>
          <p:cNvCxnSpPr>
            <a:cxnSpLocks/>
            <a:stCxn id="70" idx="0"/>
            <a:endCxn id="71" idx="1"/>
          </p:cNvCxnSpPr>
          <p:nvPr/>
        </p:nvCxnSpPr>
        <p:spPr>
          <a:xfrm flipH="1" flipV="1">
            <a:off x="4410366" y="1782998"/>
            <a:ext cx="24566" cy="3763256"/>
          </a:xfrm>
          <a:prstGeom prst="line">
            <a:avLst/>
          </a:prstGeom>
          <a:noFill/>
          <a:ln w="19050" cap="rnd" cmpd="sng" algn="ctr">
            <a:solidFill>
              <a:srgbClr val="97999B"/>
            </a:solidFill>
            <a:prstDash val="sysDot"/>
          </a:ln>
          <a:effectLst/>
        </p:spPr>
      </p:cxnSp>
      <p:cxnSp>
        <p:nvCxnSpPr>
          <p:cNvPr id="85" name="Straight Connector 154">
            <a:extLst>
              <a:ext uri="{FF2B5EF4-FFF2-40B4-BE49-F238E27FC236}">
                <a16:creationId xmlns:a16="http://schemas.microsoft.com/office/drawing/2014/main" id="{D417D452-AF20-7CBF-E0F7-9558BF1F8067}"/>
              </a:ext>
            </a:extLst>
          </p:cNvPr>
          <p:cNvCxnSpPr>
            <a:cxnSpLocks/>
            <a:stCxn id="76" idx="0"/>
            <a:endCxn id="77" idx="1"/>
          </p:cNvCxnSpPr>
          <p:nvPr/>
        </p:nvCxnSpPr>
        <p:spPr>
          <a:xfrm flipH="1" flipV="1">
            <a:off x="8053550" y="1782998"/>
            <a:ext cx="43592" cy="3762397"/>
          </a:xfrm>
          <a:prstGeom prst="line">
            <a:avLst/>
          </a:prstGeom>
          <a:noFill/>
          <a:ln w="19050" cap="rnd" cmpd="sng" algn="ctr">
            <a:solidFill>
              <a:schemeClr val="accent1"/>
            </a:solidFill>
            <a:prstDash val="sysDot"/>
          </a:ln>
          <a:effectLst/>
        </p:spPr>
      </p:cxnSp>
      <p:sp>
        <p:nvSpPr>
          <p:cNvPr id="68" name="Rectangle 160">
            <a:extLst>
              <a:ext uri="{FF2B5EF4-FFF2-40B4-BE49-F238E27FC236}">
                <a16:creationId xmlns:a16="http://schemas.microsoft.com/office/drawing/2014/main" id="{52BBEBA2-156D-EA51-C028-01BAA9B5022E}"/>
              </a:ext>
            </a:extLst>
          </p:cNvPr>
          <p:cNvSpPr>
            <a:spLocks/>
          </p:cNvSpPr>
          <p:nvPr/>
        </p:nvSpPr>
        <p:spPr>
          <a:xfrm>
            <a:off x="977888" y="2067045"/>
            <a:ext cx="3240000" cy="3240000"/>
          </a:xfrm>
          <a:prstGeom prst="rect">
            <a:avLst/>
          </a:prstGeom>
          <a:solidFill>
            <a:schemeClr val="accent1">
              <a:lumMod val="75000"/>
            </a:schemeClr>
          </a:solidFill>
          <a:ln>
            <a:solidFill>
              <a:srgbClr val="000000"/>
            </a:solidFill>
          </a:ln>
        </p:spPr>
        <p:txBody>
          <a:bodyPr wrap="square" lIns="18288" tIns="0" rIns="18288" bIns="0">
            <a:spAutoFit/>
          </a:bodyPr>
          <a:lstStyle/>
          <a:p>
            <a:pPr marL="285750" indent="-285750">
              <a:buClrTx/>
              <a:buFont typeface="Wingdings" panose="05000000000000000000" pitchFamily="2" charset="2"/>
              <a:buChar char="Ø"/>
            </a:pPr>
            <a:endParaRPr lang="el-GR" sz="1500" kern="1200" dirty="0">
              <a:solidFill>
                <a:schemeClr val="bg1"/>
              </a:solidFill>
              <a:latin typeface="Calibri" panose="020F0502020204030204" pitchFamily="34" charset="0"/>
              <a:ea typeface="+mn-ea"/>
              <a:cs typeface="Calibri" panose="020F0502020204030204" pitchFamily="34" charset="0"/>
            </a:endParaRPr>
          </a:p>
          <a:p>
            <a:pPr marL="285750" indent="-285750">
              <a:buClrTx/>
              <a:buFont typeface="Wingdings" panose="05000000000000000000" pitchFamily="2" charset="2"/>
              <a:buChar char="Ø"/>
            </a:pPr>
            <a:r>
              <a:rPr lang="el-GR" sz="1500" kern="1200" dirty="0">
                <a:solidFill>
                  <a:schemeClr val="bg1"/>
                </a:solidFill>
                <a:latin typeface="Calibri" panose="020F0502020204030204" pitchFamily="34" charset="0"/>
                <a:ea typeface="+mn-ea"/>
                <a:cs typeface="Calibri" panose="020F0502020204030204" pitchFamily="34" charset="0"/>
              </a:rPr>
              <a:t>Σύσταση Ενεργειακών Κοινοτήτων Πολιτών ανά Περιφέρεια</a:t>
            </a:r>
          </a:p>
          <a:p>
            <a:pPr marL="342900" indent="-342900">
              <a:buClrTx/>
              <a:buFont typeface="Wingdings" panose="05000000000000000000" pitchFamily="2" charset="2"/>
              <a:buChar char="Ø"/>
            </a:pPr>
            <a:endParaRPr lang="el-GR" sz="1500" kern="1200" dirty="0">
              <a:solidFill>
                <a:schemeClr val="bg1"/>
              </a:solidFill>
              <a:latin typeface="Calibri" panose="020F0502020204030204" pitchFamily="34" charset="0"/>
              <a:ea typeface="+mn-ea"/>
              <a:cs typeface="Calibri" panose="020F0502020204030204" pitchFamily="34" charset="0"/>
            </a:endParaRPr>
          </a:p>
          <a:p>
            <a:pPr marL="342900" indent="-342900">
              <a:buClrTx/>
              <a:buFont typeface="Wingdings" panose="05000000000000000000" pitchFamily="2" charset="2"/>
              <a:buChar char="Ø"/>
            </a:pPr>
            <a:r>
              <a:rPr lang="el-GR" sz="1500" kern="1200" dirty="0">
                <a:solidFill>
                  <a:schemeClr val="bg1"/>
                </a:solidFill>
                <a:latin typeface="Calibri" panose="020F0502020204030204" pitchFamily="34" charset="0"/>
                <a:ea typeface="+mn-ea"/>
                <a:cs typeface="Calibri" panose="020F0502020204030204" pitchFamily="34" charset="0"/>
              </a:rPr>
              <a:t>Ανάλυση προφίλ κατανάλωσης και ενεργειακών αναγκών </a:t>
            </a:r>
          </a:p>
          <a:p>
            <a:pPr marL="342900" indent="-342900">
              <a:buClrTx/>
              <a:buFont typeface="Wingdings" panose="05000000000000000000" pitchFamily="2" charset="2"/>
              <a:buChar char="Ø"/>
            </a:pPr>
            <a:endParaRPr lang="el-GR" sz="1500" kern="1200" dirty="0">
              <a:solidFill>
                <a:schemeClr val="bg1"/>
              </a:solidFill>
              <a:latin typeface="Calibri" panose="020F0502020204030204" pitchFamily="34" charset="0"/>
              <a:ea typeface="+mn-ea"/>
              <a:cs typeface="Calibri" panose="020F0502020204030204" pitchFamily="34" charset="0"/>
            </a:endParaRPr>
          </a:p>
          <a:p>
            <a:pPr marL="342900" indent="-342900">
              <a:buClrTx/>
              <a:buFont typeface="Wingdings" panose="05000000000000000000" pitchFamily="2" charset="2"/>
              <a:buChar char="Ø"/>
            </a:pPr>
            <a:r>
              <a:rPr lang="el-GR" sz="1500" kern="1200" dirty="0" err="1">
                <a:solidFill>
                  <a:schemeClr val="bg1"/>
                </a:solidFill>
                <a:latin typeface="Calibri" panose="020F0502020204030204" pitchFamily="34" charset="0"/>
                <a:ea typeface="+mn-ea"/>
                <a:cs typeface="Calibri" panose="020F0502020204030204" pitchFamily="34" charset="0"/>
              </a:rPr>
              <a:t>Διαστασιολόγηση</a:t>
            </a:r>
            <a:r>
              <a:rPr lang="el-GR" sz="1500" kern="1200" dirty="0">
                <a:solidFill>
                  <a:schemeClr val="bg1"/>
                </a:solidFill>
                <a:latin typeface="Calibri" panose="020F0502020204030204" pitchFamily="34" charset="0"/>
                <a:ea typeface="+mn-ea"/>
                <a:cs typeface="Calibri" panose="020F0502020204030204" pitchFamily="34" charset="0"/>
              </a:rPr>
              <a:t> απαιτούμενων έργων ΑΠΕ</a:t>
            </a:r>
          </a:p>
          <a:p>
            <a:pPr>
              <a:buClrTx/>
            </a:pPr>
            <a:endParaRPr lang="el-GR" sz="1500" kern="1200" dirty="0">
              <a:solidFill>
                <a:schemeClr val="bg1"/>
              </a:solidFill>
              <a:latin typeface="Calibri" panose="020F0502020204030204" pitchFamily="34" charset="0"/>
              <a:ea typeface="+mn-ea"/>
              <a:cs typeface="Calibri" panose="020F0502020204030204" pitchFamily="34" charset="0"/>
            </a:endParaRPr>
          </a:p>
          <a:p>
            <a:pPr algn="ctr">
              <a:buClrTx/>
            </a:pPr>
            <a:endParaRPr lang="el-GR" sz="1500" b="1" kern="1200" dirty="0">
              <a:solidFill>
                <a:schemeClr val="bg1"/>
              </a:solidFill>
              <a:latin typeface="Calibri" panose="020F0502020204030204" pitchFamily="34" charset="0"/>
              <a:ea typeface="+mn-ea"/>
              <a:cs typeface="Calibri" panose="020F0502020204030204" pitchFamily="34" charset="0"/>
            </a:endParaRPr>
          </a:p>
          <a:p>
            <a:pPr algn="ctr">
              <a:buClrTx/>
            </a:pPr>
            <a:r>
              <a:rPr lang="el-GR" sz="1500" b="1" kern="1200" dirty="0">
                <a:solidFill>
                  <a:schemeClr val="bg1"/>
                </a:solidFill>
                <a:latin typeface="Calibri" panose="020F0502020204030204" pitchFamily="34" charset="0"/>
                <a:ea typeface="+mn-ea"/>
                <a:cs typeface="Calibri" panose="020F0502020204030204" pitchFamily="34" charset="0"/>
              </a:rPr>
              <a:t>Προκήρυξη ανοιχτού διαγωνισμού για συμβουλευτικές υπηρεσίες προς υποστήριξη των ΟΤΑ</a:t>
            </a:r>
          </a:p>
        </p:txBody>
      </p:sp>
      <p:sp>
        <p:nvSpPr>
          <p:cNvPr id="6" name="Title 2">
            <a:extLst>
              <a:ext uri="{FF2B5EF4-FFF2-40B4-BE49-F238E27FC236}">
                <a16:creationId xmlns:a16="http://schemas.microsoft.com/office/drawing/2014/main" id="{C2A3983A-FE49-5A27-5326-24E9C95853ED}"/>
              </a:ext>
            </a:extLst>
          </p:cNvPr>
          <p:cNvSpPr>
            <a:spLocks noGrp="1"/>
          </p:cNvSpPr>
          <p:nvPr>
            <p:ph type="title"/>
          </p:nvPr>
        </p:nvSpPr>
        <p:spPr>
          <a:xfrm>
            <a:off x="406908" y="169974"/>
            <a:ext cx="11371960" cy="533400"/>
          </a:xfrm>
        </p:spPr>
        <p:txBody>
          <a:bodyPr/>
          <a:lstStyle/>
          <a:p>
            <a:r>
              <a:rPr lang="el-GR" sz="2800" dirty="0">
                <a:solidFill>
                  <a:schemeClr val="bg2"/>
                </a:solidFill>
                <a:latin typeface="Calibri" panose="020F0502020204030204" pitchFamily="34" charset="0"/>
                <a:cs typeface="Calibri" panose="020F0502020204030204" pitchFamily="34" charset="0"/>
              </a:rPr>
              <a:t>Πρόγραμμα «ΑΠΟΛΛΩΝ»</a:t>
            </a:r>
            <a:endParaRPr lang="en-US" sz="2800" dirty="0">
              <a:solidFill>
                <a:schemeClr val="bg2"/>
              </a:solidFill>
              <a:latin typeface="Calibri" panose="020F0502020204030204" pitchFamily="34" charset="0"/>
              <a:cs typeface="Calibri" panose="020F0502020204030204" pitchFamily="34" charset="0"/>
            </a:endParaRPr>
          </a:p>
        </p:txBody>
      </p:sp>
      <p:sp>
        <p:nvSpPr>
          <p:cNvPr id="3" name="Θέση αριθμού διαφάνειας 2">
            <a:extLst>
              <a:ext uri="{FF2B5EF4-FFF2-40B4-BE49-F238E27FC236}">
                <a16:creationId xmlns:a16="http://schemas.microsoft.com/office/drawing/2014/main" id="{37581CBF-04B4-24DA-FBCB-3339B541D44B}"/>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18</a:t>
            </a:fld>
            <a:endParaRPr lang="el-GR"/>
          </a:p>
        </p:txBody>
      </p:sp>
      <p:sp>
        <p:nvSpPr>
          <p:cNvPr id="17" name="Rectangle 16">
            <a:extLst>
              <a:ext uri="{FF2B5EF4-FFF2-40B4-BE49-F238E27FC236}">
                <a16:creationId xmlns:a16="http://schemas.microsoft.com/office/drawing/2014/main" id="{2FA3B51E-648E-D6D6-BD18-D47DAA343838}"/>
              </a:ext>
            </a:extLst>
          </p:cNvPr>
          <p:cNvSpPr/>
          <p:nvPr/>
        </p:nvSpPr>
        <p:spPr bwMode="gray">
          <a:xfrm>
            <a:off x="406908" y="876139"/>
            <a:ext cx="11371958" cy="517065"/>
          </a:xfrm>
          <a:prstGeom prst="rect">
            <a:avLst/>
          </a:prstGeom>
          <a:solidFill>
            <a:srgbClr val="007CB0"/>
          </a:solidFill>
          <a:ln w="9525" algn="ctr">
            <a:solidFill>
              <a:srgbClr val="D0D0CE">
                <a:lumMod val="60000"/>
                <a:lumOff val="40000"/>
              </a:srgbClr>
            </a:solidFill>
            <a:miter lim="800000"/>
            <a:headEnd/>
            <a:tailEnd/>
          </a:ln>
        </p:spPr>
        <p:txBody>
          <a:bodyPr rot="0" spcFirstLastPara="0" vertOverflow="overflow" horzOverflow="overflow" vert="horz" wrap="square" lIns="88900" tIns="73152" rIns="88900" bIns="73152" numCol="1" spcCol="0" rtlCol="0" fromWordArt="0" anchor="ctr"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Χρονοδιάγραμμα Υλοποίησης του Προγράμματος</a:t>
            </a:r>
            <a:endPar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8" name="Rectangle 17">
            <a:extLst>
              <a:ext uri="{FF2B5EF4-FFF2-40B4-BE49-F238E27FC236}">
                <a16:creationId xmlns:a16="http://schemas.microsoft.com/office/drawing/2014/main" id="{3D42AB3D-0F48-5F01-C50A-840459861FEC}"/>
              </a:ext>
            </a:extLst>
          </p:cNvPr>
          <p:cNvSpPr/>
          <p:nvPr/>
        </p:nvSpPr>
        <p:spPr>
          <a:xfrm>
            <a:off x="86618" y="5325759"/>
            <a:ext cx="578760" cy="492443"/>
          </a:xfrm>
          <a:prstGeom prst="rect">
            <a:avLst/>
          </a:prstGeom>
          <a:solidFill>
            <a:schemeClr val="bg2"/>
          </a:solidFill>
          <a:ln w="9525" cap="rnd">
            <a:solidFill>
              <a:srgbClr val="43B02A"/>
            </a:solidFill>
          </a:ln>
        </p:spPr>
        <p:txBody>
          <a:bodyPr wrap="square">
            <a:spAutoFit/>
          </a:bodyPr>
          <a:lstStyle/>
          <a:p>
            <a:pPr algn="ctr"/>
            <a:r>
              <a:rPr lang="el-GR" sz="1300" b="1" dirty="0">
                <a:solidFill>
                  <a:schemeClr val="bg1"/>
                </a:solidFill>
              </a:rPr>
              <a:t>Νοε 2023</a:t>
            </a:r>
          </a:p>
        </p:txBody>
      </p:sp>
      <p:sp>
        <p:nvSpPr>
          <p:cNvPr id="22" name="Rectangle 21">
            <a:extLst>
              <a:ext uri="{FF2B5EF4-FFF2-40B4-BE49-F238E27FC236}">
                <a16:creationId xmlns:a16="http://schemas.microsoft.com/office/drawing/2014/main" id="{8559E06F-53C3-1FBD-D479-1D59EF474912}"/>
              </a:ext>
            </a:extLst>
          </p:cNvPr>
          <p:cNvSpPr/>
          <p:nvPr/>
        </p:nvSpPr>
        <p:spPr>
          <a:xfrm>
            <a:off x="11589717" y="5296121"/>
            <a:ext cx="578760" cy="492443"/>
          </a:xfrm>
          <a:prstGeom prst="rect">
            <a:avLst/>
          </a:prstGeom>
          <a:solidFill>
            <a:schemeClr val="bg2"/>
          </a:solidFill>
          <a:ln w="9525" cap="rnd">
            <a:solidFill>
              <a:srgbClr val="43B02A"/>
            </a:solidFill>
          </a:ln>
        </p:spPr>
        <p:txBody>
          <a:bodyPr wrap="square">
            <a:spAutoFit/>
          </a:bodyPr>
          <a:lstStyle/>
          <a:p>
            <a:pPr algn="ctr"/>
            <a:r>
              <a:rPr lang="el-GR" sz="1300" b="1" dirty="0">
                <a:solidFill>
                  <a:schemeClr val="bg1"/>
                </a:solidFill>
              </a:rPr>
              <a:t>Νοε 2026</a:t>
            </a:r>
          </a:p>
        </p:txBody>
      </p:sp>
      <p:sp>
        <p:nvSpPr>
          <p:cNvPr id="19" name="Rectangle 18">
            <a:extLst>
              <a:ext uri="{FF2B5EF4-FFF2-40B4-BE49-F238E27FC236}">
                <a16:creationId xmlns:a16="http://schemas.microsoft.com/office/drawing/2014/main" id="{7929A8BA-04A7-6180-AEE9-408BC9997DEE}"/>
              </a:ext>
            </a:extLst>
          </p:cNvPr>
          <p:cNvSpPr/>
          <p:nvPr/>
        </p:nvSpPr>
        <p:spPr>
          <a:xfrm>
            <a:off x="977887" y="5466475"/>
            <a:ext cx="10531419" cy="338554"/>
          </a:xfrm>
          <a:prstGeom prst="rect">
            <a:avLst/>
          </a:prstGeom>
          <a:solidFill>
            <a:schemeClr val="bg2"/>
          </a:solidFill>
          <a:ln w="9525" cap="rnd">
            <a:solidFill>
              <a:srgbClr val="43B02A"/>
            </a:solidFill>
          </a:ln>
        </p:spPr>
        <p:txBody>
          <a:bodyPr wrap="square">
            <a:spAutoFit/>
          </a:bodyPr>
          <a:lstStyle/>
          <a:p>
            <a:pPr algn="ctr"/>
            <a:r>
              <a:rPr lang="el-GR" sz="1600" b="1" dirty="0">
                <a:solidFill>
                  <a:schemeClr val="bg1"/>
                </a:solidFill>
              </a:rPr>
              <a:t>36 μήνες</a:t>
            </a:r>
            <a:endParaRPr lang="en-US" sz="1600" b="1" dirty="0">
              <a:solidFill>
                <a:schemeClr val="bg1"/>
              </a:solidFill>
            </a:endParaRPr>
          </a:p>
        </p:txBody>
      </p:sp>
    </p:spTree>
    <p:extLst>
      <p:ext uri="{BB962C8B-B14F-4D97-AF65-F5344CB8AC3E}">
        <p14:creationId xmlns:p14="http://schemas.microsoft.com/office/powerpoint/2010/main" val="13141846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CC570A63-9F78-DE41-9690-87AA98716E74}"/>
              </a:ext>
            </a:extLst>
          </p:cNvPr>
          <p:cNvSpPr txBox="1">
            <a:spLocks/>
          </p:cNvSpPr>
          <p:nvPr/>
        </p:nvSpPr>
        <p:spPr>
          <a:xfrm>
            <a:off x="573125" y="230762"/>
            <a:ext cx="11371960" cy="5334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000" b="1" i="0" u="none" strike="noStrike" cap="none">
                <a:solidFill>
                  <a:srgbClr val="76717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2800" dirty="0">
                <a:solidFill>
                  <a:schemeClr val="bg2"/>
                </a:solidFill>
                <a:latin typeface="Calibri" panose="020F0502020204030204" pitchFamily="34" charset="0"/>
                <a:cs typeface="Calibri" panose="020F0502020204030204" pitchFamily="34" charset="0"/>
              </a:rPr>
              <a:t>Πρόγραμμα «ΑΠΟΛΛΩΝ»</a:t>
            </a:r>
            <a:endParaRPr lang="en-US" sz="2800" dirty="0">
              <a:solidFill>
                <a:schemeClr val="bg2"/>
              </a:solidFill>
              <a:latin typeface="Calibri" panose="020F0502020204030204" pitchFamily="34" charset="0"/>
              <a:cs typeface="Calibri" panose="020F0502020204030204" pitchFamily="34" charset="0"/>
            </a:endParaRPr>
          </a:p>
        </p:txBody>
      </p:sp>
      <p:sp>
        <p:nvSpPr>
          <p:cNvPr id="2" name="Θέση αριθμού διαφάνειας 1">
            <a:extLst>
              <a:ext uri="{FF2B5EF4-FFF2-40B4-BE49-F238E27FC236}">
                <a16:creationId xmlns:a16="http://schemas.microsoft.com/office/drawing/2014/main" id="{014CBD16-7DD6-250E-2D94-6A7C36C37397}"/>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19</a:t>
            </a:fld>
            <a:endParaRPr lang="el-GR"/>
          </a:p>
        </p:txBody>
      </p:sp>
      <p:sp>
        <p:nvSpPr>
          <p:cNvPr id="3" name="Rectangle 2">
            <a:extLst>
              <a:ext uri="{FF2B5EF4-FFF2-40B4-BE49-F238E27FC236}">
                <a16:creationId xmlns:a16="http://schemas.microsoft.com/office/drawing/2014/main" id="{918FDF29-8377-ECC8-E916-6ECDD1CE5DFB}"/>
              </a:ext>
            </a:extLst>
          </p:cNvPr>
          <p:cNvSpPr/>
          <p:nvPr/>
        </p:nvSpPr>
        <p:spPr>
          <a:xfrm>
            <a:off x="840396" y="1586549"/>
            <a:ext cx="5040000" cy="1800000"/>
          </a:xfrm>
          <a:prstGeom prst="rect">
            <a:avLst/>
          </a:prstGeom>
          <a:solidFill>
            <a:schemeClr val="accent1">
              <a:lumMod val="75000"/>
              <a:alpha val="86000"/>
            </a:schemeClr>
          </a:solidFill>
          <a:ln w="9525" cap="rnd">
            <a:solidFill>
              <a:schemeClr val="bg2"/>
            </a:solidFill>
          </a:ln>
        </p:spPr>
        <p:txBody>
          <a:bodyPr wrap="square" anchor="ctr">
            <a:spAutoFit/>
          </a:bodyPr>
          <a:lstStyle/>
          <a:p>
            <a:pPr marL="228600" lvl="1"/>
            <a:endParaRPr lang="el-GR" altLang="zh-CN" sz="20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endParaRPr>
          </a:p>
          <a:p>
            <a:pPr marL="228600" lvl="1"/>
            <a:r>
              <a:rPr lang="el-GR" altLang="zh-CN" sz="2000" b="1" dirty="0">
                <a:solidFill>
                  <a:schemeClr val="bg1"/>
                </a:solidFill>
                <a:latin typeface="Calibri" panose="020F0502020204030204" pitchFamily="34" charset="0"/>
                <a:ea typeface="Verdana" panose="020B0604030504040204" pitchFamily="34" charset="0"/>
                <a:cs typeface="Calibri" panose="020F0502020204030204" pitchFamily="34" charset="0"/>
              </a:rPr>
              <a:t>Σημαντική μείωση στα κόστη ηλεκτρικής ενέργειας των ωφελούμενων</a:t>
            </a:r>
          </a:p>
          <a:p>
            <a:pPr lvl="0" algn="ctr" defTabSz="1219170" eaLnBrk="0" fontAlgn="base" hangingPunct="0">
              <a:spcBef>
                <a:spcPts val="1200"/>
              </a:spcBef>
              <a:spcAft>
                <a:spcPts val="800"/>
              </a:spcAft>
            </a:pPr>
            <a:endParaRPr lang="en-US" sz="1300" dirty="0">
              <a:solidFill>
                <a:schemeClr val="bg1"/>
              </a:solidFill>
            </a:endParaRPr>
          </a:p>
        </p:txBody>
      </p:sp>
      <p:sp>
        <p:nvSpPr>
          <p:cNvPr id="4" name="Rectangle 3">
            <a:extLst>
              <a:ext uri="{FF2B5EF4-FFF2-40B4-BE49-F238E27FC236}">
                <a16:creationId xmlns:a16="http://schemas.microsoft.com/office/drawing/2014/main" id="{047F175F-C01D-788D-7C70-08DEEBB45861}"/>
              </a:ext>
            </a:extLst>
          </p:cNvPr>
          <p:cNvSpPr/>
          <p:nvPr/>
        </p:nvSpPr>
        <p:spPr>
          <a:xfrm>
            <a:off x="6065667" y="1586549"/>
            <a:ext cx="5040000" cy="1800000"/>
          </a:xfrm>
          <a:prstGeom prst="rect">
            <a:avLst/>
          </a:prstGeom>
          <a:solidFill>
            <a:schemeClr val="bg2">
              <a:lumMod val="40000"/>
              <a:lumOff val="60000"/>
              <a:alpha val="86000"/>
            </a:schemeClr>
          </a:solidFill>
          <a:ln w="9525" cap="rnd">
            <a:solidFill>
              <a:schemeClr val="bg2"/>
            </a:solidFill>
          </a:ln>
        </p:spPr>
        <p:txBody>
          <a:bodyPr wrap="square" anchor="ctr">
            <a:spAutoFit/>
          </a:bodyPr>
          <a:lstStyle/>
          <a:p>
            <a:pPr marL="228600" lvl="1" defTabSz="1219170" eaLnBrk="0" fontAlgn="base" hangingPunct="0"/>
            <a:r>
              <a:rPr lang="el-GR" sz="2000" b="1" dirty="0">
                <a:solidFill>
                  <a:schemeClr val="bg1"/>
                </a:solidFill>
                <a:latin typeface="Calibri" panose="020F0502020204030204" pitchFamily="34" charset="0"/>
                <a:ea typeface="Verdana" panose="020B0604030504040204" pitchFamily="34" charset="0"/>
                <a:cs typeface="Calibri" panose="020F0502020204030204" pitchFamily="34" charset="0"/>
              </a:rPr>
              <a:t>Κίνητρα για εξοικονόμηση ενέργειας για τη περαιτέρω μείωση του κόστους ηλεκτρικής ενέργειας από τους ωφελούμενους</a:t>
            </a:r>
          </a:p>
        </p:txBody>
      </p:sp>
      <p:sp>
        <p:nvSpPr>
          <p:cNvPr id="6" name="Rectangle 5">
            <a:extLst>
              <a:ext uri="{FF2B5EF4-FFF2-40B4-BE49-F238E27FC236}">
                <a16:creationId xmlns:a16="http://schemas.microsoft.com/office/drawing/2014/main" id="{698408F2-91D6-9278-AC4A-64327381DA89}"/>
              </a:ext>
            </a:extLst>
          </p:cNvPr>
          <p:cNvSpPr/>
          <p:nvPr/>
        </p:nvSpPr>
        <p:spPr>
          <a:xfrm>
            <a:off x="840396" y="3570518"/>
            <a:ext cx="5040000" cy="1800000"/>
          </a:xfrm>
          <a:prstGeom prst="rect">
            <a:avLst/>
          </a:prstGeom>
          <a:solidFill>
            <a:schemeClr val="bg2">
              <a:lumMod val="40000"/>
              <a:lumOff val="60000"/>
              <a:alpha val="86000"/>
            </a:schemeClr>
          </a:solidFill>
          <a:ln w="9525" cap="rnd">
            <a:solidFill>
              <a:schemeClr val="bg2"/>
            </a:solidFill>
          </a:ln>
        </p:spPr>
        <p:txBody>
          <a:bodyPr wrap="square" anchor="ctr">
            <a:spAutoFit/>
          </a:bodyPr>
          <a:lstStyle/>
          <a:p>
            <a:pPr lvl="0" defTabSz="1219170" eaLnBrk="0" fontAlgn="base" hangingPunct="0">
              <a:spcBef>
                <a:spcPts val="1200"/>
              </a:spcBef>
              <a:spcAft>
                <a:spcPts val="800"/>
              </a:spcAft>
            </a:pPr>
            <a:endParaRPr lang="el-GR" sz="20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endParaRPr>
          </a:p>
          <a:p>
            <a:pPr lvl="0" defTabSz="1219170" eaLnBrk="0" fontAlgn="base" hangingPunct="0">
              <a:spcBef>
                <a:spcPts val="1200"/>
              </a:spcBef>
              <a:spcAft>
                <a:spcPts val="800"/>
              </a:spcAft>
            </a:pPr>
            <a:r>
              <a:rPr lang="el-GR" sz="2000" b="1" dirty="0">
                <a:solidFill>
                  <a:schemeClr val="bg1"/>
                </a:solidFill>
                <a:latin typeface="Calibri" panose="020F0502020204030204" pitchFamily="34" charset="0"/>
                <a:ea typeface="Verdana" panose="020B0604030504040204" pitchFamily="34" charset="0"/>
                <a:cs typeface="Calibri" panose="020F0502020204030204" pitchFamily="34" charset="0"/>
              </a:rPr>
              <a:t>Μείωση των ληξιπρόθεσμων οφειλών των ωφελούμενων προς τους Προμηθευτές</a:t>
            </a:r>
          </a:p>
          <a:p>
            <a:pPr lvl="0" defTabSz="1219170" eaLnBrk="0" fontAlgn="base" hangingPunct="0">
              <a:spcBef>
                <a:spcPts val="1200"/>
              </a:spcBef>
              <a:spcAft>
                <a:spcPts val="800"/>
              </a:spcAft>
            </a:pPr>
            <a:endParaRPr lang="el-GR" sz="20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endParaRPr>
          </a:p>
          <a:p>
            <a:pPr lvl="0" algn="ctr" defTabSz="1219170" eaLnBrk="0" fontAlgn="base" hangingPunct="0">
              <a:spcBef>
                <a:spcPts val="1200"/>
              </a:spcBef>
              <a:spcAft>
                <a:spcPts val="800"/>
              </a:spcAft>
            </a:pPr>
            <a:endParaRPr lang="en-US" sz="1300" dirty="0">
              <a:solidFill>
                <a:schemeClr val="bg1"/>
              </a:solidFill>
            </a:endParaRPr>
          </a:p>
        </p:txBody>
      </p:sp>
      <p:sp>
        <p:nvSpPr>
          <p:cNvPr id="7" name="Rectangle 6">
            <a:extLst>
              <a:ext uri="{FF2B5EF4-FFF2-40B4-BE49-F238E27FC236}">
                <a16:creationId xmlns:a16="http://schemas.microsoft.com/office/drawing/2014/main" id="{10FCCC15-0160-5A51-1AD2-634300B5B641}"/>
              </a:ext>
            </a:extLst>
          </p:cNvPr>
          <p:cNvSpPr/>
          <p:nvPr/>
        </p:nvSpPr>
        <p:spPr>
          <a:xfrm>
            <a:off x="6065667" y="3570518"/>
            <a:ext cx="5040000" cy="1800000"/>
          </a:xfrm>
          <a:prstGeom prst="rect">
            <a:avLst/>
          </a:prstGeom>
          <a:solidFill>
            <a:schemeClr val="accent1">
              <a:lumMod val="75000"/>
              <a:alpha val="86000"/>
            </a:schemeClr>
          </a:solidFill>
          <a:ln w="9525" cap="rnd">
            <a:solidFill>
              <a:schemeClr val="bg2"/>
            </a:solidFill>
          </a:ln>
        </p:spPr>
        <p:txBody>
          <a:bodyPr wrap="square" anchor="ctr">
            <a:spAutoFit/>
          </a:bodyPr>
          <a:lstStyle/>
          <a:p>
            <a:pPr marL="228600"/>
            <a:endParaRPr lang="el-GR" altLang="zh-CN" sz="20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endParaRPr>
          </a:p>
          <a:p>
            <a:pPr marL="228600"/>
            <a:r>
              <a:rPr lang="el-GR" altLang="zh-CN" sz="2000" b="1" dirty="0">
                <a:solidFill>
                  <a:schemeClr val="bg1"/>
                </a:solidFill>
                <a:latin typeface="Calibri" panose="020F0502020204030204" pitchFamily="34" charset="0"/>
                <a:ea typeface="Verdana" panose="020B0604030504040204" pitchFamily="34" charset="0"/>
                <a:cs typeface="Calibri" panose="020F0502020204030204" pitchFamily="34" charset="0"/>
              </a:rPr>
              <a:t>Καμιά επιβάρυνση των λοιπών καταναλωτών ηλεκτρικής ενέργειας</a:t>
            </a:r>
          </a:p>
          <a:p>
            <a:pPr marL="228600"/>
            <a:endParaRPr lang="el-GR" altLang="zh-CN" sz="20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endParaRPr>
          </a:p>
          <a:p>
            <a:pPr marL="228600"/>
            <a:endParaRPr lang="el-GR" altLang="zh-CN" sz="20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endParaRPr>
          </a:p>
          <a:p>
            <a:pPr lvl="0" algn="ctr" defTabSz="1219170" eaLnBrk="0" fontAlgn="base" hangingPunct="0">
              <a:spcBef>
                <a:spcPts val="1200"/>
              </a:spcBef>
              <a:spcAft>
                <a:spcPts val="800"/>
              </a:spcAft>
            </a:pPr>
            <a:endParaRPr lang="en-US" sz="1300" dirty="0">
              <a:solidFill>
                <a:schemeClr val="bg1"/>
              </a:solidFill>
            </a:endParaRPr>
          </a:p>
        </p:txBody>
      </p:sp>
      <p:sp>
        <p:nvSpPr>
          <p:cNvPr id="13" name="Rectangle 12">
            <a:extLst>
              <a:ext uri="{FF2B5EF4-FFF2-40B4-BE49-F238E27FC236}">
                <a16:creationId xmlns:a16="http://schemas.microsoft.com/office/drawing/2014/main" id="{F42A1BFF-E3C7-994F-0DA6-331F78433E5A}"/>
              </a:ext>
            </a:extLst>
          </p:cNvPr>
          <p:cNvSpPr/>
          <p:nvPr/>
        </p:nvSpPr>
        <p:spPr bwMode="gray">
          <a:xfrm>
            <a:off x="314371" y="907445"/>
            <a:ext cx="11371961" cy="455509"/>
          </a:xfrm>
          <a:prstGeom prst="rect">
            <a:avLst/>
          </a:prstGeom>
          <a:solidFill>
            <a:srgbClr val="007CB0"/>
          </a:solidFill>
          <a:ln w="9525" algn="ctr">
            <a:solidFill>
              <a:srgbClr val="D0D0CE">
                <a:lumMod val="60000"/>
                <a:lumOff val="40000"/>
              </a:srgbClr>
            </a:solidFill>
            <a:miter lim="800000"/>
            <a:headEnd/>
            <a:tailEnd/>
          </a:ln>
        </p:spPr>
        <p:txBody>
          <a:bodyPr rot="0" spcFirstLastPara="0" vertOverflow="overflow" horzOverflow="overflow" vert="horz" wrap="square" lIns="88900" tIns="73152" rIns="88900" bIns="73152" numCol="1" spcCol="0" rtlCol="0" fromWordArt="0" anchor="ctr"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1200" dirty="0">
                <a:solidFill>
                  <a:srgbClr val="FFFFFF"/>
                </a:solidFill>
                <a:latin typeface="Calibri" panose="020F0502020204030204" pitchFamily="34" charset="0"/>
                <a:ea typeface="+mn-ea"/>
                <a:cs typeface="Calibri" panose="020F0502020204030204" pitchFamily="34" charset="0"/>
              </a:rPr>
              <a:t>Επ</a:t>
            </a:r>
            <a:r>
              <a:rPr lang="en-US" sz="2000" b="1" kern="1200" dirty="0" err="1">
                <a:solidFill>
                  <a:srgbClr val="FFFFFF"/>
                </a:solidFill>
                <a:latin typeface="Calibri" panose="020F0502020204030204" pitchFamily="34" charset="0"/>
                <a:ea typeface="+mn-ea"/>
                <a:cs typeface="Calibri" panose="020F0502020204030204" pitchFamily="34" charset="0"/>
              </a:rPr>
              <a:t>ιδιώξεις</a:t>
            </a:r>
            <a:r>
              <a:rPr lang="en-US" sz="2000" b="1" kern="1200" dirty="0">
                <a:solidFill>
                  <a:srgbClr val="FFFFFF"/>
                </a:solidFill>
                <a:latin typeface="Calibri" panose="020F0502020204030204" pitchFamily="34" charset="0"/>
                <a:ea typeface="+mn-ea"/>
                <a:cs typeface="Calibri" panose="020F0502020204030204" pitchFamily="34" charset="0"/>
              </a:rPr>
              <a:t> </a:t>
            </a:r>
            <a:r>
              <a:rPr lang="el-GR" sz="2000" b="1" kern="1200" dirty="0">
                <a:solidFill>
                  <a:srgbClr val="FFFFFF"/>
                </a:solidFill>
                <a:latin typeface="Calibri" panose="020F0502020204030204" pitchFamily="34" charset="0"/>
                <a:ea typeface="+mn-ea"/>
                <a:cs typeface="Calibri" panose="020F0502020204030204" pitchFamily="34" charset="0"/>
              </a:rPr>
              <a:t>του Προγράμματος</a:t>
            </a:r>
            <a:endPar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721223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5"/>
          <p:cNvSpPr/>
          <p:nvPr/>
        </p:nvSpPr>
        <p:spPr>
          <a:xfrm>
            <a:off x="137960" y="0"/>
            <a:ext cx="6678592" cy="6858000"/>
          </a:xfrm>
          <a:custGeom>
            <a:avLst/>
            <a:gdLst/>
            <a:ahLst/>
            <a:cxnLst/>
            <a:rect l="l" t="t" r="r" b="b"/>
            <a:pathLst>
              <a:path w="9491980" h="6858000" extrusionOk="0">
                <a:moveTo>
                  <a:pt x="9491472" y="0"/>
                </a:moveTo>
                <a:lnTo>
                  <a:pt x="5242560" y="0"/>
                </a:lnTo>
                <a:lnTo>
                  <a:pt x="0" y="0"/>
                </a:lnTo>
                <a:lnTo>
                  <a:pt x="0" y="6858000"/>
                </a:lnTo>
                <a:lnTo>
                  <a:pt x="5242560" y="6858000"/>
                </a:lnTo>
                <a:lnTo>
                  <a:pt x="9491472" y="0"/>
                </a:lnTo>
                <a:close/>
              </a:path>
            </a:pathLst>
          </a:custGeom>
          <a:solidFill>
            <a:srgbClr val="00347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6" name="Google Shape;196;p5"/>
          <p:cNvSpPr txBox="1">
            <a:spLocks noGrp="1"/>
          </p:cNvSpPr>
          <p:nvPr>
            <p:ph type="title"/>
          </p:nvPr>
        </p:nvSpPr>
        <p:spPr>
          <a:xfrm>
            <a:off x="278769" y="370635"/>
            <a:ext cx="8008513" cy="5184101"/>
          </a:xfrm>
          <a:prstGeom prst="rect">
            <a:avLst/>
          </a:prstGeom>
          <a:noFill/>
          <a:ln>
            <a:noFill/>
          </a:ln>
        </p:spPr>
        <p:txBody>
          <a:bodyPr spcFirstLastPara="1" wrap="square" lIns="0" tIns="13325" rIns="0" bIns="0" anchor="t" anchorCtr="0">
            <a:spAutoFit/>
          </a:bodyPr>
          <a:lstStyle/>
          <a:p>
            <a:pPr marL="12700" marR="0" lvl="0" rtl="0">
              <a:lnSpc>
                <a:spcPct val="100000"/>
              </a:lnSpc>
              <a:spcBef>
                <a:spcPts val="0"/>
              </a:spcBef>
              <a:spcAft>
                <a:spcPts val="0"/>
              </a:spcAft>
            </a:pPr>
            <a:r>
              <a:rPr lang="el-GR" sz="2600" dirty="0">
                <a:solidFill>
                  <a:srgbClr val="FFFFFF"/>
                </a:solidFill>
                <a:latin typeface="+mj-lt"/>
                <a:ea typeface="Verdana"/>
                <a:sym typeface="Verdana"/>
              </a:rPr>
              <a:t>1. 	Νέα τιμολόγια ρεύματος στη Χαμηλή Τάση </a:t>
            </a:r>
            <a:br>
              <a:rPr lang="el-GR" sz="2600" dirty="0">
                <a:solidFill>
                  <a:srgbClr val="FFFFFF"/>
                </a:solidFill>
                <a:latin typeface="+mj-lt"/>
                <a:ea typeface="Verdana"/>
                <a:sym typeface="Verdana"/>
              </a:rPr>
            </a:br>
            <a:br>
              <a:rPr lang="el-GR" sz="2600" dirty="0">
                <a:solidFill>
                  <a:srgbClr val="FFFFFF"/>
                </a:solidFill>
                <a:latin typeface="+mj-lt"/>
                <a:ea typeface="Verdana"/>
                <a:sym typeface="Verdana"/>
              </a:rPr>
            </a:br>
            <a:r>
              <a:rPr lang="el-GR" sz="2600" dirty="0">
                <a:solidFill>
                  <a:srgbClr val="FFFFFF"/>
                </a:solidFill>
                <a:latin typeface="+mj-lt"/>
                <a:ea typeface="Verdana"/>
                <a:sym typeface="Verdana"/>
              </a:rPr>
              <a:t>2. 	</a:t>
            </a:r>
            <a:r>
              <a:rPr lang="el-GR" sz="2600" dirty="0">
                <a:solidFill>
                  <a:srgbClr val="FFFFFF"/>
                </a:solidFill>
                <a:latin typeface="+mj-lt"/>
                <a:ea typeface="Verdana"/>
              </a:rPr>
              <a:t>Έκτακτη ενίσχυση ενεργειακά ευάλωτων</a:t>
            </a:r>
            <a:br>
              <a:rPr lang="el-GR" sz="2600" dirty="0">
                <a:solidFill>
                  <a:srgbClr val="FFFFFF"/>
                </a:solidFill>
                <a:latin typeface="+mj-lt"/>
                <a:ea typeface="Verdana"/>
              </a:rPr>
            </a:br>
            <a:br>
              <a:rPr lang="el-GR" sz="2600" b="0" u="none" strike="noStrike" cap="none" dirty="0">
                <a:solidFill>
                  <a:srgbClr val="FFFFFF"/>
                </a:solidFill>
                <a:latin typeface="+mj-lt"/>
                <a:ea typeface="Verdana"/>
                <a:cs typeface="Verdana"/>
                <a:sym typeface="Verdana"/>
              </a:rPr>
            </a:br>
            <a:r>
              <a:rPr lang="el-GR" sz="2600" b="0" u="none" strike="noStrike" cap="none" dirty="0">
                <a:solidFill>
                  <a:srgbClr val="FFFFFF"/>
                </a:solidFill>
                <a:latin typeface="+mj-lt"/>
                <a:ea typeface="Verdana"/>
                <a:cs typeface="Verdana"/>
                <a:sym typeface="Verdana"/>
              </a:rPr>
              <a:t>3. 	</a:t>
            </a:r>
            <a:r>
              <a:rPr lang="el-GR" sz="2600" dirty="0">
                <a:solidFill>
                  <a:srgbClr val="FFFFFF"/>
                </a:solidFill>
                <a:latin typeface="+mj-lt"/>
                <a:ea typeface="Verdana"/>
                <a:cs typeface="Verdana"/>
                <a:sym typeface="Verdana"/>
              </a:rPr>
              <a:t>Νέο </a:t>
            </a:r>
            <a:r>
              <a:rPr lang="el-GR" sz="2600" b="0" u="none" strike="noStrike" cap="none" dirty="0">
                <a:solidFill>
                  <a:srgbClr val="FFFFFF"/>
                </a:solidFill>
                <a:latin typeface="+mj-lt"/>
                <a:ea typeface="Verdana"/>
                <a:cs typeface="Verdana"/>
                <a:sym typeface="Verdana"/>
              </a:rPr>
              <a:t>τιμολόγιο ηλεκτρικής ενέργειας για τις 	Πολύτεκνες Οικογένειες</a:t>
            </a:r>
            <a:br>
              <a:rPr lang="el-GR" sz="2600" b="0" u="none" strike="noStrike" cap="none" dirty="0">
                <a:solidFill>
                  <a:srgbClr val="FFFFFF"/>
                </a:solidFill>
                <a:latin typeface="+mj-lt"/>
                <a:ea typeface="Verdana"/>
                <a:cs typeface="Verdana"/>
                <a:sym typeface="Verdana"/>
              </a:rPr>
            </a:br>
            <a:br>
              <a:rPr lang="el-GR" sz="2600" b="0" u="none" strike="noStrike" cap="none" dirty="0">
                <a:solidFill>
                  <a:srgbClr val="FFFFFF"/>
                </a:solidFill>
                <a:latin typeface="+mj-lt"/>
                <a:ea typeface="Verdana"/>
                <a:cs typeface="Verdana"/>
                <a:sym typeface="Verdana"/>
              </a:rPr>
            </a:br>
            <a:r>
              <a:rPr lang="el-GR" sz="2600" b="0" u="none" strike="noStrike" cap="none" dirty="0">
                <a:solidFill>
                  <a:srgbClr val="FFFFFF"/>
                </a:solidFill>
                <a:latin typeface="+mj-lt"/>
                <a:ea typeface="Verdana"/>
                <a:cs typeface="Verdana"/>
                <a:sym typeface="Verdana"/>
              </a:rPr>
              <a:t>4.	Αντιμετώπιση </a:t>
            </a:r>
            <a:r>
              <a:rPr lang="el-GR" sz="2600" b="0" u="none" strike="noStrike" cap="none" dirty="0" err="1">
                <a:solidFill>
                  <a:srgbClr val="FFFFFF"/>
                </a:solidFill>
                <a:latin typeface="+mj-lt"/>
                <a:ea typeface="Verdana"/>
                <a:cs typeface="Verdana"/>
                <a:sym typeface="Verdana"/>
              </a:rPr>
              <a:t>ρευματοκλοπών</a:t>
            </a:r>
            <a:r>
              <a:rPr lang="el-GR" sz="2600" b="0" u="none" strike="noStrike" cap="none" dirty="0">
                <a:solidFill>
                  <a:srgbClr val="FFFFFF"/>
                </a:solidFill>
                <a:latin typeface="+mj-lt"/>
                <a:ea typeface="Verdana"/>
                <a:cs typeface="Verdana"/>
                <a:sym typeface="Verdana"/>
              </a:rPr>
              <a:t> </a:t>
            </a:r>
            <a:br>
              <a:rPr lang="el-GR" sz="2600" b="0" u="none" strike="noStrike" cap="none" dirty="0">
                <a:solidFill>
                  <a:srgbClr val="FFFFFF"/>
                </a:solidFill>
                <a:latin typeface="+mj-lt"/>
                <a:ea typeface="Verdana"/>
                <a:cs typeface="Verdana"/>
                <a:sym typeface="Verdana"/>
              </a:rPr>
            </a:br>
            <a:br>
              <a:rPr lang="el-GR" sz="2600" b="0" u="none" strike="noStrike" cap="none" dirty="0">
                <a:solidFill>
                  <a:srgbClr val="FFFFFF"/>
                </a:solidFill>
                <a:latin typeface="+mj-lt"/>
                <a:ea typeface="Verdana"/>
                <a:cs typeface="Verdana"/>
                <a:sym typeface="Verdana"/>
              </a:rPr>
            </a:br>
            <a:r>
              <a:rPr lang="el-GR" sz="2600" b="0" u="none" strike="noStrike" cap="none" dirty="0">
                <a:solidFill>
                  <a:srgbClr val="FFFFFF"/>
                </a:solidFill>
                <a:latin typeface="+mj-lt"/>
                <a:ea typeface="Verdana"/>
                <a:cs typeface="Verdana"/>
                <a:sym typeface="Verdana"/>
              </a:rPr>
              <a:t>5. 	</a:t>
            </a:r>
            <a:r>
              <a:rPr lang="el-GR" sz="2600" dirty="0">
                <a:solidFill>
                  <a:srgbClr val="FFFFFF"/>
                </a:solidFill>
                <a:latin typeface="+mj-lt"/>
                <a:ea typeface="Verdana"/>
                <a:sym typeface="Verdana"/>
              </a:rPr>
              <a:t>Αντιμετώπιση στρατηγικών κακοπληρωτών</a:t>
            </a:r>
            <a:br>
              <a:rPr lang="el-GR" sz="2600" dirty="0">
                <a:solidFill>
                  <a:srgbClr val="FFFFFF"/>
                </a:solidFill>
                <a:latin typeface="+mj-lt"/>
                <a:ea typeface="Verdana"/>
                <a:sym typeface="Verdana"/>
              </a:rPr>
            </a:br>
            <a:br>
              <a:rPr lang="el-GR" sz="2600" dirty="0">
                <a:solidFill>
                  <a:srgbClr val="FFFFFF"/>
                </a:solidFill>
                <a:latin typeface="+mj-lt"/>
                <a:ea typeface="Verdana"/>
                <a:sym typeface="Verdana"/>
              </a:rPr>
            </a:br>
            <a:r>
              <a:rPr lang="el-GR" sz="2600" dirty="0">
                <a:solidFill>
                  <a:srgbClr val="FFFFFF"/>
                </a:solidFill>
                <a:latin typeface="+mj-lt"/>
                <a:ea typeface="Verdana"/>
                <a:sym typeface="Verdana"/>
              </a:rPr>
              <a:t>6. 	</a:t>
            </a:r>
            <a:r>
              <a:rPr lang="el-GR" sz="2600" b="0" u="none" strike="noStrike" cap="none" dirty="0">
                <a:latin typeface="+mj-lt"/>
                <a:ea typeface="Verdana"/>
                <a:cs typeface="Verdana"/>
                <a:sym typeface="Verdana"/>
              </a:rPr>
              <a:t>Πρόγραμμα «ΑΠΟΛΛΩΝ»</a:t>
            </a:r>
            <a:br>
              <a:rPr lang="el-GR" sz="2400" dirty="0">
                <a:solidFill>
                  <a:srgbClr val="FFFFFF"/>
                </a:solidFill>
                <a:latin typeface="Helvetica Neue" panose="020B0604020202020204" charset="0"/>
                <a:ea typeface="Verdana"/>
                <a:sym typeface="Verdana"/>
              </a:rPr>
            </a:br>
            <a:endParaRPr sz="2400" dirty="0">
              <a:solidFill>
                <a:srgbClr val="FFFFFF"/>
              </a:solidFill>
              <a:latin typeface="Helvetica Neue" panose="020B0604020202020204" charset="0"/>
              <a:ea typeface="Verdana"/>
              <a:sym typeface="Verdana"/>
            </a:endParaRPr>
          </a:p>
        </p:txBody>
      </p:sp>
      <p:pic>
        <p:nvPicPr>
          <p:cNvPr id="197" name="Google Shape;197;p5"/>
          <p:cNvPicPr preferRelativeResize="0"/>
          <p:nvPr/>
        </p:nvPicPr>
        <p:blipFill rotWithShape="1">
          <a:blip r:embed="rId3">
            <a:alphaModFix/>
          </a:blip>
          <a:srcRect/>
          <a:stretch/>
        </p:blipFill>
        <p:spPr>
          <a:xfrm flipH="1">
            <a:off x="9758013" y="59725"/>
            <a:ext cx="2109532" cy="1080000"/>
          </a:xfrm>
          <a:prstGeom prst="rect">
            <a:avLst/>
          </a:prstGeom>
          <a:noFill/>
          <a:ln>
            <a:noFill/>
          </a:ln>
        </p:spPr>
      </p:pic>
      <p:sp>
        <p:nvSpPr>
          <p:cNvPr id="2" name="Θέση αριθμού διαφάνειας 1">
            <a:extLst>
              <a:ext uri="{FF2B5EF4-FFF2-40B4-BE49-F238E27FC236}">
                <a16:creationId xmlns:a16="http://schemas.microsoft.com/office/drawing/2014/main" id="{CE5BF726-9188-047A-8F70-27E198EFCDA3}"/>
              </a:ext>
            </a:extLst>
          </p:cNvPr>
          <p:cNvSpPr>
            <a:spLocks noGrp="1"/>
          </p:cNvSpPr>
          <p:nvPr>
            <p:ph type="sldNum" sz="quarter" idx="10"/>
          </p:nvPr>
        </p:nvSpPr>
        <p:spPr/>
        <p:txBody>
          <a:bodyPr/>
          <a:lstStyle/>
          <a:p>
            <a:fld id="{B764D7DB-E97F-4AF7-93C5-515654AF83C8}" type="slidenum">
              <a:rPr lang="en-US" smtClean="0"/>
              <a:t>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5"/>
          <p:cNvSpPr/>
          <p:nvPr/>
        </p:nvSpPr>
        <p:spPr>
          <a:xfrm>
            <a:off x="0" y="0"/>
            <a:ext cx="6678592" cy="6858000"/>
          </a:xfrm>
          <a:custGeom>
            <a:avLst/>
            <a:gdLst/>
            <a:ahLst/>
            <a:cxnLst/>
            <a:rect l="l" t="t" r="r" b="b"/>
            <a:pathLst>
              <a:path w="9491980" h="6858000" extrusionOk="0">
                <a:moveTo>
                  <a:pt x="9491472" y="0"/>
                </a:moveTo>
                <a:lnTo>
                  <a:pt x="5242560" y="0"/>
                </a:lnTo>
                <a:lnTo>
                  <a:pt x="0" y="0"/>
                </a:lnTo>
                <a:lnTo>
                  <a:pt x="0" y="6858000"/>
                </a:lnTo>
                <a:lnTo>
                  <a:pt x="5242560" y="6858000"/>
                </a:lnTo>
                <a:lnTo>
                  <a:pt x="9491472" y="0"/>
                </a:lnTo>
                <a:close/>
              </a:path>
            </a:pathLst>
          </a:custGeom>
          <a:solidFill>
            <a:srgbClr val="003476"/>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94" name="Google Shape;194;p5"/>
          <p:cNvPicPr preferRelativeResize="0"/>
          <p:nvPr/>
        </p:nvPicPr>
        <p:blipFill rotWithShape="1">
          <a:blip r:embed="rId3">
            <a:alphaModFix/>
          </a:blip>
          <a:srcRect/>
          <a:stretch/>
        </p:blipFill>
        <p:spPr>
          <a:xfrm>
            <a:off x="10218419" y="5173979"/>
            <a:ext cx="1188720" cy="1193292"/>
          </a:xfrm>
          <a:prstGeom prst="rect">
            <a:avLst/>
          </a:prstGeom>
          <a:noFill/>
          <a:ln>
            <a:noFill/>
          </a:ln>
        </p:spPr>
      </p:pic>
      <p:sp>
        <p:nvSpPr>
          <p:cNvPr id="196" name="Google Shape;196;p5"/>
          <p:cNvSpPr txBox="1">
            <a:spLocks noGrp="1"/>
          </p:cNvSpPr>
          <p:nvPr>
            <p:ph type="title"/>
          </p:nvPr>
        </p:nvSpPr>
        <p:spPr>
          <a:xfrm>
            <a:off x="678872" y="2923102"/>
            <a:ext cx="5874327" cy="536675"/>
          </a:xfrm>
          <a:prstGeom prst="rect">
            <a:avLst/>
          </a:prstGeom>
          <a:noFill/>
          <a:ln>
            <a:noFill/>
          </a:ln>
        </p:spPr>
        <p:txBody>
          <a:bodyPr spcFirstLastPara="1" wrap="square" lIns="0" tIns="13325" rIns="0" bIns="0" anchor="t" anchorCtr="0">
            <a:spAutoFit/>
          </a:bodyPr>
          <a:lstStyle/>
          <a:p>
            <a:pPr marL="12700" marR="0" lvl="0" indent="0" algn="ctr" rtl="0">
              <a:lnSpc>
                <a:spcPct val="100000"/>
              </a:lnSpc>
              <a:spcBef>
                <a:spcPts val="0"/>
              </a:spcBef>
              <a:spcAft>
                <a:spcPts val="0"/>
              </a:spcAft>
              <a:buNone/>
            </a:pPr>
            <a:r>
              <a:rPr lang="el-GR" sz="3400" b="1" dirty="0">
                <a:solidFill>
                  <a:srgbClr val="FFFFFF"/>
                </a:solidFill>
                <a:latin typeface="+mn-lt"/>
                <a:ea typeface="Verdana"/>
                <a:sym typeface="Verdana"/>
              </a:rPr>
              <a:t>Παράρτημα</a:t>
            </a:r>
            <a:endParaRPr sz="3400" b="1" dirty="0">
              <a:solidFill>
                <a:srgbClr val="FFFFFF"/>
              </a:solidFill>
              <a:latin typeface="+mn-lt"/>
              <a:ea typeface="Verdana"/>
              <a:sym typeface="Verdana"/>
            </a:endParaRPr>
          </a:p>
        </p:txBody>
      </p:sp>
      <p:pic>
        <p:nvPicPr>
          <p:cNvPr id="197" name="Google Shape;197;p5"/>
          <p:cNvPicPr preferRelativeResize="0"/>
          <p:nvPr/>
        </p:nvPicPr>
        <p:blipFill rotWithShape="1">
          <a:blip r:embed="rId4">
            <a:alphaModFix/>
          </a:blip>
          <a:srcRect/>
          <a:stretch/>
        </p:blipFill>
        <p:spPr>
          <a:xfrm flipH="1">
            <a:off x="9758013" y="59725"/>
            <a:ext cx="2109532" cy="1080000"/>
          </a:xfrm>
          <a:prstGeom prst="rect">
            <a:avLst/>
          </a:prstGeom>
          <a:noFill/>
          <a:ln>
            <a:noFill/>
          </a:ln>
        </p:spPr>
      </p:pic>
      <p:sp>
        <p:nvSpPr>
          <p:cNvPr id="2" name="Θέση αριθμού διαφάνειας 1">
            <a:extLst>
              <a:ext uri="{FF2B5EF4-FFF2-40B4-BE49-F238E27FC236}">
                <a16:creationId xmlns:a16="http://schemas.microsoft.com/office/drawing/2014/main" id="{B2394497-E1B1-873D-8C8C-4CAC2BD3088E}"/>
              </a:ext>
            </a:extLst>
          </p:cNvPr>
          <p:cNvSpPr>
            <a:spLocks noGrp="1"/>
          </p:cNvSpPr>
          <p:nvPr>
            <p:ph type="sldNum" sz="quarter" idx="10"/>
          </p:nvPr>
        </p:nvSpPr>
        <p:spPr/>
        <p:txBody>
          <a:bodyPr/>
          <a:lstStyle/>
          <a:p>
            <a:fld id="{B764D7DB-E97F-4AF7-93C5-515654AF83C8}" type="slidenum">
              <a:rPr lang="en-US" smtClean="0"/>
              <a:t>20</a:t>
            </a:fld>
            <a:endParaRPr lang="en-US"/>
          </a:p>
        </p:txBody>
      </p:sp>
    </p:spTree>
    <p:extLst>
      <p:ext uri="{BB962C8B-B14F-4D97-AF65-F5344CB8AC3E}">
        <p14:creationId xmlns:p14="http://schemas.microsoft.com/office/powerpoint/2010/main" val="2045692381"/>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E34866-6419-34F3-5809-E850CAE650CF}"/>
              </a:ext>
            </a:extLst>
          </p:cNvPr>
          <p:cNvSpPr txBox="1"/>
          <p:nvPr/>
        </p:nvSpPr>
        <p:spPr>
          <a:xfrm>
            <a:off x="450495" y="2343148"/>
            <a:ext cx="6957178" cy="3200876"/>
          </a:xfrm>
          <a:prstGeom prst="rect">
            <a:avLst/>
          </a:prstGeom>
          <a:noFill/>
        </p:spPr>
        <p:txBody>
          <a:bodyPr wrap="square" rtlCol="0">
            <a:spAutoFit/>
          </a:bodyPr>
          <a:lstStyle/>
          <a:p>
            <a:pPr defTabSz="1219170" eaLnBrk="0" fontAlgn="base" hangingPunct="0">
              <a:spcBef>
                <a:spcPct val="0"/>
              </a:spcBef>
              <a:spcAft>
                <a:spcPct val="0"/>
              </a:spcAft>
            </a:pPr>
            <a:endParaRPr lang="el-GR" sz="1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defTabSz="1219170" eaLnBrk="0" fontAlgn="base" hangingPunct="0">
              <a:spcBef>
                <a:spcPct val="0"/>
              </a:spcBef>
              <a:spcAft>
                <a:spcPct val="0"/>
              </a:spcAft>
            </a:pPr>
            <a:endParaRPr lang="el-GR" sz="16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defTabSz="1219170" eaLnBrk="0" fontAlgn="base" hangingPunct="0">
              <a:spcBef>
                <a:spcPct val="0"/>
              </a:spcBef>
              <a:spcAft>
                <a:spcPct val="0"/>
              </a:spcAft>
            </a:pPr>
            <a:r>
              <a:rPr lang="el-GR" sz="1600" b="1" dirty="0">
                <a:solidFill>
                  <a:srgbClr val="002060"/>
                </a:solidFill>
                <a:latin typeface="Helvetica Neue" panose="02000503000000020004" pitchFamily="2" charset="0"/>
              </a:rPr>
              <a:t>Έλεγχος κριτηρίων</a:t>
            </a:r>
          </a:p>
          <a:p>
            <a:pPr marL="285750" indent="-285750" defTabSz="1219170" eaLnBrk="0" fontAlgn="base" hangingPunct="0">
              <a:spcBef>
                <a:spcPct val="0"/>
              </a:spcBef>
              <a:spcAft>
                <a:spcPct val="0"/>
              </a:spcAft>
              <a:buFont typeface="Wingdings" panose="05000000000000000000" pitchFamily="2" charset="2"/>
              <a:buChar char="ü"/>
            </a:pPr>
            <a:r>
              <a:rPr lang="el-GR" dirty="0">
                <a:solidFill>
                  <a:schemeClr val="tx1"/>
                </a:solidFill>
                <a:latin typeface="Helvetica Neue" panose="02000503000000020004" pitchFamily="2" charset="0"/>
                <a:ea typeface="+mn-ea"/>
                <a:cs typeface="+mn-cs"/>
              </a:rPr>
              <a:t>Για τους έγγαμους το όριο του ετήσιου οικογενειακού εισοδήματος ανέρχεται σε €24.000, ενώ προσαυξάνεται κατά €5.000 για κάθε εξαρτώμενο τέκνο (ανώτατο όριο €44.000). Το όριο για την Περίπτωση Α διαμορφώνεται στις €29.000 (ένα εξαρτώμενο τέκνο), συνεπώς το κριτήριο του ετήσιου οικογενειακού εισοδήματος της Αιτούσας πληρείται.</a:t>
            </a:r>
            <a:endParaRPr lang="en-US" dirty="0">
              <a:solidFill>
                <a:schemeClr val="tx1"/>
              </a:solidFill>
              <a:latin typeface="Helvetica Neue" panose="02000503000000020004" pitchFamily="2" charset="0"/>
              <a:ea typeface="+mn-ea"/>
              <a:cs typeface="+mn-cs"/>
            </a:endParaRPr>
          </a:p>
          <a:p>
            <a:pPr marL="285750" indent="-285750" defTabSz="1219170" eaLnBrk="0" fontAlgn="base" hangingPunct="0">
              <a:spcBef>
                <a:spcPct val="0"/>
              </a:spcBef>
              <a:spcAft>
                <a:spcPct val="0"/>
              </a:spcAft>
              <a:buFont typeface="Wingdings" panose="05000000000000000000" pitchFamily="2" charset="2"/>
              <a:buChar char="ü"/>
            </a:pPr>
            <a:r>
              <a:rPr lang="el-GR" dirty="0">
                <a:solidFill>
                  <a:schemeClr val="tx1"/>
                </a:solidFill>
                <a:latin typeface="Helvetica Neue" panose="02000503000000020004" pitchFamily="2" charset="0"/>
                <a:ea typeface="+mn-ea"/>
                <a:cs typeface="+mn-cs"/>
              </a:rPr>
              <a:t>Η συνολική αξία της ακίνητης περιουσίας της (φορολογικού έτους 2022) δεν υπερβαίνει το ποσό των 300.000 (όριο για έγγαμους).</a:t>
            </a:r>
          </a:p>
          <a:p>
            <a:pPr marL="285750" indent="-285750" defTabSz="1219170" eaLnBrk="0" fontAlgn="base" hangingPunct="0">
              <a:spcBef>
                <a:spcPct val="0"/>
              </a:spcBef>
              <a:spcAft>
                <a:spcPct val="0"/>
              </a:spcAft>
              <a:buFont typeface="Wingdings" panose="05000000000000000000" pitchFamily="2" charset="2"/>
              <a:buChar char="ü"/>
            </a:pPr>
            <a:r>
              <a:rPr lang="el-GR" dirty="0">
                <a:solidFill>
                  <a:schemeClr val="tx1"/>
                </a:solidFill>
                <a:latin typeface="Helvetica Neue" panose="02000503000000020004" pitchFamily="2" charset="0"/>
                <a:ea typeface="+mn-ea"/>
                <a:cs typeface="+mn-cs"/>
              </a:rPr>
              <a:t>Για τα φυσικά πρόσωπα που ασκούν επιχειρηματική δραστηριότητα, το όριο των συνολικών ακαθάριστων εσόδων ανέρχεται σε €80.000, συνεπώς για την Περίπτωση Α, το κριτήριο των εσόδων από επιχειρηματική δραστηριότητα της Αιτούσας πληρείται.</a:t>
            </a:r>
            <a:endParaRPr lang="en-US" dirty="0">
              <a:solidFill>
                <a:schemeClr val="tx1"/>
              </a:solidFill>
              <a:latin typeface="Helvetica Neue" panose="02000503000000020004" pitchFamily="2" charset="0"/>
              <a:ea typeface="+mn-ea"/>
              <a:cs typeface="+mn-cs"/>
            </a:endParaRPr>
          </a:p>
          <a:p>
            <a:pPr marL="285750" indent="-285750" defTabSz="1219170" eaLnBrk="0" fontAlgn="base" hangingPunct="0">
              <a:spcBef>
                <a:spcPct val="0"/>
              </a:spcBef>
              <a:spcAft>
                <a:spcPct val="0"/>
              </a:spcAft>
              <a:buFont typeface="Wingdings" panose="05000000000000000000" pitchFamily="2" charset="2"/>
              <a:buChar char="ü"/>
            </a:pPr>
            <a:endParaRPr lang="el-GR" dirty="0">
              <a:solidFill>
                <a:schemeClr val="tx1"/>
              </a:solidFill>
              <a:latin typeface="Helvetica Neue" panose="02000503000000020004" pitchFamily="2" charset="0"/>
              <a:ea typeface="+mn-ea"/>
              <a:cs typeface="+mn-cs"/>
            </a:endParaRPr>
          </a:p>
        </p:txBody>
      </p:sp>
      <p:sp>
        <p:nvSpPr>
          <p:cNvPr id="9" name="Rounded Rectangle 106">
            <a:extLst>
              <a:ext uri="{FF2B5EF4-FFF2-40B4-BE49-F238E27FC236}">
                <a16:creationId xmlns:a16="http://schemas.microsoft.com/office/drawing/2014/main" id="{5AB6AD16-C617-CB11-A94E-863043F3AD95}"/>
              </a:ext>
            </a:extLst>
          </p:cNvPr>
          <p:cNvSpPr/>
          <p:nvPr/>
        </p:nvSpPr>
        <p:spPr>
          <a:xfrm>
            <a:off x="393053" y="1036748"/>
            <a:ext cx="6876000" cy="4530921"/>
          </a:xfrm>
          <a:prstGeom prst="snipRoundRect">
            <a:avLst>
              <a:gd name="adj1" fmla="val 0"/>
              <a:gd name="adj2" fmla="val 9377"/>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13" name="TextBox 12">
            <a:extLst>
              <a:ext uri="{FF2B5EF4-FFF2-40B4-BE49-F238E27FC236}">
                <a16:creationId xmlns:a16="http://schemas.microsoft.com/office/drawing/2014/main" id="{3003B9E9-26F1-62D3-30DB-B3CF7AFF638D}"/>
              </a:ext>
            </a:extLst>
          </p:cNvPr>
          <p:cNvSpPr txBox="1"/>
          <p:nvPr/>
        </p:nvSpPr>
        <p:spPr>
          <a:xfrm>
            <a:off x="468938" y="1146864"/>
            <a:ext cx="6864307" cy="1415772"/>
          </a:xfrm>
          <a:prstGeom prst="rect">
            <a:avLst/>
          </a:prstGeom>
          <a:noFill/>
        </p:spPr>
        <p:txBody>
          <a:bodyPr wrap="square">
            <a:spAutoFit/>
          </a:bodyPr>
          <a:lstStyle/>
          <a:p>
            <a:pPr lvl="0" defTabSz="1219170" eaLnBrk="0" fontAlgn="base" hangingPunct="0">
              <a:spcBef>
                <a:spcPct val="0"/>
              </a:spcBef>
              <a:spcAft>
                <a:spcPct val="0"/>
              </a:spcAft>
            </a:pPr>
            <a:r>
              <a:rPr lang="el-GR" altLang="zh-CN" sz="1600" b="1" dirty="0">
                <a:solidFill>
                  <a:srgbClr val="002060"/>
                </a:solidFill>
                <a:latin typeface="Calibri" panose="020F0502020204030204" pitchFamily="34" charset="0"/>
                <a:cs typeface="Calibri" panose="020F0502020204030204" pitchFamily="34" charset="0"/>
              </a:rPr>
              <a:t>Περιγραφή</a:t>
            </a:r>
            <a:endParaRPr lang="da-DK" altLang="zh-CN" sz="1600" b="1" dirty="0">
              <a:solidFill>
                <a:srgbClr val="002060"/>
              </a:solidFill>
              <a:latin typeface="Calibri" panose="020F0502020204030204" pitchFamily="34" charset="0"/>
              <a:cs typeface="Calibri" panose="020F0502020204030204" pitchFamily="34" charset="0"/>
            </a:endParaRPr>
          </a:p>
          <a:p>
            <a:pPr lvl="0"/>
            <a:r>
              <a:rPr lang="el-GR" altLang="zh-CN" dirty="0">
                <a:solidFill>
                  <a:schemeClr val="tx1"/>
                </a:solidFill>
                <a:latin typeface="Calibri" panose="020F0502020204030204" pitchFamily="34" charset="0"/>
                <a:ea typeface="Verdana" panose="020B0604030504040204" pitchFamily="34" charset="0"/>
                <a:cs typeface="Calibri" panose="020F0502020204030204" pitchFamily="34" charset="0"/>
              </a:rPr>
              <a:t>Η Αιτούσα επιδόματος είναι έγγαμη με ένα εξαρτώμενο τέκνο, με ετήσιο οικογενειακό εισόδημα €28.500, ακαθάριστα έσοδα από επιχειρηματική δραστηριότητα ύψους €79.500 και με ακίνητη περιουσία με αντικειμενική αξία ύψους €299.500. Η κύρια κατοικία της είναι στην περιοχή της Κοζάνης, που συγκαταλέγεται στους οικισμούς με δριμύ ψύχος κατά τους χειμερινούς μήνες.</a:t>
            </a:r>
          </a:p>
        </p:txBody>
      </p:sp>
      <p:pic>
        <p:nvPicPr>
          <p:cNvPr id="25" name="Picture 24">
            <a:extLst>
              <a:ext uri="{FF2B5EF4-FFF2-40B4-BE49-F238E27FC236}">
                <a16:creationId xmlns:a16="http://schemas.microsoft.com/office/drawing/2014/main" id="{B7AF36BB-6D6D-CB74-FAAC-CA3EE8E680E1}"/>
              </a:ext>
            </a:extLst>
          </p:cNvPr>
          <p:cNvPicPr>
            <a:picLocks noChangeAspect="1"/>
          </p:cNvPicPr>
          <p:nvPr/>
        </p:nvPicPr>
        <p:blipFill>
          <a:blip r:embed="rId3"/>
          <a:stretch>
            <a:fillRect/>
          </a:stretch>
        </p:blipFill>
        <p:spPr>
          <a:xfrm>
            <a:off x="7407673" y="1550572"/>
            <a:ext cx="4761421" cy="3162943"/>
          </a:xfrm>
          <a:prstGeom prst="rect">
            <a:avLst/>
          </a:prstGeom>
        </p:spPr>
      </p:pic>
      <p:sp>
        <p:nvSpPr>
          <p:cNvPr id="6" name="Title 2">
            <a:extLst>
              <a:ext uri="{FF2B5EF4-FFF2-40B4-BE49-F238E27FC236}">
                <a16:creationId xmlns:a16="http://schemas.microsoft.com/office/drawing/2014/main" id="{842A39FB-D164-1F65-03D3-D43533CEADE3}"/>
              </a:ext>
            </a:extLst>
          </p:cNvPr>
          <p:cNvSpPr>
            <a:spLocks noGrp="1"/>
          </p:cNvSpPr>
          <p:nvPr>
            <p:ph type="title"/>
          </p:nvPr>
        </p:nvSpPr>
        <p:spPr>
          <a:xfrm>
            <a:off x="406908" y="228600"/>
            <a:ext cx="11371960" cy="533400"/>
          </a:xfrm>
        </p:spPr>
        <p:txBody>
          <a:bodyPr/>
          <a:lstStyle/>
          <a:p>
            <a:r>
              <a:rPr lang="el-GR" sz="2800" dirty="0">
                <a:solidFill>
                  <a:schemeClr val="bg2"/>
                </a:solidFill>
                <a:latin typeface="Calibri" panose="020F0502020204030204" pitchFamily="34" charset="0"/>
                <a:cs typeface="Calibri" panose="020F0502020204030204" pitchFamily="34" charset="0"/>
              </a:rPr>
              <a:t>ΠΑΡΑΔΕΙΓΜΑ -</a:t>
            </a:r>
            <a:r>
              <a:rPr lang="el-GR" sz="2800" dirty="0">
                <a:solidFill>
                  <a:srgbClr val="FFFFFF"/>
                </a:solidFill>
                <a:latin typeface="Calibri" panose="020F0502020204030204" pitchFamily="34" charset="0"/>
                <a:ea typeface="Verdana"/>
                <a:cs typeface="Calibri" panose="020F0502020204030204" pitchFamily="34" charset="0"/>
                <a:sym typeface="Verdana"/>
              </a:rPr>
              <a:t> </a:t>
            </a:r>
            <a:r>
              <a:rPr lang="el-GR" sz="2800" dirty="0">
                <a:solidFill>
                  <a:schemeClr val="bg2"/>
                </a:solidFill>
                <a:latin typeface="Calibri" panose="020F0502020204030204" pitchFamily="34" charset="0"/>
                <a:cs typeface="Calibri" panose="020F0502020204030204" pitchFamily="34" charset="0"/>
              </a:rPr>
              <a:t>Έκτακτη ενίσχυση ενεργειακά ευάλωτων </a:t>
            </a:r>
            <a:endParaRPr lang="en-US" sz="2800" dirty="0">
              <a:solidFill>
                <a:schemeClr val="bg2"/>
              </a:solidFill>
              <a:latin typeface="Calibri" panose="020F0502020204030204" pitchFamily="34" charset="0"/>
              <a:cs typeface="Calibri" panose="020F0502020204030204" pitchFamily="34" charset="0"/>
            </a:endParaRPr>
          </a:p>
        </p:txBody>
      </p:sp>
      <p:sp>
        <p:nvSpPr>
          <p:cNvPr id="3" name="Θέση αριθμού διαφάνειας 2">
            <a:extLst>
              <a:ext uri="{FF2B5EF4-FFF2-40B4-BE49-F238E27FC236}">
                <a16:creationId xmlns:a16="http://schemas.microsoft.com/office/drawing/2014/main" id="{EC825F8D-9FF7-91AC-9F02-96BFE091C745}"/>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21</a:t>
            </a:fld>
            <a:endParaRPr lang="el-GR"/>
          </a:p>
        </p:txBody>
      </p:sp>
    </p:spTree>
    <p:extLst>
      <p:ext uri="{BB962C8B-B14F-4D97-AF65-F5344CB8AC3E}">
        <p14:creationId xmlns:p14="http://schemas.microsoft.com/office/powerpoint/2010/main" val="564422234"/>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C35374-B4CA-4D90-A234-532BEC89850B}"/>
              </a:ext>
            </a:extLst>
          </p:cNvPr>
          <p:cNvSpPr>
            <a:spLocks noGrp="1"/>
          </p:cNvSpPr>
          <p:nvPr>
            <p:ph type="title"/>
          </p:nvPr>
        </p:nvSpPr>
        <p:spPr/>
        <p:txBody>
          <a:bodyPr/>
          <a:lstStyle/>
          <a:p>
            <a:r>
              <a:rPr lang="el-GR" sz="2800" dirty="0">
                <a:solidFill>
                  <a:schemeClr val="bg2"/>
                </a:solidFill>
                <a:latin typeface="Calibri" panose="020F0502020204030204" pitchFamily="34" charset="0"/>
                <a:cs typeface="Calibri" panose="020F0502020204030204" pitchFamily="34" charset="0"/>
              </a:rPr>
              <a:t>ΠΑΡΑΔΕΙΓΜΑ - Έκτακτη ενίσχυση ενεργειακά ευάλωτων </a:t>
            </a:r>
            <a:endParaRPr lang="en-US" sz="2800" dirty="0">
              <a:solidFill>
                <a:schemeClr val="bg2"/>
              </a:solidFill>
              <a:latin typeface="Calibri" panose="020F0502020204030204" pitchFamily="34" charset="0"/>
              <a:cs typeface="Calibri" panose="020F0502020204030204" pitchFamily="34" charset="0"/>
            </a:endParaRPr>
          </a:p>
        </p:txBody>
      </p:sp>
      <p:sp>
        <p:nvSpPr>
          <p:cNvPr id="4" name="Ορθογώνιο 11">
            <a:extLst>
              <a:ext uri="{FF2B5EF4-FFF2-40B4-BE49-F238E27FC236}">
                <a16:creationId xmlns:a16="http://schemas.microsoft.com/office/drawing/2014/main" id="{27469BB7-BA12-438C-4BD8-A45E664D4378}"/>
              </a:ext>
            </a:extLst>
          </p:cNvPr>
          <p:cNvSpPr/>
          <p:nvPr/>
        </p:nvSpPr>
        <p:spPr>
          <a:xfrm>
            <a:off x="406909" y="1150103"/>
            <a:ext cx="11371958" cy="4554990"/>
          </a:xfrm>
          <a:prstGeom prst="rect">
            <a:avLst/>
          </a:prstGeom>
          <a:solidFill>
            <a:schemeClr val="bg1">
              <a:lumMod val="95000"/>
            </a:schemeClr>
          </a:solidFill>
          <a:ln w="12700" cap="flat" cmpd="sng" algn="ctr">
            <a:noFill/>
            <a:prstDash val="solid"/>
            <a:miter lim="800000"/>
          </a:ln>
          <a:effectLst/>
        </p:spPr>
        <p:txBody>
          <a:bodyPr rtlCol="0" anchor="ctr"/>
          <a:lstStyle/>
          <a:p>
            <a:pPr algn="just" defTabSz="1219170">
              <a:defRPr/>
            </a:pPr>
            <a:endParaRPr lang="el-GR" sz="1400" kern="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4B48F361-674D-5CCF-77E2-FEEDB59DBB89}"/>
              </a:ext>
            </a:extLst>
          </p:cNvPr>
          <p:cNvSpPr txBox="1"/>
          <p:nvPr/>
        </p:nvSpPr>
        <p:spPr>
          <a:xfrm>
            <a:off x="452133" y="1208379"/>
            <a:ext cx="6506473" cy="338554"/>
          </a:xfrm>
          <a:prstGeom prst="rect">
            <a:avLst/>
          </a:prstGeom>
          <a:noFill/>
        </p:spPr>
        <p:txBody>
          <a:bodyPr wrap="square" rtlCol="0">
            <a:spAutoFit/>
          </a:bodyPr>
          <a:lstStyle/>
          <a:p>
            <a:pPr defTabSz="1219170" eaLnBrk="0" fontAlgn="base" hangingPunct="0">
              <a:spcBef>
                <a:spcPct val="0"/>
              </a:spcBef>
              <a:spcAft>
                <a:spcPct val="0"/>
              </a:spcAft>
            </a:pPr>
            <a:r>
              <a:rPr lang="el-GR" sz="1600" b="1" dirty="0">
                <a:solidFill>
                  <a:srgbClr val="002060"/>
                </a:solidFill>
                <a:latin typeface="Calibri" panose="020F0502020204030204" pitchFamily="34" charset="0"/>
                <a:cs typeface="Calibri" panose="020F0502020204030204" pitchFamily="34" charset="0"/>
              </a:rPr>
              <a:t>Ενίσχυση με το νέο σχήμα για κατανάλωση ρεύματος</a:t>
            </a:r>
          </a:p>
        </p:txBody>
      </p:sp>
      <p:sp>
        <p:nvSpPr>
          <p:cNvPr id="2" name="TextBox 1">
            <a:extLst>
              <a:ext uri="{FF2B5EF4-FFF2-40B4-BE49-F238E27FC236}">
                <a16:creationId xmlns:a16="http://schemas.microsoft.com/office/drawing/2014/main" id="{D4E34866-6419-34F3-5809-E850CAE650CF}"/>
              </a:ext>
            </a:extLst>
          </p:cNvPr>
          <p:cNvSpPr txBox="1"/>
          <p:nvPr/>
        </p:nvSpPr>
        <p:spPr>
          <a:xfrm>
            <a:off x="452134" y="1560787"/>
            <a:ext cx="6480000" cy="4708981"/>
          </a:xfrm>
          <a:prstGeom prst="rect">
            <a:avLst/>
          </a:prstGeom>
          <a:noFill/>
        </p:spPr>
        <p:txBody>
          <a:bodyPr wrap="square" rtlCol="0">
            <a:spAutoFit/>
          </a:bodyPr>
          <a:lstStyle/>
          <a:p>
            <a:pPr defTabSz="1219170" eaLnBrk="0" fontAlgn="base" hangingPunct="0">
              <a:spcBef>
                <a:spcPct val="0"/>
              </a:spcBef>
              <a:spcAft>
                <a:spcPct val="0"/>
              </a:spcAft>
            </a:pPr>
            <a:r>
              <a:rPr lang="el-GR" dirty="0">
                <a:solidFill>
                  <a:schemeClr val="tx1"/>
                </a:solidFill>
                <a:latin typeface="Calibri" panose="020F0502020204030204" pitchFamily="34" charset="0"/>
                <a:ea typeface="+mn-ea"/>
                <a:cs typeface="Calibri" panose="020F0502020204030204" pitchFamily="34" charset="0"/>
              </a:rPr>
              <a:t>Η αιτούσα κατά την περίοδο από 1.1.2024 έως 31.3.2024 καταναλώνει ηλεκτρική ενέργεια για την θέρμανση της κύριας κατοικίας της. Η συνολική αξία των λογαριασμών ηλεκτρικής ενέργειας για την περίοδο κατανάλωσης από 1.1.2024 έως 31.3.2024 ανέρχεται σε €800. </a:t>
            </a:r>
          </a:p>
          <a:p>
            <a:pPr defTabSz="1219170" eaLnBrk="0" fontAlgn="base" hangingPunct="0">
              <a:spcBef>
                <a:spcPct val="0"/>
              </a:spcBef>
              <a:spcAft>
                <a:spcPct val="0"/>
              </a:spcAft>
            </a:pPr>
            <a:endParaRPr lang="el-GR" dirty="0">
              <a:solidFill>
                <a:schemeClr val="tx1"/>
              </a:solidFill>
              <a:latin typeface="Calibri" panose="020F0502020204030204" pitchFamily="34" charset="0"/>
              <a:ea typeface="+mn-ea"/>
              <a:cs typeface="Calibri" panose="020F0502020204030204" pitchFamily="34" charset="0"/>
            </a:endParaRPr>
          </a:p>
          <a:p>
            <a:pPr marL="285750" indent="-285750" defTabSz="1219170" eaLnBrk="0" fontAlgn="base" hangingPunct="0">
              <a:spcBef>
                <a:spcPct val="0"/>
              </a:spcBef>
              <a:spcAft>
                <a:spcPct val="0"/>
              </a:spcAft>
              <a:buFont typeface="Wingdings" panose="05000000000000000000" pitchFamily="2" charset="2"/>
              <a:buChar char="Ø"/>
            </a:pPr>
            <a:endParaRPr lang="el-GR" dirty="0">
              <a:solidFill>
                <a:schemeClr val="tx1"/>
              </a:solidFill>
              <a:latin typeface="Calibri" panose="020F0502020204030204" pitchFamily="34" charset="0"/>
              <a:ea typeface="+mn-ea"/>
              <a:cs typeface="Calibri" panose="020F0502020204030204" pitchFamily="34" charset="0"/>
            </a:endParaRPr>
          </a:p>
          <a:p>
            <a:pPr marL="285750" indent="-285750" defTabSz="1219170" eaLnBrk="0" fontAlgn="base" hangingPunct="0">
              <a:spcBef>
                <a:spcPct val="0"/>
              </a:spcBef>
              <a:spcAft>
                <a:spcPct val="0"/>
              </a:spcAft>
              <a:buFont typeface="Wingdings" panose="05000000000000000000" pitchFamily="2" charset="2"/>
              <a:buChar char="Ø"/>
            </a:pPr>
            <a:r>
              <a:rPr lang="el-GR" dirty="0">
                <a:solidFill>
                  <a:schemeClr val="tx1"/>
                </a:solidFill>
                <a:latin typeface="Calibri" panose="020F0502020204030204" pitchFamily="34" charset="0"/>
                <a:ea typeface="+mn-ea"/>
                <a:cs typeface="Calibri" panose="020F0502020204030204" pitchFamily="34" charset="0"/>
              </a:rPr>
              <a:t>Η Αιτούσα δικαιούται επίδομα που ισούται με το μέγιστο επίδομα που δικαιούται για τον οικισμό της Κοζάνης δεδομένου ότι η αξία των λογαριασμών της περιόδου, 800 ευρώ, είναι άνω του διπλάσιου της αξίας του μέγιστου επιδόματος (&gt;604,80 ευρώ)</a:t>
            </a:r>
          </a:p>
          <a:p>
            <a:pPr marL="285750" indent="-285750" defTabSz="1219170" eaLnBrk="0" fontAlgn="base" hangingPunct="0">
              <a:spcBef>
                <a:spcPct val="0"/>
              </a:spcBef>
              <a:spcAft>
                <a:spcPct val="0"/>
              </a:spcAft>
              <a:buFont typeface="Wingdings" panose="05000000000000000000" pitchFamily="2" charset="2"/>
              <a:buChar char="Ø"/>
            </a:pPr>
            <a:endParaRPr lang="el-GR" dirty="0">
              <a:solidFill>
                <a:schemeClr val="tx1"/>
              </a:solidFill>
              <a:latin typeface="Calibri" panose="020F0502020204030204" pitchFamily="34" charset="0"/>
              <a:ea typeface="+mn-ea"/>
              <a:cs typeface="Calibri" panose="020F0502020204030204" pitchFamily="34" charset="0"/>
            </a:endParaRPr>
          </a:p>
          <a:p>
            <a:pPr marL="285750" indent="-285750" defTabSz="1219170" eaLnBrk="0" fontAlgn="base" hangingPunct="0">
              <a:spcBef>
                <a:spcPct val="0"/>
              </a:spcBef>
              <a:spcAft>
                <a:spcPct val="0"/>
              </a:spcAft>
              <a:buFont typeface="Wingdings" panose="05000000000000000000" pitchFamily="2" charset="2"/>
              <a:buChar char="Ø"/>
            </a:pPr>
            <a:r>
              <a:rPr lang="el-GR" dirty="0">
                <a:solidFill>
                  <a:schemeClr val="tx1"/>
                </a:solidFill>
                <a:latin typeface="Calibri" panose="020F0502020204030204" pitchFamily="34" charset="0"/>
                <a:ea typeface="+mn-ea"/>
                <a:cs typeface="Calibri" panose="020F0502020204030204" pitchFamily="34" charset="0"/>
              </a:rPr>
              <a:t>Η Αιτούσα δικαιούται επιδότηση </a:t>
            </a:r>
            <a:r>
              <a:rPr lang="en-US" sz="2000" b="1" dirty="0">
                <a:solidFill>
                  <a:schemeClr val="bg2"/>
                </a:solidFill>
                <a:latin typeface="Calibri" panose="020F0502020204030204" pitchFamily="34" charset="0"/>
                <a:ea typeface="Verdana" panose="020B0604030504040204" pitchFamily="34" charset="0"/>
                <a:cs typeface="Calibri" panose="020F0502020204030204" pitchFamily="34" charset="0"/>
              </a:rPr>
              <a:t>302,40</a:t>
            </a:r>
            <a:r>
              <a:rPr lang="el-GR" sz="2000" b="1" dirty="0">
                <a:solidFill>
                  <a:schemeClr val="bg2"/>
                </a:solidFill>
                <a:latin typeface="Calibri" panose="020F0502020204030204" pitchFamily="34" charset="0"/>
                <a:ea typeface="Verdana" panose="020B0604030504040204" pitchFamily="34" charset="0"/>
                <a:cs typeface="Calibri" panose="020F0502020204030204" pitchFamily="34" charset="0"/>
              </a:rPr>
              <a:t> ευρώ </a:t>
            </a:r>
            <a:r>
              <a:rPr lang="el-GR" dirty="0">
                <a:solidFill>
                  <a:schemeClr val="tx1"/>
                </a:solidFill>
                <a:latin typeface="Calibri" panose="020F0502020204030204" pitchFamily="34" charset="0"/>
                <a:ea typeface="+mn-ea"/>
                <a:cs typeface="Calibri" panose="020F0502020204030204" pitchFamily="34" charset="0"/>
              </a:rPr>
              <a:t>για την θέρμανση της οικίας της με ηλεκτρική ενέργεια, σε συνολική δαπάνη 800 ευρώ</a:t>
            </a:r>
          </a:p>
          <a:p>
            <a:pPr marL="285750" indent="-285750" defTabSz="1219170" eaLnBrk="0" fontAlgn="base" hangingPunct="0">
              <a:spcBef>
                <a:spcPct val="0"/>
              </a:spcBef>
              <a:spcAft>
                <a:spcPct val="0"/>
              </a:spcAft>
              <a:buFont typeface="Wingdings" panose="05000000000000000000" pitchFamily="2" charset="2"/>
              <a:buChar char="Ø"/>
            </a:pPr>
            <a:endParaRPr lang="el-GR" dirty="0">
              <a:solidFill>
                <a:schemeClr val="tx1"/>
              </a:solidFill>
              <a:latin typeface="Calibri" panose="020F0502020204030204" pitchFamily="34" charset="0"/>
              <a:ea typeface="+mn-ea"/>
              <a:cs typeface="Calibri" panose="020F0502020204030204" pitchFamily="34" charset="0"/>
            </a:endParaRPr>
          </a:p>
          <a:p>
            <a:pPr marL="285750" indent="-285750" defTabSz="1219170" eaLnBrk="0" fontAlgn="base" hangingPunct="0">
              <a:spcBef>
                <a:spcPct val="0"/>
              </a:spcBef>
              <a:spcAft>
                <a:spcPct val="0"/>
              </a:spcAft>
              <a:buFont typeface="Wingdings" panose="05000000000000000000" pitchFamily="2" charset="2"/>
              <a:buChar char="Ø"/>
            </a:pPr>
            <a:r>
              <a:rPr lang="el-GR" dirty="0">
                <a:solidFill>
                  <a:schemeClr val="tx1"/>
                </a:solidFill>
                <a:latin typeface="Calibri" panose="020F0502020204030204" pitchFamily="34" charset="0"/>
                <a:ea typeface="+mn-ea"/>
                <a:cs typeface="Calibri" panose="020F0502020204030204" pitchFamily="34" charset="0"/>
              </a:rPr>
              <a:t>Εκτιμάται ότι το 60% της συνολικής αξίας των λογαριασμών, 480 ευρώ, αφορά στην ενέργεια που καταναλώνει το νοικοκυριό για θέρμανση</a:t>
            </a:r>
          </a:p>
          <a:p>
            <a:pPr marL="285750" indent="-285750" defTabSz="1219170" eaLnBrk="0" fontAlgn="base" hangingPunct="0">
              <a:spcBef>
                <a:spcPct val="0"/>
              </a:spcBef>
              <a:spcAft>
                <a:spcPct val="0"/>
              </a:spcAft>
              <a:buFont typeface="Wingdings" panose="05000000000000000000" pitchFamily="2" charset="2"/>
              <a:buChar char="Ø"/>
            </a:pPr>
            <a:endParaRPr lang="el-GR" dirty="0">
              <a:solidFill>
                <a:schemeClr val="tx1"/>
              </a:solidFill>
              <a:latin typeface="Helvetica Neue" panose="02000503000000020004" pitchFamily="2" charset="0"/>
              <a:ea typeface="+mn-ea"/>
              <a:cs typeface="+mn-cs"/>
            </a:endParaRPr>
          </a:p>
          <a:p>
            <a:pPr marL="285750" indent="-285750" defTabSz="1219170" eaLnBrk="0" fontAlgn="base" hangingPunct="0">
              <a:spcBef>
                <a:spcPct val="0"/>
              </a:spcBef>
              <a:spcAft>
                <a:spcPct val="0"/>
              </a:spcAft>
              <a:buFont typeface="Wingdings" panose="05000000000000000000" pitchFamily="2" charset="2"/>
              <a:buChar char="Ø"/>
            </a:pPr>
            <a:endParaRPr lang="el-GR" dirty="0">
              <a:solidFill>
                <a:schemeClr val="tx1"/>
              </a:solidFill>
              <a:latin typeface="Helvetica Neue" panose="02000503000000020004" pitchFamily="2" charset="0"/>
              <a:ea typeface="+mn-ea"/>
              <a:cs typeface="+mn-cs"/>
            </a:endParaRPr>
          </a:p>
          <a:p>
            <a:pPr marL="285750" indent="-285750" defTabSz="1219170" eaLnBrk="0" fontAlgn="base" hangingPunct="0">
              <a:spcBef>
                <a:spcPct val="0"/>
              </a:spcBef>
              <a:spcAft>
                <a:spcPct val="0"/>
              </a:spcAft>
              <a:buFont typeface="Wingdings" panose="05000000000000000000" pitchFamily="2" charset="2"/>
              <a:buChar char="Ø"/>
            </a:pPr>
            <a:endParaRPr lang="el-GR" dirty="0">
              <a:solidFill>
                <a:schemeClr val="tx1"/>
              </a:solidFill>
              <a:latin typeface="Helvetica Neue" panose="02000503000000020004" pitchFamily="2" charset="0"/>
              <a:ea typeface="+mn-ea"/>
              <a:cs typeface="+mn-cs"/>
            </a:endParaRPr>
          </a:p>
          <a:p>
            <a:pPr marL="285750" indent="-285750" defTabSz="1219170" eaLnBrk="0" fontAlgn="base" hangingPunct="0">
              <a:spcBef>
                <a:spcPct val="0"/>
              </a:spcBef>
              <a:spcAft>
                <a:spcPct val="0"/>
              </a:spcAft>
              <a:buFont typeface="Wingdings" panose="05000000000000000000" pitchFamily="2" charset="2"/>
              <a:buChar char="Ø"/>
            </a:pPr>
            <a:endParaRPr lang="el-GR" dirty="0">
              <a:solidFill>
                <a:schemeClr val="tx1"/>
              </a:solidFill>
              <a:latin typeface="Helvetica Neue" panose="02000503000000020004" pitchFamily="2" charset="0"/>
              <a:ea typeface="+mn-ea"/>
              <a:cs typeface="+mn-cs"/>
            </a:endParaRPr>
          </a:p>
          <a:p>
            <a:pPr marL="285750" indent="-285750" defTabSz="1219170" eaLnBrk="0" fontAlgn="base" hangingPunct="0">
              <a:spcBef>
                <a:spcPct val="0"/>
              </a:spcBef>
              <a:spcAft>
                <a:spcPct val="0"/>
              </a:spcAft>
              <a:buFont typeface="Wingdings" panose="05000000000000000000" pitchFamily="2" charset="2"/>
              <a:buChar char="Ø"/>
            </a:pPr>
            <a:endParaRPr lang="el-GR" dirty="0">
              <a:solidFill>
                <a:schemeClr val="tx1"/>
              </a:solidFill>
              <a:latin typeface="Helvetica Neue" panose="02000503000000020004" pitchFamily="2" charset="0"/>
              <a:ea typeface="+mn-ea"/>
              <a:cs typeface="+mn-cs"/>
            </a:endParaRPr>
          </a:p>
        </p:txBody>
      </p:sp>
      <p:sp>
        <p:nvSpPr>
          <p:cNvPr id="5" name="Rounded Rectangle 106">
            <a:extLst>
              <a:ext uri="{FF2B5EF4-FFF2-40B4-BE49-F238E27FC236}">
                <a16:creationId xmlns:a16="http://schemas.microsoft.com/office/drawing/2014/main" id="{CA996082-8DDD-95D9-692B-AC6BAA142D55}"/>
              </a:ext>
            </a:extLst>
          </p:cNvPr>
          <p:cNvSpPr/>
          <p:nvPr/>
        </p:nvSpPr>
        <p:spPr>
          <a:xfrm>
            <a:off x="406908" y="1163539"/>
            <a:ext cx="6480000" cy="4530921"/>
          </a:xfrm>
          <a:prstGeom prst="snipRoundRect">
            <a:avLst>
              <a:gd name="adj1" fmla="val 0"/>
              <a:gd name="adj2" fmla="val 9377"/>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grpSp>
        <p:nvGrpSpPr>
          <p:cNvPr id="6" name="Group 5">
            <a:extLst>
              <a:ext uri="{FF2B5EF4-FFF2-40B4-BE49-F238E27FC236}">
                <a16:creationId xmlns:a16="http://schemas.microsoft.com/office/drawing/2014/main" id="{2B1575BE-91C0-FDCF-0ED4-CEF3D344D43F}"/>
              </a:ext>
            </a:extLst>
          </p:cNvPr>
          <p:cNvGrpSpPr/>
          <p:nvPr/>
        </p:nvGrpSpPr>
        <p:grpSpPr>
          <a:xfrm>
            <a:off x="5941675" y="4931227"/>
            <a:ext cx="829241" cy="735183"/>
            <a:chOff x="576615" y="5074850"/>
            <a:chExt cx="872480" cy="875100"/>
          </a:xfrm>
        </p:grpSpPr>
        <p:sp>
          <p:nvSpPr>
            <p:cNvPr id="9" name="Freeform 8">
              <a:extLst>
                <a:ext uri="{FF2B5EF4-FFF2-40B4-BE49-F238E27FC236}">
                  <a16:creationId xmlns:a16="http://schemas.microsoft.com/office/drawing/2014/main" id="{83A16102-0B08-32E2-A72D-4F9C685B7446}"/>
                </a:ext>
              </a:extLst>
            </p:cNvPr>
            <p:cNvSpPr>
              <a:spLocks noEditPoints="1"/>
            </p:cNvSpPr>
            <p:nvPr/>
          </p:nvSpPr>
          <p:spPr bwMode="auto">
            <a:xfrm>
              <a:off x="576615" y="5074850"/>
              <a:ext cx="872480" cy="875100"/>
            </a:xfrm>
            <a:custGeom>
              <a:avLst/>
              <a:gdLst>
                <a:gd name="T0" fmla="*/ 287 w 299"/>
                <a:gd name="T1" fmla="*/ 118 h 300"/>
                <a:gd name="T2" fmla="*/ 242 w 299"/>
                <a:gd name="T3" fmla="*/ 95 h 300"/>
                <a:gd name="T4" fmla="*/ 270 w 299"/>
                <a:gd name="T5" fmla="*/ 64 h 300"/>
                <a:gd name="T6" fmla="*/ 261 w 299"/>
                <a:gd name="T7" fmla="*/ 52 h 300"/>
                <a:gd name="T8" fmla="*/ 225 w 299"/>
                <a:gd name="T9" fmla="*/ 72 h 300"/>
                <a:gd name="T10" fmla="*/ 212 w 299"/>
                <a:gd name="T11" fmla="*/ 23 h 300"/>
                <a:gd name="T12" fmla="*/ 205 w 299"/>
                <a:gd name="T13" fmla="*/ 10 h 300"/>
                <a:gd name="T14" fmla="*/ 191 w 299"/>
                <a:gd name="T15" fmla="*/ 15 h 300"/>
                <a:gd name="T16" fmla="*/ 148 w 299"/>
                <a:gd name="T17" fmla="*/ 39 h 300"/>
                <a:gd name="T18" fmla="*/ 136 w 299"/>
                <a:gd name="T19" fmla="*/ 2 h 300"/>
                <a:gd name="T20" fmla="*/ 120 w 299"/>
                <a:gd name="T21" fmla="*/ 4 h 300"/>
                <a:gd name="T22" fmla="*/ 119 w 299"/>
                <a:gd name="T23" fmla="*/ 43 h 300"/>
                <a:gd name="T24" fmla="*/ 71 w 299"/>
                <a:gd name="T25" fmla="*/ 32 h 300"/>
                <a:gd name="T26" fmla="*/ 56 w 299"/>
                <a:gd name="T27" fmla="*/ 31 h 300"/>
                <a:gd name="T28" fmla="*/ 53 w 299"/>
                <a:gd name="T29" fmla="*/ 46 h 300"/>
                <a:gd name="T30" fmla="*/ 55 w 299"/>
                <a:gd name="T31" fmla="*/ 96 h 300"/>
                <a:gd name="T32" fmla="*/ 15 w 299"/>
                <a:gd name="T33" fmla="*/ 88 h 300"/>
                <a:gd name="T34" fmla="*/ 9 w 299"/>
                <a:gd name="T35" fmla="*/ 102 h 300"/>
                <a:gd name="T36" fmla="*/ 44 w 299"/>
                <a:gd name="T37" fmla="*/ 124 h 300"/>
                <a:gd name="T38" fmla="*/ 8 w 299"/>
                <a:gd name="T39" fmla="*/ 159 h 300"/>
                <a:gd name="T40" fmla="*/ 0 w 299"/>
                <a:gd name="T41" fmla="*/ 171 h 300"/>
                <a:gd name="T42" fmla="*/ 12 w 299"/>
                <a:gd name="T43" fmla="*/ 181 h 300"/>
                <a:gd name="T44" fmla="*/ 56 w 299"/>
                <a:gd name="T45" fmla="*/ 205 h 300"/>
                <a:gd name="T46" fmla="*/ 28 w 299"/>
                <a:gd name="T47" fmla="*/ 236 h 300"/>
                <a:gd name="T48" fmla="*/ 38 w 299"/>
                <a:gd name="T49" fmla="*/ 248 h 300"/>
                <a:gd name="T50" fmla="*/ 73 w 299"/>
                <a:gd name="T51" fmla="*/ 228 h 300"/>
                <a:gd name="T52" fmla="*/ 86 w 299"/>
                <a:gd name="T53" fmla="*/ 276 h 300"/>
                <a:gd name="T54" fmla="*/ 93 w 299"/>
                <a:gd name="T55" fmla="*/ 290 h 300"/>
                <a:gd name="T56" fmla="*/ 108 w 299"/>
                <a:gd name="T57" fmla="*/ 285 h 300"/>
                <a:gd name="T58" fmla="*/ 151 w 299"/>
                <a:gd name="T59" fmla="*/ 261 h 300"/>
                <a:gd name="T60" fmla="*/ 163 w 299"/>
                <a:gd name="T61" fmla="*/ 298 h 300"/>
                <a:gd name="T62" fmla="*/ 178 w 299"/>
                <a:gd name="T63" fmla="*/ 296 h 300"/>
                <a:gd name="T64" fmla="*/ 179 w 299"/>
                <a:gd name="T65" fmla="*/ 257 h 300"/>
                <a:gd name="T66" fmla="*/ 227 w 299"/>
                <a:gd name="T67" fmla="*/ 268 h 300"/>
                <a:gd name="T68" fmla="*/ 242 w 299"/>
                <a:gd name="T69" fmla="*/ 269 h 300"/>
                <a:gd name="T70" fmla="*/ 245 w 299"/>
                <a:gd name="T71" fmla="*/ 254 h 300"/>
                <a:gd name="T72" fmla="*/ 244 w 299"/>
                <a:gd name="T73" fmla="*/ 204 h 300"/>
                <a:gd name="T74" fmla="*/ 284 w 299"/>
                <a:gd name="T75" fmla="*/ 212 h 300"/>
                <a:gd name="T76" fmla="*/ 289 w 299"/>
                <a:gd name="T77" fmla="*/ 198 h 300"/>
                <a:gd name="T78" fmla="*/ 254 w 299"/>
                <a:gd name="T79" fmla="*/ 176 h 300"/>
                <a:gd name="T80" fmla="*/ 290 w 299"/>
                <a:gd name="T81" fmla="*/ 141 h 300"/>
                <a:gd name="T82" fmla="*/ 298 w 299"/>
                <a:gd name="T83" fmla="*/ 129 h 300"/>
                <a:gd name="T84" fmla="*/ 161 w 299"/>
                <a:gd name="T85" fmla="*/ 231 h 300"/>
                <a:gd name="T86" fmla="*/ 138 w 299"/>
                <a:gd name="T87" fmla="*/ 69 h 300"/>
                <a:gd name="T88" fmla="*/ 161 w 299"/>
                <a:gd name="T89" fmla="*/ 23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9" h="300">
                  <a:moveTo>
                    <a:pt x="294" y="121"/>
                  </a:moveTo>
                  <a:cubicBezTo>
                    <a:pt x="292" y="120"/>
                    <a:pt x="290" y="118"/>
                    <a:pt x="287" y="118"/>
                  </a:cubicBezTo>
                  <a:cubicBezTo>
                    <a:pt x="283" y="119"/>
                    <a:pt x="267" y="119"/>
                    <a:pt x="252" y="120"/>
                  </a:cubicBezTo>
                  <a:cubicBezTo>
                    <a:pt x="250" y="111"/>
                    <a:pt x="247" y="103"/>
                    <a:pt x="242" y="95"/>
                  </a:cubicBezTo>
                  <a:cubicBezTo>
                    <a:pt x="253" y="85"/>
                    <a:pt x="265" y="74"/>
                    <a:pt x="267" y="72"/>
                  </a:cubicBezTo>
                  <a:cubicBezTo>
                    <a:pt x="269" y="70"/>
                    <a:pt x="270" y="67"/>
                    <a:pt x="270" y="64"/>
                  </a:cubicBezTo>
                  <a:cubicBezTo>
                    <a:pt x="270" y="62"/>
                    <a:pt x="269" y="59"/>
                    <a:pt x="268" y="57"/>
                  </a:cubicBezTo>
                  <a:cubicBezTo>
                    <a:pt x="266" y="54"/>
                    <a:pt x="263" y="53"/>
                    <a:pt x="261" y="52"/>
                  </a:cubicBezTo>
                  <a:cubicBezTo>
                    <a:pt x="258" y="52"/>
                    <a:pt x="255" y="52"/>
                    <a:pt x="253" y="54"/>
                  </a:cubicBezTo>
                  <a:cubicBezTo>
                    <a:pt x="250" y="56"/>
                    <a:pt x="237" y="64"/>
                    <a:pt x="225" y="72"/>
                  </a:cubicBezTo>
                  <a:cubicBezTo>
                    <a:pt x="218" y="65"/>
                    <a:pt x="211" y="59"/>
                    <a:pt x="203" y="54"/>
                  </a:cubicBezTo>
                  <a:cubicBezTo>
                    <a:pt x="207" y="41"/>
                    <a:pt x="211" y="26"/>
                    <a:pt x="212" y="23"/>
                  </a:cubicBezTo>
                  <a:cubicBezTo>
                    <a:pt x="213" y="21"/>
                    <a:pt x="212" y="18"/>
                    <a:pt x="211" y="15"/>
                  </a:cubicBezTo>
                  <a:cubicBezTo>
                    <a:pt x="210" y="13"/>
                    <a:pt x="208" y="11"/>
                    <a:pt x="205" y="10"/>
                  </a:cubicBezTo>
                  <a:cubicBezTo>
                    <a:pt x="202" y="9"/>
                    <a:pt x="200" y="9"/>
                    <a:pt x="197" y="10"/>
                  </a:cubicBezTo>
                  <a:cubicBezTo>
                    <a:pt x="194" y="10"/>
                    <a:pt x="192" y="12"/>
                    <a:pt x="191" y="15"/>
                  </a:cubicBezTo>
                  <a:cubicBezTo>
                    <a:pt x="189" y="18"/>
                    <a:pt x="183" y="30"/>
                    <a:pt x="176" y="43"/>
                  </a:cubicBezTo>
                  <a:cubicBezTo>
                    <a:pt x="167" y="40"/>
                    <a:pt x="158" y="39"/>
                    <a:pt x="148" y="39"/>
                  </a:cubicBezTo>
                  <a:cubicBezTo>
                    <a:pt x="145" y="25"/>
                    <a:pt x="141" y="12"/>
                    <a:pt x="141" y="9"/>
                  </a:cubicBezTo>
                  <a:cubicBezTo>
                    <a:pt x="140" y="6"/>
                    <a:pt x="138" y="4"/>
                    <a:pt x="136" y="2"/>
                  </a:cubicBezTo>
                  <a:cubicBezTo>
                    <a:pt x="133" y="1"/>
                    <a:pt x="131" y="0"/>
                    <a:pt x="128" y="1"/>
                  </a:cubicBezTo>
                  <a:cubicBezTo>
                    <a:pt x="125" y="1"/>
                    <a:pt x="122" y="2"/>
                    <a:pt x="120" y="4"/>
                  </a:cubicBezTo>
                  <a:cubicBezTo>
                    <a:pt x="119" y="6"/>
                    <a:pt x="118" y="9"/>
                    <a:pt x="118" y="12"/>
                  </a:cubicBezTo>
                  <a:cubicBezTo>
                    <a:pt x="118" y="15"/>
                    <a:pt x="118" y="29"/>
                    <a:pt x="119" y="43"/>
                  </a:cubicBezTo>
                  <a:cubicBezTo>
                    <a:pt x="110" y="46"/>
                    <a:pt x="101" y="50"/>
                    <a:pt x="93" y="55"/>
                  </a:cubicBezTo>
                  <a:cubicBezTo>
                    <a:pt x="83" y="45"/>
                    <a:pt x="73" y="34"/>
                    <a:pt x="71" y="32"/>
                  </a:cubicBezTo>
                  <a:cubicBezTo>
                    <a:pt x="69" y="30"/>
                    <a:pt x="67" y="29"/>
                    <a:pt x="64" y="29"/>
                  </a:cubicBezTo>
                  <a:cubicBezTo>
                    <a:pt x="61" y="29"/>
                    <a:pt x="58" y="29"/>
                    <a:pt x="56" y="31"/>
                  </a:cubicBezTo>
                  <a:cubicBezTo>
                    <a:pt x="54" y="33"/>
                    <a:pt x="52" y="36"/>
                    <a:pt x="52" y="38"/>
                  </a:cubicBezTo>
                  <a:cubicBezTo>
                    <a:pt x="51" y="41"/>
                    <a:pt x="51" y="44"/>
                    <a:pt x="53" y="46"/>
                  </a:cubicBezTo>
                  <a:cubicBezTo>
                    <a:pt x="55" y="49"/>
                    <a:pt x="63" y="62"/>
                    <a:pt x="70" y="73"/>
                  </a:cubicBezTo>
                  <a:cubicBezTo>
                    <a:pt x="64" y="80"/>
                    <a:pt x="59" y="88"/>
                    <a:pt x="55" y="96"/>
                  </a:cubicBezTo>
                  <a:cubicBezTo>
                    <a:pt x="41" y="92"/>
                    <a:pt x="26" y="88"/>
                    <a:pt x="23" y="87"/>
                  </a:cubicBezTo>
                  <a:cubicBezTo>
                    <a:pt x="20" y="86"/>
                    <a:pt x="17" y="86"/>
                    <a:pt x="15" y="88"/>
                  </a:cubicBezTo>
                  <a:cubicBezTo>
                    <a:pt x="12" y="89"/>
                    <a:pt x="10" y="91"/>
                    <a:pt x="9" y="94"/>
                  </a:cubicBezTo>
                  <a:cubicBezTo>
                    <a:pt x="8" y="97"/>
                    <a:pt x="8" y="100"/>
                    <a:pt x="9" y="102"/>
                  </a:cubicBezTo>
                  <a:cubicBezTo>
                    <a:pt x="10" y="105"/>
                    <a:pt x="12" y="107"/>
                    <a:pt x="14" y="108"/>
                  </a:cubicBezTo>
                  <a:cubicBezTo>
                    <a:pt x="17" y="110"/>
                    <a:pt x="31" y="117"/>
                    <a:pt x="44" y="124"/>
                  </a:cubicBezTo>
                  <a:cubicBezTo>
                    <a:pt x="42" y="132"/>
                    <a:pt x="41" y="141"/>
                    <a:pt x="42" y="151"/>
                  </a:cubicBezTo>
                  <a:cubicBezTo>
                    <a:pt x="27" y="154"/>
                    <a:pt x="11" y="158"/>
                    <a:pt x="8" y="159"/>
                  </a:cubicBezTo>
                  <a:cubicBezTo>
                    <a:pt x="5" y="159"/>
                    <a:pt x="3" y="161"/>
                    <a:pt x="2" y="163"/>
                  </a:cubicBezTo>
                  <a:cubicBezTo>
                    <a:pt x="0" y="166"/>
                    <a:pt x="0" y="169"/>
                    <a:pt x="0" y="171"/>
                  </a:cubicBezTo>
                  <a:cubicBezTo>
                    <a:pt x="0" y="174"/>
                    <a:pt x="2" y="177"/>
                    <a:pt x="4" y="179"/>
                  </a:cubicBezTo>
                  <a:cubicBezTo>
                    <a:pt x="6" y="181"/>
                    <a:pt x="9" y="182"/>
                    <a:pt x="12" y="181"/>
                  </a:cubicBezTo>
                  <a:cubicBezTo>
                    <a:pt x="15" y="181"/>
                    <a:pt x="31" y="181"/>
                    <a:pt x="46" y="180"/>
                  </a:cubicBezTo>
                  <a:cubicBezTo>
                    <a:pt x="48" y="189"/>
                    <a:pt x="52" y="197"/>
                    <a:pt x="56" y="205"/>
                  </a:cubicBezTo>
                  <a:cubicBezTo>
                    <a:pt x="45" y="215"/>
                    <a:pt x="34" y="226"/>
                    <a:pt x="31" y="228"/>
                  </a:cubicBezTo>
                  <a:cubicBezTo>
                    <a:pt x="29" y="230"/>
                    <a:pt x="28" y="233"/>
                    <a:pt x="28" y="236"/>
                  </a:cubicBezTo>
                  <a:cubicBezTo>
                    <a:pt x="28" y="238"/>
                    <a:pt x="29" y="241"/>
                    <a:pt x="31" y="243"/>
                  </a:cubicBezTo>
                  <a:cubicBezTo>
                    <a:pt x="32" y="246"/>
                    <a:pt x="35" y="247"/>
                    <a:pt x="38" y="248"/>
                  </a:cubicBezTo>
                  <a:cubicBezTo>
                    <a:pt x="40" y="248"/>
                    <a:pt x="43" y="248"/>
                    <a:pt x="46" y="246"/>
                  </a:cubicBezTo>
                  <a:cubicBezTo>
                    <a:pt x="48" y="244"/>
                    <a:pt x="61" y="236"/>
                    <a:pt x="73" y="228"/>
                  </a:cubicBezTo>
                  <a:cubicBezTo>
                    <a:pt x="80" y="235"/>
                    <a:pt x="87" y="241"/>
                    <a:pt x="95" y="246"/>
                  </a:cubicBezTo>
                  <a:cubicBezTo>
                    <a:pt x="91" y="259"/>
                    <a:pt x="87" y="274"/>
                    <a:pt x="86" y="276"/>
                  </a:cubicBezTo>
                  <a:cubicBezTo>
                    <a:pt x="85" y="279"/>
                    <a:pt x="86" y="282"/>
                    <a:pt x="87" y="285"/>
                  </a:cubicBezTo>
                  <a:cubicBezTo>
                    <a:pt x="88" y="287"/>
                    <a:pt x="90" y="289"/>
                    <a:pt x="93" y="290"/>
                  </a:cubicBezTo>
                  <a:cubicBezTo>
                    <a:pt x="96" y="291"/>
                    <a:pt x="99" y="291"/>
                    <a:pt x="101" y="290"/>
                  </a:cubicBezTo>
                  <a:cubicBezTo>
                    <a:pt x="104" y="290"/>
                    <a:pt x="106" y="288"/>
                    <a:pt x="108" y="285"/>
                  </a:cubicBezTo>
                  <a:cubicBezTo>
                    <a:pt x="109" y="282"/>
                    <a:pt x="116" y="270"/>
                    <a:pt x="122" y="257"/>
                  </a:cubicBezTo>
                  <a:cubicBezTo>
                    <a:pt x="131" y="260"/>
                    <a:pt x="141" y="261"/>
                    <a:pt x="151" y="261"/>
                  </a:cubicBezTo>
                  <a:cubicBezTo>
                    <a:pt x="154" y="275"/>
                    <a:pt x="157" y="288"/>
                    <a:pt x="158" y="291"/>
                  </a:cubicBezTo>
                  <a:cubicBezTo>
                    <a:pt x="158" y="294"/>
                    <a:pt x="160" y="296"/>
                    <a:pt x="163" y="298"/>
                  </a:cubicBezTo>
                  <a:cubicBezTo>
                    <a:pt x="165" y="299"/>
                    <a:pt x="168" y="300"/>
                    <a:pt x="171" y="299"/>
                  </a:cubicBezTo>
                  <a:cubicBezTo>
                    <a:pt x="174" y="299"/>
                    <a:pt x="176" y="298"/>
                    <a:pt x="178" y="296"/>
                  </a:cubicBezTo>
                  <a:cubicBezTo>
                    <a:pt x="180" y="294"/>
                    <a:pt x="181" y="291"/>
                    <a:pt x="181" y="288"/>
                  </a:cubicBezTo>
                  <a:cubicBezTo>
                    <a:pt x="180" y="285"/>
                    <a:pt x="180" y="271"/>
                    <a:pt x="179" y="257"/>
                  </a:cubicBezTo>
                  <a:cubicBezTo>
                    <a:pt x="189" y="254"/>
                    <a:pt x="197" y="251"/>
                    <a:pt x="206" y="245"/>
                  </a:cubicBezTo>
                  <a:cubicBezTo>
                    <a:pt x="215" y="255"/>
                    <a:pt x="225" y="266"/>
                    <a:pt x="227" y="268"/>
                  </a:cubicBezTo>
                  <a:cubicBezTo>
                    <a:pt x="229" y="270"/>
                    <a:pt x="232" y="271"/>
                    <a:pt x="234" y="271"/>
                  </a:cubicBezTo>
                  <a:cubicBezTo>
                    <a:pt x="237" y="271"/>
                    <a:pt x="240" y="271"/>
                    <a:pt x="242" y="269"/>
                  </a:cubicBezTo>
                  <a:cubicBezTo>
                    <a:pt x="245" y="267"/>
                    <a:pt x="246" y="264"/>
                    <a:pt x="247" y="262"/>
                  </a:cubicBezTo>
                  <a:cubicBezTo>
                    <a:pt x="247" y="259"/>
                    <a:pt x="247" y="256"/>
                    <a:pt x="245" y="254"/>
                  </a:cubicBezTo>
                  <a:cubicBezTo>
                    <a:pt x="243" y="251"/>
                    <a:pt x="235" y="238"/>
                    <a:pt x="228" y="227"/>
                  </a:cubicBezTo>
                  <a:cubicBezTo>
                    <a:pt x="234" y="220"/>
                    <a:pt x="239" y="212"/>
                    <a:pt x="244" y="204"/>
                  </a:cubicBezTo>
                  <a:cubicBezTo>
                    <a:pt x="258" y="208"/>
                    <a:pt x="272" y="212"/>
                    <a:pt x="275" y="213"/>
                  </a:cubicBezTo>
                  <a:cubicBezTo>
                    <a:pt x="278" y="214"/>
                    <a:pt x="281" y="213"/>
                    <a:pt x="284" y="212"/>
                  </a:cubicBezTo>
                  <a:cubicBezTo>
                    <a:pt x="286" y="211"/>
                    <a:pt x="288" y="209"/>
                    <a:pt x="289" y="206"/>
                  </a:cubicBezTo>
                  <a:cubicBezTo>
                    <a:pt x="290" y="203"/>
                    <a:pt x="290" y="201"/>
                    <a:pt x="289" y="198"/>
                  </a:cubicBezTo>
                  <a:cubicBezTo>
                    <a:pt x="288" y="195"/>
                    <a:pt x="287" y="193"/>
                    <a:pt x="284" y="192"/>
                  </a:cubicBezTo>
                  <a:cubicBezTo>
                    <a:pt x="281" y="190"/>
                    <a:pt x="267" y="183"/>
                    <a:pt x="254" y="176"/>
                  </a:cubicBezTo>
                  <a:cubicBezTo>
                    <a:pt x="256" y="168"/>
                    <a:pt x="257" y="159"/>
                    <a:pt x="257" y="149"/>
                  </a:cubicBezTo>
                  <a:cubicBezTo>
                    <a:pt x="271" y="146"/>
                    <a:pt x="287" y="142"/>
                    <a:pt x="290" y="141"/>
                  </a:cubicBezTo>
                  <a:cubicBezTo>
                    <a:pt x="293" y="141"/>
                    <a:pt x="295" y="139"/>
                    <a:pt x="297" y="137"/>
                  </a:cubicBezTo>
                  <a:cubicBezTo>
                    <a:pt x="298" y="134"/>
                    <a:pt x="299" y="131"/>
                    <a:pt x="298" y="129"/>
                  </a:cubicBezTo>
                  <a:cubicBezTo>
                    <a:pt x="298" y="126"/>
                    <a:pt x="297" y="123"/>
                    <a:pt x="294" y="121"/>
                  </a:cubicBezTo>
                  <a:close/>
                  <a:moveTo>
                    <a:pt x="161" y="231"/>
                  </a:moveTo>
                  <a:cubicBezTo>
                    <a:pt x="118" y="237"/>
                    <a:pt x="78" y="206"/>
                    <a:pt x="71" y="161"/>
                  </a:cubicBezTo>
                  <a:cubicBezTo>
                    <a:pt x="65" y="117"/>
                    <a:pt x="95" y="76"/>
                    <a:pt x="138" y="69"/>
                  </a:cubicBezTo>
                  <a:cubicBezTo>
                    <a:pt x="180" y="63"/>
                    <a:pt x="220" y="94"/>
                    <a:pt x="227" y="139"/>
                  </a:cubicBezTo>
                  <a:cubicBezTo>
                    <a:pt x="233" y="183"/>
                    <a:pt x="204" y="224"/>
                    <a:pt x="161" y="23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10" name="Freeform 155">
              <a:extLst>
                <a:ext uri="{FF2B5EF4-FFF2-40B4-BE49-F238E27FC236}">
                  <a16:creationId xmlns:a16="http://schemas.microsoft.com/office/drawing/2014/main" id="{49C8D2CE-06DB-886A-078D-9AFE30970BE3}"/>
                </a:ext>
              </a:extLst>
            </p:cNvPr>
            <p:cNvSpPr>
              <a:spLocks noEditPoints="1"/>
            </p:cNvSpPr>
            <p:nvPr/>
          </p:nvSpPr>
          <p:spPr bwMode="auto">
            <a:xfrm>
              <a:off x="930843" y="5368925"/>
              <a:ext cx="202344" cy="293050"/>
            </a:xfrm>
            <a:custGeom>
              <a:avLst/>
              <a:gdLst>
                <a:gd name="T0" fmla="*/ 110 w 219"/>
                <a:gd name="T1" fmla="*/ 316 h 316"/>
                <a:gd name="T2" fmla="*/ 100 w 219"/>
                <a:gd name="T3" fmla="*/ 309 h 316"/>
                <a:gd name="T4" fmla="*/ 73 w 219"/>
                <a:gd name="T5" fmla="*/ 245 h 316"/>
                <a:gd name="T6" fmla="*/ 18 w 219"/>
                <a:gd name="T7" fmla="*/ 296 h 316"/>
                <a:gd name="T8" fmla="*/ 6 w 219"/>
                <a:gd name="T9" fmla="*/ 298 h 316"/>
                <a:gd name="T10" fmla="*/ 0 w 219"/>
                <a:gd name="T11" fmla="*/ 288 h 316"/>
                <a:gd name="T12" fmla="*/ 0 w 219"/>
                <a:gd name="T13" fmla="*/ 11 h 316"/>
                <a:gd name="T14" fmla="*/ 7 w 219"/>
                <a:gd name="T15" fmla="*/ 1 h 316"/>
                <a:gd name="T16" fmla="*/ 18 w 219"/>
                <a:gd name="T17" fmla="*/ 4 h 316"/>
                <a:gd name="T18" fmla="*/ 215 w 219"/>
                <a:gd name="T19" fmla="*/ 199 h 316"/>
                <a:gd name="T20" fmla="*/ 218 w 219"/>
                <a:gd name="T21" fmla="*/ 211 h 316"/>
                <a:gd name="T22" fmla="*/ 208 w 219"/>
                <a:gd name="T23" fmla="*/ 217 h 316"/>
                <a:gd name="T24" fmla="*/ 132 w 219"/>
                <a:gd name="T25" fmla="*/ 220 h 316"/>
                <a:gd name="T26" fmla="*/ 159 w 219"/>
                <a:gd name="T27" fmla="*/ 285 h 316"/>
                <a:gd name="T28" fmla="*/ 159 w 219"/>
                <a:gd name="T29" fmla="*/ 293 h 316"/>
                <a:gd name="T30" fmla="*/ 153 w 219"/>
                <a:gd name="T31" fmla="*/ 298 h 316"/>
                <a:gd name="T32" fmla="*/ 114 w 219"/>
                <a:gd name="T33" fmla="*/ 315 h 316"/>
                <a:gd name="T34" fmla="*/ 110 w 219"/>
                <a:gd name="T35" fmla="*/ 316 h 316"/>
                <a:gd name="T36" fmla="*/ 77 w 219"/>
                <a:gd name="T37" fmla="*/ 216 h 316"/>
                <a:gd name="T38" fmla="*/ 79 w 219"/>
                <a:gd name="T39" fmla="*/ 216 h 316"/>
                <a:gd name="T40" fmla="*/ 87 w 219"/>
                <a:gd name="T41" fmla="*/ 222 h 316"/>
                <a:gd name="T42" fmla="*/ 116 w 219"/>
                <a:gd name="T43" fmla="*/ 291 h 316"/>
                <a:gd name="T44" fmla="*/ 135 w 219"/>
                <a:gd name="T45" fmla="*/ 283 h 316"/>
                <a:gd name="T46" fmla="*/ 107 w 219"/>
                <a:gd name="T47" fmla="*/ 214 h 316"/>
                <a:gd name="T48" fmla="*/ 108 w 219"/>
                <a:gd name="T49" fmla="*/ 204 h 316"/>
                <a:gd name="T50" fmla="*/ 116 w 219"/>
                <a:gd name="T51" fmla="*/ 199 h 316"/>
                <a:gd name="T52" fmla="*/ 183 w 219"/>
                <a:gd name="T53" fmla="*/ 197 h 316"/>
                <a:gd name="T54" fmla="*/ 22 w 219"/>
                <a:gd name="T55" fmla="*/ 37 h 316"/>
                <a:gd name="T56" fmla="*/ 21 w 219"/>
                <a:gd name="T57" fmla="*/ 264 h 316"/>
                <a:gd name="T58" fmla="*/ 70 w 219"/>
                <a:gd name="T59" fmla="*/ 218 h 316"/>
                <a:gd name="T60" fmla="*/ 77 w 219"/>
                <a:gd name="T61" fmla="*/ 21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9" h="316">
                  <a:moveTo>
                    <a:pt x="110" y="316"/>
                  </a:moveTo>
                  <a:cubicBezTo>
                    <a:pt x="106" y="316"/>
                    <a:pt x="102" y="313"/>
                    <a:pt x="100" y="309"/>
                  </a:cubicBezTo>
                  <a:cubicBezTo>
                    <a:pt x="73" y="245"/>
                    <a:pt x="73" y="245"/>
                    <a:pt x="73" y="245"/>
                  </a:cubicBezTo>
                  <a:cubicBezTo>
                    <a:pt x="18" y="296"/>
                    <a:pt x="18" y="296"/>
                    <a:pt x="18" y="296"/>
                  </a:cubicBezTo>
                  <a:cubicBezTo>
                    <a:pt x="15" y="299"/>
                    <a:pt x="10" y="300"/>
                    <a:pt x="6" y="298"/>
                  </a:cubicBezTo>
                  <a:cubicBezTo>
                    <a:pt x="3" y="297"/>
                    <a:pt x="0" y="293"/>
                    <a:pt x="0" y="288"/>
                  </a:cubicBezTo>
                  <a:cubicBezTo>
                    <a:pt x="0" y="11"/>
                    <a:pt x="0" y="11"/>
                    <a:pt x="0" y="11"/>
                  </a:cubicBezTo>
                  <a:cubicBezTo>
                    <a:pt x="0" y="7"/>
                    <a:pt x="3" y="3"/>
                    <a:pt x="7" y="1"/>
                  </a:cubicBezTo>
                  <a:cubicBezTo>
                    <a:pt x="11" y="0"/>
                    <a:pt x="15" y="1"/>
                    <a:pt x="18" y="4"/>
                  </a:cubicBezTo>
                  <a:cubicBezTo>
                    <a:pt x="215" y="199"/>
                    <a:pt x="215" y="199"/>
                    <a:pt x="215" y="199"/>
                  </a:cubicBezTo>
                  <a:cubicBezTo>
                    <a:pt x="218" y="202"/>
                    <a:pt x="219" y="207"/>
                    <a:pt x="218" y="211"/>
                  </a:cubicBezTo>
                  <a:cubicBezTo>
                    <a:pt x="216" y="215"/>
                    <a:pt x="212" y="217"/>
                    <a:pt x="208" y="217"/>
                  </a:cubicBezTo>
                  <a:cubicBezTo>
                    <a:pt x="132" y="220"/>
                    <a:pt x="132" y="220"/>
                    <a:pt x="132" y="220"/>
                  </a:cubicBezTo>
                  <a:cubicBezTo>
                    <a:pt x="159" y="285"/>
                    <a:pt x="159" y="285"/>
                    <a:pt x="159" y="285"/>
                  </a:cubicBezTo>
                  <a:cubicBezTo>
                    <a:pt x="160" y="287"/>
                    <a:pt x="160" y="290"/>
                    <a:pt x="159" y="293"/>
                  </a:cubicBezTo>
                  <a:cubicBezTo>
                    <a:pt x="158" y="295"/>
                    <a:pt x="156" y="297"/>
                    <a:pt x="153" y="298"/>
                  </a:cubicBezTo>
                  <a:cubicBezTo>
                    <a:pt x="114" y="315"/>
                    <a:pt x="114" y="315"/>
                    <a:pt x="114" y="315"/>
                  </a:cubicBezTo>
                  <a:cubicBezTo>
                    <a:pt x="113" y="315"/>
                    <a:pt x="111" y="316"/>
                    <a:pt x="110" y="316"/>
                  </a:cubicBezTo>
                  <a:close/>
                  <a:moveTo>
                    <a:pt x="77" y="216"/>
                  </a:moveTo>
                  <a:cubicBezTo>
                    <a:pt x="78" y="216"/>
                    <a:pt x="79" y="216"/>
                    <a:pt x="79" y="216"/>
                  </a:cubicBezTo>
                  <a:cubicBezTo>
                    <a:pt x="83" y="217"/>
                    <a:pt x="86" y="219"/>
                    <a:pt x="87" y="222"/>
                  </a:cubicBezTo>
                  <a:cubicBezTo>
                    <a:pt x="116" y="291"/>
                    <a:pt x="116" y="291"/>
                    <a:pt x="116" y="291"/>
                  </a:cubicBezTo>
                  <a:cubicBezTo>
                    <a:pt x="135" y="283"/>
                    <a:pt x="135" y="283"/>
                    <a:pt x="135" y="283"/>
                  </a:cubicBezTo>
                  <a:cubicBezTo>
                    <a:pt x="107" y="214"/>
                    <a:pt x="107" y="214"/>
                    <a:pt x="107" y="214"/>
                  </a:cubicBezTo>
                  <a:cubicBezTo>
                    <a:pt x="105" y="211"/>
                    <a:pt x="106" y="207"/>
                    <a:pt x="108" y="204"/>
                  </a:cubicBezTo>
                  <a:cubicBezTo>
                    <a:pt x="110" y="201"/>
                    <a:pt x="113" y="199"/>
                    <a:pt x="116" y="199"/>
                  </a:cubicBezTo>
                  <a:cubicBezTo>
                    <a:pt x="183" y="197"/>
                    <a:pt x="183" y="197"/>
                    <a:pt x="183" y="197"/>
                  </a:cubicBezTo>
                  <a:cubicBezTo>
                    <a:pt x="22" y="37"/>
                    <a:pt x="22" y="37"/>
                    <a:pt x="22" y="37"/>
                  </a:cubicBezTo>
                  <a:cubicBezTo>
                    <a:pt x="21" y="264"/>
                    <a:pt x="21" y="264"/>
                    <a:pt x="21" y="264"/>
                  </a:cubicBezTo>
                  <a:cubicBezTo>
                    <a:pt x="70" y="218"/>
                    <a:pt x="70" y="218"/>
                    <a:pt x="70" y="218"/>
                  </a:cubicBezTo>
                  <a:cubicBezTo>
                    <a:pt x="72" y="217"/>
                    <a:pt x="75" y="216"/>
                    <a:pt x="77" y="216"/>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72477" tIns="36238" rIns="72477" bIns="36238" numCol="1" anchor="t" anchorCtr="0" compatLnSpc="1">
              <a:prstTxWarp prst="textNoShape">
                <a:avLst/>
              </a:prstTxWarp>
            </a:bodyPr>
            <a:lstStyle/>
            <a:p>
              <a:endParaRPr lang="en-GB" sz="1427" dirty="0"/>
            </a:p>
          </p:txBody>
        </p:sp>
      </p:grpSp>
      <p:sp>
        <p:nvSpPr>
          <p:cNvPr id="8" name="Θέση αριθμού διαφάνειας 7">
            <a:extLst>
              <a:ext uri="{FF2B5EF4-FFF2-40B4-BE49-F238E27FC236}">
                <a16:creationId xmlns:a16="http://schemas.microsoft.com/office/drawing/2014/main" id="{D7E61A6A-2C30-52F2-5DCC-3EF7E00BB8DE}"/>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22</a:t>
            </a:fld>
            <a:endParaRPr lang="el-GR"/>
          </a:p>
        </p:txBody>
      </p:sp>
      <p:pic>
        <p:nvPicPr>
          <p:cNvPr id="11" name="Picture 10">
            <a:extLst>
              <a:ext uri="{FF2B5EF4-FFF2-40B4-BE49-F238E27FC236}">
                <a16:creationId xmlns:a16="http://schemas.microsoft.com/office/drawing/2014/main" id="{67C5B462-23C3-AA5C-8A7D-CAF20EE5BD2D}"/>
              </a:ext>
            </a:extLst>
          </p:cNvPr>
          <p:cNvPicPr>
            <a:picLocks noChangeAspect="1"/>
          </p:cNvPicPr>
          <p:nvPr/>
        </p:nvPicPr>
        <p:blipFill>
          <a:blip r:embed="rId3"/>
          <a:stretch>
            <a:fillRect/>
          </a:stretch>
        </p:blipFill>
        <p:spPr>
          <a:xfrm>
            <a:off x="6998909" y="1643730"/>
            <a:ext cx="4628956" cy="3922502"/>
          </a:xfrm>
          <a:prstGeom prst="rect">
            <a:avLst/>
          </a:prstGeom>
        </p:spPr>
      </p:pic>
    </p:spTree>
    <p:extLst>
      <p:ext uri="{BB962C8B-B14F-4D97-AF65-F5344CB8AC3E}">
        <p14:creationId xmlns:p14="http://schemas.microsoft.com/office/powerpoint/2010/main" val="2833137229"/>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11">
            <a:extLst>
              <a:ext uri="{FF2B5EF4-FFF2-40B4-BE49-F238E27FC236}">
                <a16:creationId xmlns:a16="http://schemas.microsoft.com/office/drawing/2014/main" id="{27469BB7-BA12-438C-4BD8-A45E664D4378}"/>
              </a:ext>
            </a:extLst>
          </p:cNvPr>
          <p:cNvSpPr/>
          <p:nvPr/>
        </p:nvSpPr>
        <p:spPr>
          <a:xfrm>
            <a:off x="393053" y="1139470"/>
            <a:ext cx="11371958" cy="4554990"/>
          </a:xfrm>
          <a:prstGeom prst="rect">
            <a:avLst/>
          </a:prstGeom>
          <a:solidFill>
            <a:schemeClr val="bg1">
              <a:lumMod val="95000"/>
            </a:schemeClr>
          </a:solidFill>
          <a:ln w="12700" cap="flat" cmpd="sng" algn="ctr">
            <a:noFill/>
            <a:prstDash val="solid"/>
            <a:miter lim="800000"/>
          </a:ln>
          <a:effectLst/>
        </p:spPr>
        <p:txBody>
          <a:bodyPr rtlCol="0" anchor="ctr"/>
          <a:lstStyle/>
          <a:p>
            <a:pPr algn="just" defTabSz="1219170">
              <a:defRPr/>
            </a:pPr>
            <a:endParaRPr lang="el-GR" sz="1400" kern="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4B48F361-674D-5CCF-77E2-FEEDB59DBB89}"/>
              </a:ext>
            </a:extLst>
          </p:cNvPr>
          <p:cNvSpPr txBox="1"/>
          <p:nvPr/>
        </p:nvSpPr>
        <p:spPr>
          <a:xfrm>
            <a:off x="438277" y="1164835"/>
            <a:ext cx="8096123" cy="584775"/>
          </a:xfrm>
          <a:prstGeom prst="rect">
            <a:avLst/>
          </a:prstGeom>
          <a:noFill/>
        </p:spPr>
        <p:txBody>
          <a:bodyPr wrap="square" rtlCol="0">
            <a:spAutoFit/>
          </a:bodyPr>
          <a:lstStyle/>
          <a:p>
            <a:pPr defTabSz="1219170" eaLnBrk="0" fontAlgn="base" hangingPunct="0">
              <a:spcBef>
                <a:spcPct val="0"/>
              </a:spcBef>
              <a:spcAft>
                <a:spcPct val="0"/>
              </a:spcAft>
            </a:pPr>
            <a:r>
              <a:rPr lang="el-GR" sz="1600" b="1" dirty="0">
                <a:solidFill>
                  <a:srgbClr val="002060"/>
                </a:solidFill>
                <a:latin typeface="Calibri" panose="020F0502020204030204" pitchFamily="34" charset="0"/>
                <a:cs typeface="Calibri" panose="020F0502020204030204" pitchFamily="34" charset="0"/>
              </a:rPr>
              <a:t>Νοικοκυριό αποτελούμενο από δύο ενήλικα και τέσσερα ανήλικα μέλη εξαρτημένα τέκνα</a:t>
            </a:r>
          </a:p>
          <a:p>
            <a:pPr defTabSz="1219170" eaLnBrk="0" fontAlgn="base" hangingPunct="0">
              <a:spcBef>
                <a:spcPct val="0"/>
              </a:spcBef>
              <a:spcAft>
                <a:spcPct val="0"/>
              </a:spcAft>
            </a:pPr>
            <a:endParaRPr lang="el-GR" sz="1600" b="1" dirty="0">
              <a:solidFill>
                <a:srgbClr val="002060"/>
              </a:solidFill>
              <a:latin typeface="Helvetica Neue" panose="02000503000000020004" pitchFamily="2" charset="0"/>
            </a:endParaRPr>
          </a:p>
        </p:txBody>
      </p:sp>
      <p:sp>
        <p:nvSpPr>
          <p:cNvPr id="2" name="TextBox 1">
            <a:extLst>
              <a:ext uri="{FF2B5EF4-FFF2-40B4-BE49-F238E27FC236}">
                <a16:creationId xmlns:a16="http://schemas.microsoft.com/office/drawing/2014/main" id="{D4E34866-6419-34F3-5809-E850CAE650CF}"/>
              </a:ext>
            </a:extLst>
          </p:cNvPr>
          <p:cNvSpPr txBox="1"/>
          <p:nvPr/>
        </p:nvSpPr>
        <p:spPr>
          <a:xfrm>
            <a:off x="494791" y="1438765"/>
            <a:ext cx="5657722" cy="3970318"/>
          </a:xfrm>
          <a:prstGeom prst="rect">
            <a:avLst/>
          </a:prstGeom>
          <a:noFill/>
        </p:spPr>
        <p:txBody>
          <a:bodyPr wrap="square" rtlCol="0">
            <a:spAutoFit/>
          </a:bodyPr>
          <a:lstStyle/>
          <a:p>
            <a:endParaRPr lang="el-GR" dirty="0">
              <a:latin typeface="Calibri Light" panose="020F0302020204030204" pitchFamily="34" charset="0"/>
              <a:ea typeface="Calibri Light" panose="020F0302020204030204" pitchFamily="34" charset="0"/>
              <a:cs typeface="Times New Roman" panose="02020603050405020304" pitchFamily="18" charset="0"/>
            </a:endParaRPr>
          </a:p>
          <a:p>
            <a:r>
              <a:rPr lang="el-GR" sz="1400" b="1" u="sng" dirty="0">
                <a:effectLst/>
                <a:latin typeface="Calibri Light" panose="020F0302020204030204" pitchFamily="34" charset="0"/>
                <a:ea typeface="Calibri Light" panose="020F0302020204030204" pitchFamily="34" charset="0"/>
                <a:cs typeface="Times New Roman" panose="02020603050405020304" pitchFamily="18" charset="0"/>
              </a:rPr>
              <a:t>Έλεγχος αν είναι δικαιούχος του ΚΟΤ Β:</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Στο παράδειγμα μας έχουμε μια πολύτεκνη οικογένεια με 4 εξαρτώμενα τέκνα, με ετήσιο οικογενειακό εισόδημα 25.000 ευρώ, και ακίνητη περιουσία αξίας 170.000 χιλ. ευρώ, συνεπώς εντάσσεται στο ΚΟΤ Β. Η τετραμηνιαία κατανάλωση της ανέρχεται σε 2.000 </a:t>
            </a:r>
            <a:r>
              <a:rPr lang="en-US" sz="1400" dirty="0">
                <a:effectLst/>
                <a:latin typeface="Calibri Light" panose="020F0302020204030204" pitchFamily="34" charset="0"/>
                <a:ea typeface="Calibri Light" panose="020F0302020204030204" pitchFamily="34" charset="0"/>
                <a:cs typeface="Times New Roman" panose="02020603050405020304" pitchFamily="18" charset="0"/>
              </a:rPr>
              <a:t>kWh</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b="1" u="sng" dirty="0">
                <a:effectLst/>
                <a:latin typeface="Calibri Light" panose="020F0302020204030204" pitchFamily="34" charset="0"/>
                <a:ea typeface="Calibri Light" panose="020F0302020204030204" pitchFamily="34" charset="0"/>
                <a:cs typeface="Times New Roman" panose="02020603050405020304" pitchFamily="18" charset="0"/>
              </a:rPr>
              <a:t>Υπολογισμός έκπτωσης που δικαιούται στο ΚΟΤ Β:</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Με το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τιμολόγιο ΚΟΤ Β</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λαμβάνει έκπτωση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90 ευρώ ανά τετράμηνο</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για τις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2.000 </a:t>
            </a:r>
            <a:r>
              <a:rPr lang="en-US" sz="1400" b="1" dirty="0">
                <a:effectLst/>
                <a:latin typeface="Calibri Light" panose="020F0302020204030204" pitchFamily="34" charset="0"/>
                <a:ea typeface="Calibri Light" panose="020F0302020204030204" pitchFamily="34" charset="0"/>
                <a:cs typeface="Times New Roman" panose="02020603050405020304" pitchFamily="18" charset="0"/>
              </a:rPr>
              <a:t>kWh</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κατανάλωσης, άρα ετησίως λαμβάνει κατ’ ανώτατο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270 ευρώ</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b="1" u="sng" dirty="0">
                <a:effectLst/>
                <a:latin typeface="Calibri Light" panose="020F0302020204030204" pitchFamily="34" charset="0"/>
                <a:ea typeface="Calibri Light" panose="020F0302020204030204" pitchFamily="34" charset="0"/>
                <a:cs typeface="Times New Roman" panose="02020603050405020304" pitchFamily="18" charset="0"/>
              </a:rPr>
              <a:t>Υπολογισμός έκπτωσης που δικαιούται στο ΚΟΤ </a:t>
            </a:r>
            <a:r>
              <a:rPr lang="el-GR" b="1" u="sng" dirty="0">
                <a:latin typeface="Calibri Light" panose="020F0302020204030204" pitchFamily="34" charset="0"/>
                <a:ea typeface="Calibri Light" panose="020F0302020204030204" pitchFamily="34" charset="0"/>
                <a:cs typeface="Times New Roman" panose="02020603050405020304" pitchFamily="18" charset="0"/>
              </a:rPr>
              <a:t>Γ</a:t>
            </a:r>
            <a:r>
              <a:rPr lang="el-GR" sz="1400" b="1" u="sng" dirty="0">
                <a:effectLst/>
                <a:latin typeface="Calibri Light" panose="020F0302020204030204" pitchFamily="34" charset="0"/>
                <a:ea typeface="Calibri Light" panose="020F0302020204030204" pitchFamily="34" charset="0"/>
                <a:cs typeface="Times New Roman" panose="02020603050405020304" pitchFamily="18" charset="0"/>
              </a:rPr>
              <a:t>:</a:t>
            </a:r>
            <a:endParaRPr lang="el-GR"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Με το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νέο</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τιμολόγιο ΚΟΤ Γ</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δικαιούται επιδότηση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200 ευρώ</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(100 €/ </a:t>
            </a:r>
            <a:r>
              <a:rPr lang="en-US" sz="1400" dirty="0">
                <a:effectLst/>
                <a:latin typeface="Calibri Light" panose="020F0302020204030204" pitchFamily="34" charset="0"/>
                <a:ea typeface="Calibri Light" panose="020F0302020204030204" pitchFamily="34" charset="0"/>
                <a:cs typeface="Times New Roman" panose="02020603050405020304" pitchFamily="18" charset="0"/>
              </a:rPr>
              <a:t>MWh</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για τις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2.000 </a:t>
            </a:r>
            <a:r>
              <a:rPr lang="en-US" sz="1400" b="1" dirty="0">
                <a:effectLst/>
                <a:latin typeface="Calibri Light" panose="020F0302020204030204" pitchFamily="34" charset="0"/>
                <a:ea typeface="Calibri Light" panose="020F0302020204030204" pitchFamily="34" charset="0"/>
                <a:cs typeface="Times New Roman" panose="02020603050405020304" pitchFamily="18" charset="0"/>
              </a:rPr>
              <a:t>kWh</a:t>
            </a:r>
            <a:r>
              <a:rPr lang="en-US" sz="1400" dirty="0">
                <a:effectLst/>
                <a:latin typeface="Calibri Light" panose="020F0302020204030204" pitchFamily="34" charset="0"/>
                <a:ea typeface="Calibri Light" panose="020F0302020204030204" pitchFamily="34" charset="0"/>
                <a:cs typeface="Times New Roman" panose="02020603050405020304" pitchFamily="18" charset="0"/>
              </a:rPr>
              <a:t> </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κατανάλωσης του </a:t>
            </a:r>
            <a:r>
              <a:rPr lang="el-GR" sz="1400" dirty="0" err="1">
                <a:effectLst/>
                <a:latin typeface="Calibri Light" panose="020F0302020204030204" pitchFamily="34" charset="0"/>
                <a:ea typeface="Calibri Light" panose="020F0302020204030204" pitchFamily="34" charset="0"/>
                <a:cs typeface="Times New Roman" panose="02020603050405020304" pitchFamily="18" charset="0"/>
              </a:rPr>
              <a:t>τετραμήνου</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Συνεπώς ετησίως, πλέον θα λαμβάνει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600 ευρώ</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ενώ σε περίπτωση που επιτύχει και το στόχο εξοικονόμησης, η συνολική έκπτωση μπορεί να ανέλθει έως και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720 ευρώ </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ετησίως.</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pPr defTabSz="1219170" eaLnBrk="0" fontAlgn="base" hangingPunct="0">
              <a:spcBef>
                <a:spcPct val="0"/>
              </a:spcBef>
              <a:spcAft>
                <a:spcPct val="0"/>
              </a:spcAft>
            </a:pPr>
            <a:endParaRPr lang="el-GR" dirty="0">
              <a:solidFill>
                <a:schemeClr val="tx1"/>
              </a:solidFill>
              <a:latin typeface="Helvetica Neue" panose="02000503000000020004" pitchFamily="2" charset="0"/>
              <a:ea typeface="+mn-ea"/>
              <a:cs typeface="+mn-cs"/>
            </a:endParaRPr>
          </a:p>
        </p:txBody>
      </p:sp>
      <p:sp>
        <p:nvSpPr>
          <p:cNvPr id="5" name="Rounded Rectangle 106">
            <a:extLst>
              <a:ext uri="{FF2B5EF4-FFF2-40B4-BE49-F238E27FC236}">
                <a16:creationId xmlns:a16="http://schemas.microsoft.com/office/drawing/2014/main" id="{1FC20FAB-5866-886E-29DD-D9DB40B1C73F}"/>
              </a:ext>
            </a:extLst>
          </p:cNvPr>
          <p:cNvSpPr/>
          <p:nvPr/>
        </p:nvSpPr>
        <p:spPr>
          <a:xfrm>
            <a:off x="393051" y="1163539"/>
            <a:ext cx="11360669" cy="4530921"/>
          </a:xfrm>
          <a:prstGeom prst="snipRoundRect">
            <a:avLst>
              <a:gd name="adj1" fmla="val 0"/>
              <a:gd name="adj2" fmla="val 9377"/>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3" name="Θέση αριθμού διαφάνειας 2">
            <a:extLst>
              <a:ext uri="{FF2B5EF4-FFF2-40B4-BE49-F238E27FC236}">
                <a16:creationId xmlns:a16="http://schemas.microsoft.com/office/drawing/2014/main" id="{DCF8F20E-C25C-33A1-DC5A-6DCFB905B849}"/>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23</a:t>
            </a:fld>
            <a:endParaRPr lang="el-GR"/>
          </a:p>
        </p:txBody>
      </p:sp>
      <p:sp>
        <p:nvSpPr>
          <p:cNvPr id="12" name="Title 2">
            <a:extLst>
              <a:ext uri="{FF2B5EF4-FFF2-40B4-BE49-F238E27FC236}">
                <a16:creationId xmlns:a16="http://schemas.microsoft.com/office/drawing/2014/main" id="{9190CDBA-9054-0C4A-9631-623A049B0AB5}"/>
              </a:ext>
            </a:extLst>
          </p:cNvPr>
          <p:cNvSpPr>
            <a:spLocks noGrp="1"/>
          </p:cNvSpPr>
          <p:nvPr>
            <p:ph type="title"/>
          </p:nvPr>
        </p:nvSpPr>
        <p:spPr>
          <a:xfrm>
            <a:off x="406908" y="228600"/>
            <a:ext cx="11371960" cy="533400"/>
          </a:xfrm>
        </p:spPr>
        <p:txBody>
          <a:bodyPr/>
          <a:lstStyle/>
          <a:p>
            <a:r>
              <a:rPr lang="el-GR" sz="2800" dirty="0">
                <a:solidFill>
                  <a:schemeClr val="bg2"/>
                </a:solidFill>
                <a:latin typeface="Calibri" panose="020F0502020204030204" pitchFamily="34" charset="0"/>
                <a:cs typeface="Calibri" panose="020F0502020204030204" pitchFamily="34" charset="0"/>
              </a:rPr>
              <a:t>ΠΑΡΑΔΕΙΓΜΑ -</a:t>
            </a:r>
            <a:r>
              <a:rPr lang="el-GR" sz="2800" dirty="0">
                <a:solidFill>
                  <a:srgbClr val="FFFFFF"/>
                </a:solidFill>
                <a:latin typeface="Calibri" panose="020F0502020204030204" pitchFamily="34" charset="0"/>
                <a:ea typeface="Verdana"/>
                <a:cs typeface="Calibri" panose="020F0502020204030204" pitchFamily="34" charset="0"/>
                <a:sym typeface="Verdana"/>
              </a:rPr>
              <a:t> </a:t>
            </a:r>
            <a:r>
              <a:rPr lang="el-GR" sz="2400" dirty="0">
                <a:solidFill>
                  <a:schemeClr val="bg2"/>
                </a:solidFill>
                <a:latin typeface="Calibri" panose="020F0502020204030204" pitchFamily="34" charset="0"/>
                <a:cs typeface="Calibri" panose="020F0502020204030204" pitchFamily="34" charset="0"/>
              </a:rPr>
              <a:t>Πολύτεκνος δικαιούχος ΚΟΤ Β</a:t>
            </a:r>
            <a:endParaRPr lang="en-US" sz="2400" dirty="0">
              <a:solidFill>
                <a:schemeClr val="bg2"/>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952F4C6-2E9A-0AE4-7C99-630DB0644ED1}"/>
              </a:ext>
            </a:extLst>
          </p:cNvPr>
          <p:cNvSpPr txBox="1"/>
          <p:nvPr/>
        </p:nvSpPr>
        <p:spPr>
          <a:xfrm>
            <a:off x="6152513" y="1654209"/>
            <a:ext cx="5657722" cy="3539430"/>
          </a:xfrm>
          <a:prstGeom prst="rect">
            <a:avLst/>
          </a:prstGeom>
          <a:noFill/>
        </p:spPr>
        <p:txBody>
          <a:bodyPr wrap="square" rtlCol="0">
            <a:spAutoFit/>
          </a:bodyPr>
          <a:lstStyle/>
          <a:p>
            <a:r>
              <a:rPr lang="el-GR" sz="1400" b="1" u="sng" dirty="0">
                <a:effectLst/>
                <a:latin typeface="Calibri Light" panose="020F0302020204030204" pitchFamily="34" charset="0"/>
                <a:ea typeface="Calibri Light" panose="020F0302020204030204" pitchFamily="34" charset="0"/>
                <a:cs typeface="Times New Roman" panose="02020603050405020304" pitchFamily="18" charset="0"/>
              </a:rPr>
              <a:t>Κριτήρια του ΚΟΤ Β (ΦΕΚ Β 242/ 1.2.2018):</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endParaRPr lang="el-GR" dirty="0">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Α. Το εισοδηματικό όριο του ΚΟΤ Β ανέρχεται στις 27.000 ευρώ για το νοικοκυριό αποτελούμενο από δύο ενήλικα και τέσσερα ανήλικα μέλη εξαρτημένα τέκνα. Το νοικοκυριό του παραδείγματος εμπίπτει στο ανώτατο όριο των 27.000 ευρώ.</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dirty="0">
                <a:latin typeface="Calibri Light" panose="020F0302020204030204" pitchFamily="34" charset="0"/>
                <a:ea typeface="Calibri Light" panose="020F0302020204030204" pitchFamily="34" charset="0"/>
                <a:cs typeface="Times New Roman" panose="02020603050405020304" pitchFamily="18" charset="0"/>
              </a:rPr>
              <a:t>Β. </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Στο ΚΟΤ Β, εφαρμόζεται και κριτήριο Ακίνητης Περιουσίας με ανώτατο όριο τις 180.000.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(Περιουσιακά κριτήρια: 120.000 για μονοπρόσωπο νοικοκυριό, συν 15.000 για κάθε επιπλέον μέλος του νοικοκυριού, μέχρι το ανώτατο όριο). Το νοικοκυριό του παραδείγματος εμπίπτει στο ανώτατο όριο των 180.000 ευρώ.</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dirty="0">
                <a:latin typeface="Calibri Light" panose="020F0302020204030204" pitchFamily="34" charset="0"/>
                <a:ea typeface="Calibri Light" panose="020F0302020204030204" pitchFamily="34" charset="0"/>
                <a:cs typeface="Times New Roman" panose="02020603050405020304" pitchFamily="18" charset="0"/>
              </a:rPr>
              <a:t>Γ. </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Όριο κατανάλωσης: 2.000 </a:t>
            </a:r>
            <a:r>
              <a:rPr lang="en-US" sz="1400" dirty="0">
                <a:effectLst/>
                <a:latin typeface="Calibri Light" panose="020F0302020204030204" pitchFamily="34" charset="0"/>
                <a:ea typeface="Calibri Light" panose="020F0302020204030204" pitchFamily="34" charset="0"/>
                <a:cs typeface="Times New Roman" panose="02020603050405020304" pitchFamily="18" charset="0"/>
              </a:rPr>
              <a:t>kWh</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ανά τετράμηνο.</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endParaRPr lang="el-GR" dirty="0">
              <a:solidFill>
                <a:schemeClr val="tx1"/>
              </a:solidFill>
              <a:latin typeface="Helvetica Neue" panose="02000503000000020004" pitchFamily="2" charset="0"/>
              <a:ea typeface="+mn-ea"/>
              <a:cs typeface="+mn-cs"/>
            </a:endParaRPr>
          </a:p>
        </p:txBody>
      </p:sp>
      <p:cxnSp>
        <p:nvCxnSpPr>
          <p:cNvPr id="13" name="Straight Connector 12">
            <a:extLst>
              <a:ext uri="{FF2B5EF4-FFF2-40B4-BE49-F238E27FC236}">
                <a16:creationId xmlns:a16="http://schemas.microsoft.com/office/drawing/2014/main" id="{2C3A9A66-9D24-F29F-44E4-0D3AFBD1AE24}"/>
              </a:ext>
            </a:extLst>
          </p:cNvPr>
          <p:cNvCxnSpPr>
            <a:cxnSpLocks/>
          </p:cNvCxnSpPr>
          <p:nvPr/>
        </p:nvCxnSpPr>
        <p:spPr>
          <a:xfrm flipH="1">
            <a:off x="6126733" y="1863580"/>
            <a:ext cx="2" cy="3662445"/>
          </a:xfrm>
          <a:prstGeom prst="line">
            <a:avLst/>
          </a:prstGeom>
          <a:noFill/>
          <a:ln w="12700" cap="flat" cmpd="sng" algn="ctr">
            <a:solidFill>
              <a:schemeClr val="tx1"/>
            </a:solidFill>
            <a:prstDash val="solid"/>
          </a:ln>
          <a:effectLst/>
        </p:spPr>
      </p:cxnSp>
    </p:spTree>
    <p:extLst>
      <p:ext uri="{BB962C8B-B14F-4D97-AF65-F5344CB8AC3E}">
        <p14:creationId xmlns:p14="http://schemas.microsoft.com/office/powerpoint/2010/main" val="3682267513"/>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11">
            <a:extLst>
              <a:ext uri="{FF2B5EF4-FFF2-40B4-BE49-F238E27FC236}">
                <a16:creationId xmlns:a16="http://schemas.microsoft.com/office/drawing/2014/main" id="{27469BB7-BA12-438C-4BD8-A45E664D4378}"/>
              </a:ext>
            </a:extLst>
          </p:cNvPr>
          <p:cNvSpPr/>
          <p:nvPr/>
        </p:nvSpPr>
        <p:spPr>
          <a:xfrm>
            <a:off x="393053" y="1139470"/>
            <a:ext cx="11371958" cy="4554990"/>
          </a:xfrm>
          <a:prstGeom prst="rect">
            <a:avLst/>
          </a:prstGeom>
          <a:solidFill>
            <a:schemeClr val="bg1">
              <a:lumMod val="95000"/>
            </a:schemeClr>
          </a:solidFill>
          <a:ln w="12700" cap="flat" cmpd="sng" algn="ctr">
            <a:noFill/>
            <a:prstDash val="solid"/>
            <a:miter lim="800000"/>
          </a:ln>
          <a:effectLst/>
        </p:spPr>
        <p:txBody>
          <a:bodyPr rtlCol="0" anchor="ctr"/>
          <a:lstStyle/>
          <a:p>
            <a:pPr algn="just" defTabSz="1219170">
              <a:defRPr/>
            </a:pPr>
            <a:endParaRPr lang="el-GR" sz="1400" kern="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4B48F361-674D-5CCF-77E2-FEEDB59DBB89}"/>
              </a:ext>
            </a:extLst>
          </p:cNvPr>
          <p:cNvSpPr txBox="1"/>
          <p:nvPr/>
        </p:nvSpPr>
        <p:spPr>
          <a:xfrm>
            <a:off x="438277" y="1153949"/>
            <a:ext cx="8096123" cy="584775"/>
          </a:xfrm>
          <a:prstGeom prst="rect">
            <a:avLst/>
          </a:prstGeom>
          <a:noFill/>
        </p:spPr>
        <p:txBody>
          <a:bodyPr wrap="square" rtlCol="0">
            <a:spAutoFit/>
          </a:bodyPr>
          <a:lstStyle/>
          <a:p>
            <a:pPr defTabSz="1219170" eaLnBrk="0" fontAlgn="base" hangingPunct="0">
              <a:spcBef>
                <a:spcPct val="0"/>
              </a:spcBef>
              <a:spcAft>
                <a:spcPct val="0"/>
              </a:spcAft>
            </a:pPr>
            <a:r>
              <a:rPr lang="el-GR" sz="1600" b="1" dirty="0">
                <a:solidFill>
                  <a:srgbClr val="002060"/>
                </a:solidFill>
                <a:latin typeface="Calibri" panose="020F0502020204030204" pitchFamily="34" charset="0"/>
                <a:cs typeface="Calibri" panose="020F0502020204030204" pitchFamily="34" charset="0"/>
              </a:rPr>
              <a:t>Νοικοκυριό αποτελούμενο από δύο ενήλικα και τέσσερα ανήλικα μέλη εξαρτημένα τέκνα</a:t>
            </a:r>
          </a:p>
          <a:p>
            <a:pPr defTabSz="1219170" eaLnBrk="0" fontAlgn="base" hangingPunct="0">
              <a:spcBef>
                <a:spcPct val="0"/>
              </a:spcBef>
              <a:spcAft>
                <a:spcPct val="0"/>
              </a:spcAft>
            </a:pPr>
            <a:endParaRPr lang="el-GR" sz="1600" b="1" dirty="0">
              <a:solidFill>
                <a:srgbClr val="002060"/>
              </a:solidFill>
              <a:latin typeface="Helvetica Neue" panose="02000503000000020004" pitchFamily="2" charset="0"/>
            </a:endParaRPr>
          </a:p>
        </p:txBody>
      </p:sp>
      <p:sp>
        <p:nvSpPr>
          <p:cNvPr id="2" name="TextBox 1">
            <a:extLst>
              <a:ext uri="{FF2B5EF4-FFF2-40B4-BE49-F238E27FC236}">
                <a16:creationId xmlns:a16="http://schemas.microsoft.com/office/drawing/2014/main" id="{D4E34866-6419-34F3-5809-E850CAE650CF}"/>
              </a:ext>
            </a:extLst>
          </p:cNvPr>
          <p:cNvSpPr txBox="1"/>
          <p:nvPr/>
        </p:nvSpPr>
        <p:spPr>
          <a:xfrm>
            <a:off x="494791" y="1438765"/>
            <a:ext cx="5657722" cy="4185761"/>
          </a:xfrm>
          <a:prstGeom prst="rect">
            <a:avLst/>
          </a:prstGeom>
          <a:noFill/>
        </p:spPr>
        <p:txBody>
          <a:bodyPr wrap="square" rtlCol="0">
            <a:spAutoFit/>
          </a:bodyPr>
          <a:lstStyle/>
          <a:p>
            <a:r>
              <a:rPr lang="el-GR" sz="1400" b="1" u="sng" dirty="0">
                <a:effectLst/>
                <a:latin typeface="Calibri Light" panose="020F0302020204030204" pitchFamily="34" charset="0"/>
                <a:ea typeface="Calibri Light" panose="020F0302020204030204" pitchFamily="34" charset="0"/>
                <a:cs typeface="Times New Roman" panose="02020603050405020304" pitchFamily="18" charset="0"/>
              </a:rPr>
              <a:t>Έλεγχος αν είναι δικαιούχος του ΚΟΤ Α ή Β:</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Με οικογενειακό εισόδημα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40.000 ευρώ</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και ακίνητη περιουσία αξίας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200.000 ευρώ</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δεν εντάσσεται σε καμία κατηγορία ΚΟΤ μέχρι σήμερα,  επομένως δεν λαμβάνει καμία έκπτωση για την τετραμηνιαία κατανάλωση που ανέρχεται σε 2.000 </a:t>
            </a:r>
            <a:r>
              <a:rPr lang="en-US" sz="1400" dirty="0">
                <a:effectLst/>
                <a:latin typeface="Calibri Light" panose="020F0302020204030204" pitchFamily="34" charset="0"/>
                <a:ea typeface="Calibri Light" panose="020F0302020204030204" pitchFamily="34" charset="0"/>
                <a:cs typeface="Times New Roman" panose="02020603050405020304" pitchFamily="18" charset="0"/>
              </a:rPr>
              <a:t>kWh</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b="1" u="sng" dirty="0">
                <a:effectLst/>
                <a:latin typeface="Calibri Light" panose="020F0302020204030204" pitchFamily="34" charset="0"/>
                <a:ea typeface="Calibri Light" panose="020F0302020204030204" pitchFamily="34" charset="0"/>
                <a:cs typeface="Times New Roman" panose="02020603050405020304" pitchFamily="18" charset="0"/>
              </a:rPr>
              <a:t>Έλεγχος αν είναι δικαιούχος του ΚΟΤ Γ:</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Στο νέο ΚΟΤ Γ, δεν υπάρχουν περιουσιακά κριτήρια ενώ τα εισοδηματικά κριτήρια είναι αυξημένα συγκριτικά με το υφιστάμενο ΚΟΤ, και εκκινούν από τις 50.000 ευρώ για πολύτεκνη οικογένεια με 4 εξαρτώμενα μέλη. Συνεπώς, η οικογένεια του παραδείγματος μας είναι δικαιούχος του τιμολογίου ΚΟΤ Γ.</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b="1" u="sng" dirty="0">
                <a:effectLst/>
                <a:latin typeface="Calibri Light" panose="020F0302020204030204" pitchFamily="34" charset="0"/>
                <a:ea typeface="Calibri Light" panose="020F0302020204030204" pitchFamily="34" charset="0"/>
                <a:cs typeface="Times New Roman" panose="02020603050405020304" pitchFamily="18" charset="0"/>
              </a:rPr>
              <a:t>Υπολογισμός έκπτωσης που δικαιούται στο ΚΟΤ Γ:</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Με το νέο τιμολόγιο ΚΟΤ Γ, η οικογένεια δικαιούται επιδότηση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200 ευρώ</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(100 €/ </a:t>
            </a:r>
            <a:r>
              <a:rPr lang="en-US" sz="1400" dirty="0">
                <a:effectLst/>
                <a:latin typeface="Calibri Light" panose="020F0302020204030204" pitchFamily="34" charset="0"/>
                <a:ea typeface="Calibri Light" panose="020F0302020204030204" pitchFamily="34" charset="0"/>
                <a:cs typeface="Times New Roman" panose="02020603050405020304" pitchFamily="18" charset="0"/>
              </a:rPr>
              <a:t>MWh</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για τις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2.000 </a:t>
            </a:r>
            <a:r>
              <a:rPr lang="en-US" sz="1400" b="1" dirty="0">
                <a:effectLst/>
                <a:latin typeface="Calibri Light" panose="020F0302020204030204" pitchFamily="34" charset="0"/>
                <a:ea typeface="Calibri Light" panose="020F0302020204030204" pitchFamily="34" charset="0"/>
                <a:cs typeface="Times New Roman" panose="02020603050405020304" pitchFamily="18" charset="0"/>
              </a:rPr>
              <a:t>kWh</a:t>
            </a:r>
            <a:r>
              <a:rPr lang="en-US" sz="1400" dirty="0">
                <a:effectLst/>
                <a:latin typeface="Calibri Light" panose="020F0302020204030204" pitchFamily="34" charset="0"/>
                <a:ea typeface="Calibri Light" panose="020F0302020204030204" pitchFamily="34" charset="0"/>
                <a:cs typeface="Times New Roman" panose="02020603050405020304" pitchFamily="18" charset="0"/>
              </a:rPr>
              <a:t> </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της </a:t>
            </a:r>
            <a:r>
              <a:rPr lang="el-GR" sz="1400" dirty="0" err="1">
                <a:effectLst/>
                <a:latin typeface="Calibri Light" panose="020F0302020204030204" pitchFamily="34" charset="0"/>
                <a:ea typeface="Calibri Light" panose="020F0302020204030204" pitchFamily="34" charset="0"/>
                <a:cs typeface="Times New Roman" panose="02020603050405020304" pitchFamily="18" charset="0"/>
              </a:rPr>
              <a:t>τετραμηνιαίας</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κατανάλωσης. Συνεπώς, πλέον θα λαμβάνει 600 ευρώ ετησίως, ενώ σε περίπτωση που επιτύχει και τον στόχο εξοικονόμησης του νέου τιμολογίου, η επιδότηση μπορεί να ανέλθει έως και </a:t>
            </a:r>
            <a:r>
              <a:rPr lang="el-GR" sz="1400" b="1" dirty="0">
                <a:effectLst/>
                <a:latin typeface="Calibri Light" panose="020F0302020204030204" pitchFamily="34" charset="0"/>
                <a:ea typeface="Calibri Light" panose="020F0302020204030204" pitchFamily="34" charset="0"/>
                <a:cs typeface="Times New Roman" panose="02020603050405020304" pitchFamily="18" charset="0"/>
              </a:rPr>
              <a:t>720 ευρώ</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ετησίως.</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p:txBody>
      </p:sp>
      <p:sp>
        <p:nvSpPr>
          <p:cNvPr id="5" name="Rounded Rectangle 106">
            <a:extLst>
              <a:ext uri="{FF2B5EF4-FFF2-40B4-BE49-F238E27FC236}">
                <a16:creationId xmlns:a16="http://schemas.microsoft.com/office/drawing/2014/main" id="{1FC20FAB-5866-886E-29DD-D9DB40B1C73F}"/>
              </a:ext>
            </a:extLst>
          </p:cNvPr>
          <p:cNvSpPr/>
          <p:nvPr/>
        </p:nvSpPr>
        <p:spPr>
          <a:xfrm>
            <a:off x="393051" y="1163539"/>
            <a:ext cx="11360669" cy="4530921"/>
          </a:xfrm>
          <a:prstGeom prst="snipRoundRect">
            <a:avLst>
              <a:gd name="adj1" fmla="val 0"/>
              <a:gd name="adj2" fmla="val 9377"/>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mj-lt"/>
            </a:endParaRPr>
          </a:p>
        </p:txBody>
      </p:sp>
      <p:sp>
        <p:nvSpPr>
          <p:cNvPr id="3" name="Θέση αριθμού διαφάνειας 2">
            <a:extLst>
              <a:ext uri="{FF2B5EF4-FFF2-40B4-BE49-F238E27FC236}">
                <a16:creationId xmlns:a16="http://schemas.microsoft.com/office/drawing/2014/main" id="{DCF8F20E-C25C-33A1-DC5A-6DCFB905B849}"/>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24</a:t>
            </a:fld>
            <a:endParaRPr lang="el-GR"/>
          </a:p>
        </p:txBody>
      </p:sp>
      <p:sp>
        <p:nvSpPr>
          <p:cNvPr id="12" name="Title 2">
            <a:extLst>
              <a:ext uri="{FF2B5EF4-FFF2-40B4-BE49-F238E27FC236}">
                <a16:creationId xmlns:a16="http://schemas.microsoft.com/office/drawing/2014/main" id="{9190CDBA-9054-0C4A-9631-623A049B0AB5}"/>
              </a:ext>
            </a:extLst>
          </p:cNvPr>
          <p:cNvSpPr>
            <a:spLocks noGrp="1"/>
          </p:cNvSpPr>
          <p:nvPr>
            <p:ph type="title"/>
          </p:nvPr>
        </p:nvSpPr>
        <p:spPr>
          <a:xfrm>
            <a:off x="406908" y="228600"/>
            <a:ext cx="11371960" cy="533400"/>
          </a:xfrm>
        </p:spPr>
        <p:txBody>
          <a:bodyPr/>
          <a:lstStyle/>
          <a:p>
            <a:r>
              <a:rPr lang="el-GR" sz="2800" dirty="0">
                <a:solidFill>
                  <a:schemeClr val="bg2"/>
                </a:solidFill>
                <a:latin typeface="Calibri" panose="020F0502020204030204" pitchFamily="34" charset="0"/>
                <a:cs typeface="Calibri" panose="020F0502020204030204" pitchFamily="34" charset="0"/>
              </a:rPr>
              <a:t>ΠΑΡΑΔΕΙΓΜΑ -</a:t>
            </a:r>
            <a:r>
              <a:rPr lang="el-GR" sz="2800" dirty="0">
                <a:solidFill>
                  <a:srgbClr val="FFFFFF"/>
                </a:solidFill>
                <a:latin typeface="Calibri" panose="020F0502020204030204" pitchFamily="34" charset="0"/>
                <a:ea typeface="Verdana"/>
                <a:cs typeface="Calibri" panose="020F0502020204030204" pitchFamily="34" charset="0"/>
                <a:sym typeface="Verdana"/>
              </a:rPr>
              <a:t> </a:t>
            </a:r>
            <a:r>
              <a:rPr lang="el-GR" sz="2400" dirty="0">
                <a:solidFill>
                  <a:schemeClr val="bg2"/>
                </a:solidFill>
                <a:latin typeface="Calibri" panose="020F0502020204030204" pitchFamily="34" charset="0"/>
                <a:cs typeface="Calibri" panose="020F0502020204030204" pitchFamily="34" charset="0"/>
              </a:rPr>
              <a:t>Πολύτεκνος που δεν εμπίπτει στις υφιστάμενες κατηγορίες ΚΟΤ (Α,Β)</a:t>
            </a:r>
            <a:endParaRPr lang="en-US" sz="2400" dirty="0">
              <a:solidFill>
                <a:schemeClr val="bg2"/>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952F4C6-2E9A-0AE4-7C99-630DB0644ED1}"/>
              </a:ext>
            </a:extLst>
          </p:cNvPr>
          <p:cNvSpPr txBox="1"/>
          <p:nvPr/>
        </p:nvSpPr>
        <p:spPr>
          <a:xfrm>
            <a:off x="6152513" y="1438765"/>
            <a:ext cx="5657722" cy="3323987"/>
          </a:xfrm>
          <a:prstGeom prst="rect">
            <a:avLst/>
          </a:prstGeom>
          <a:noFill/>
        </p:spPr>
        <p:txBody>
          <a:bodyPr wrap="square" rtlCol="0">
            <a:spAutoFit/>
          </a:bodyPr>
          <a:lstStyle/>
          <a:p>
            <a:r>
              <a:rPr lang="el-GR" sz="1400" b="1" u="sng" dirty="0">
                <a:effectLst/>
                <a:latin typeface="Calibri Light" panose="020F0302020204030204" pitchFamily="34" charset="0"/>
                <a:ea typeface="Calibri Light" panose="020F0302020204030204" pitchFamily="34" charset="0"/>
                <a:cs typeface="Times New Roman" panose="02020603050405020304" pitchFamily="18" charset="0"/>
              </a:rPr>
              <a:t>Κριτήρια του ΚΟΤ Β (ΦΕΚ Β 242/ 1.2.2018):</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endParaRPr lang="el-GR" dirty="0">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Α. Το εισοδηματικό όριο του ΚΟΤ Β ανέρχεται στις 27.000 ευρώ για το νοικοκυριό αποτελούμενο από δύο ενήλικα και τέσσερα ανήλικα μέλη εξαρτημένα τέκνα.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dirty="0">
                <a:latin typeface="Calibri Light" panose="020F0302020204030204" pitchFamily="34" charset="0"/>
                <a:ea typeface="Calibri Light" panose="020F0302020204030204" pitchFamily="34" charset="0"/>
                <a:cs typeface="Times New Roman" panose="02020603050405020304" pitchFamily="18" charset="0"/>
              </a:rPr>
              <a:t>Β. </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Στο ΚΟΤ Β, εφαρμόζεται και κριτήριο Ακίνητης Περιουσίας με ανώτατο όριο τις 180.000.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(Περιουσιακά κριτήρια: 120.000 για μονοπρόσωπο νοικοκυριό, συν 15.000 για κάθε επιπλέον μέλος του νοικοκυριού, μέχρι το ανώτατο όριο). Το νοικοκυριό του παραδείγματος εμπίπτει στο ανώτατο όριο των 180.000 ευρώ.</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el-GR" dirty="0">
                <a:latin typeface="Calibri Light" panose="020F0302020204030204" pitchFamily="34" charset="0"/>
                <a:ea typeface="Calibri Light" panose="020F0302020204030204" pitchFamily="34" charset="0"/>
                <a:cs typeface="Times New Roman" panose="02020603050405020304" pitchFamily="18" charset="0"/>
              </a:rPr>
              <a:t>Γ. </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Όριο κατανάλωσης: 2.000 </a:t>
            </a:r>
            <a:r>
              <a:rPr lang="en-US" sz="1400" dirty="0">
                <a:effectLst/>
                <a:latin typeface="Calibri Light" panose="020F0302020204030204" pitchFamily="34" charset="0"/>
                <a:ea typeface="Calibri Light" panose="020F0302020204030204" pitchFamily="34" charset="0"/>
                <a:cs typeface="Times New Roman" panose="02020603050405020304" pitchFamily="18" charset="0"/>
              </a:rPr>
              <a:t>kWh</a:t>
            </a:r>
            <a:r>
              <a:rPr lang="el-GR" sz="1400" dirty="0">
                <a:effectLst/>
                <a:latin typeface="Calibri Light" panose="020F0302020204030204" pitchFamily="34" charset="0"/>
                <a:ea typeface="Calibri Light" panose="020F0302020204030204" pitchFamily="34" charset="0"/>
                <a:cs typeface="Times New Roman" panose="02020603050405020304" pitchFamily="18" charset="0"/>
              </a:rPr>
              <a:t> ανά τετράμηνο.</a:t>
            </a:r>
            <a:endParaRPr lang="en-US" sz="1400" dirty="0">
              <a:effectLst/>
              <a:latin typeface="Calibri Light" panose="020F0302020204030204" pitchFamily="34" charset="0"/>
              <a:ea typeface="Calibri Light" panose="020F0302020204030204" pitchFamily="34" charset="0"/>
              <a:cs typeface="Times New Roman" panose="02020603050405020304" pitchFamily="18" charset="0"/>
            </a:endParaRPr>
          </a:p>
          <a:p>
            <a:endParaRPr lang="el-GR" dirty="0">
              <a:solidFill>
                <a:schemeClr val="tx1"/>
              </a:solidFill>
              <a:latin typeface="Helvetica Neue" panose="02000503000000020004" pitchFamily="2" charset="0"/>
              <a:ea typeface="+mn-ea"/>
              <a:cs typeface="+mn-cs"/>
            </a:endParaRPr>
          </a:p>
        </p:txBody>
      </p:sp>
      <p:cxnSp>
        <p:nvCxnSpPr>
          <p:cNvPr id="6" name="Straight Connector 5">
            <a:extLst>
              <a:ext uri="{FF2B5EF4-FFF2-40B4-BE49-F238E27FC236}">
                <a16:creationId xmlns:a16="http://schemas.microsoft.com/office/drawing/2014/main" id="{E5990135-59BA-27FE-28BD-E34D644C3D60}"/>
              </a:ext>
            </a:extLst>
          </p:cNvPr>
          <p:cNvCxnSpPr>
            <a:cxnSpLocks/>
          </p:cNvCxnSpPr>
          <p:nvPr/>
        </p:nvCxnSpPr>
        <p:spPr>
          <a:xfrm flipH="1">
            <a:off x="6126734" y="1863580"/>
            <a:ext cx="2" cy="3662445"/>
          </a:xfrm>
          <a:prstGeom prst="line">
            <a:avLst/>
          </a:prstGeom>
          <a:noFill/>
          <a:ln w="12700" cap="flat" cmpd="sng" algn="ctr">
            <a:solidFill>
              <a:schemeClr val="tx1"/>
            </a:solidFill>
            <a:prstDash val="solid"/>
          </a:ln>
          <a:effectLst/>
        </p:spPr>
      </p:cxnSp>
    </p:spTree>
    <p:extLst>
      <p:ext uri="{BB962C8B-B14F-4D97-AF65-F5344CB8AC3E}">
        <p14:creationId xmlns:p14="http://schemas.microsoft.com/office/powerpoint/2010/main" val="80524912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C35374-B4CA-4D90-A234-532BEC89850B}"/>
              </a:ext>
            </a:extLst>
          </p:cNvPr>
          <p:cNvSpPr>
            <a:spLocks noGrp="1"/>
          </p:cNvSpPr>
          <p:nvPr>
            <p:ph type="title"/>
          </p:nvPr>
        </p:nvSpPr>
        <p:spPr/>
        <p:txBody>
          <a:bodyPr/>
          <a:lstStyle/>
          <a:p>
            <a:r>
              <a:rPr lang="el-GR" sz="2800" dirty="0">
                <a:solidFill>
                  <a:schemeClr val="bg2"/>
                </a:solidFill>
                <a:latin typeface="Calibri" panose="020F0502020204030204" pitchFamily="34" charset="0"/>
                <a:cs typeface="Calibri" panose="020F0502020204030204" pitchFamily="34" charset="0"/>
              </a:rPr>
              <a:t>Νέα Τιμολόγια ρεύματος στη Χαμηλή Τάση </a:t>
            </a:r>
            <a:endParaRPr lang="en-US" sz="2800" dirty="0">
              <a:solidFill>
                <a:schemeClr val="bg2"/>
              </a:solidFill>
              <a:latin typeface="Calibri" panose="020F050202020403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B09C09C5-BFED-0065-9C70-DB2920E7322E}"/>
              </a:ext>
            </a:extLst>
          </p:cNvPr>
          <p:cNvSpPr/>
          <p:nvPr/>
        </p:nvSpPr>
        <p:spPr bwMode="gray">
          <a:xfrm>
            <a:off x="647800" y="1352996"/>
            <a:ext cx="491426" cy="4566574"/>
          </a:xfrm>
          <a:prstGeom prst="rect">
            <a:avLst/>
          </a:prstGeom>
          <a:solidFill>
            <a:srgbClr val="000000"/>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600" b="1" kern="1200" dirty="0">
              <a:solidFill>
                <a:prstClr val="white"/>
              </a:solidFill>
              <a:latin typeface="Calibri"/>
              <a:ea typeface="+mn-ea"/>
              <a:cs typeface="+mn-cs"/>
            </a:endParaRPr>
          </a:p>
        </p:txBody>
      </p:sp>
      <p:sp>
        <p:nvSpPr>
          <p:cNvPr id="55" name="Rectangle 54">
            <a:extLst>
              <a:ext uri="{FF2B5EF4-FFF2-40B4-BE49-F238E27FC236}">
                <a16:creationId xmlns:a16="http://schemas.microsoft.com/office/drawing/2014/main" id="{87845C36-CE8A-644D-F62E-EAE492C80E7F}"/>
              </a:ext>
            </a:extLst>
          </p:cNvPr>
          <p:cNvSpPr/>
          <p:nvPr/>
        </p:nvSpPr>
        <p:spPr bwMode="gray">
          <a:xfrm>
            <a:off x="538211" y="2373089"/>
            <a:ext cx="1553825"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Πότε;</a:t>
            </a:r>
            <a:endParaRPr lang="en-US" sz="2400" b="1" kern="1200" dirty="0">
              <a:solidFill>
                <a:prstClr val="white"/>
              </a:solidFill>
              <a:latin typeface="Calibri"/>
              <a:ea typeface="+mn-ea"/>
              <a:cs typeface="+mn-cs"/>
            </a:endParaRPr>
          </a:p>
        </p:txBody>
      </p:sp>
      <p:sp>
        <p:nvSpPr>
          <p:cNvPr id="56" name="Rectangle 55">
            <a:extLst>
              <a:ext uri="{FF2B5EF4-FFF2-40B4-BE49-F238E27FC236}">
                <a16:creationId xmlns:a16="http://schemas.microsoft.com/office/drawing/2014/main" id="{5AE2C4E3-67A0-0085-C2B1-4318B3F2DBFF}"/>
              </a:ext>
            </a:extLst>
          </p:cNvPr>
          <p:cNvSpPr/>
          <p:nvPr/>
        </p:nvSpPr>
        <p:spPr bwMode="gray">
          <a:xfrm>
            <a:off x="538211" y="3403463"/>
            <a:ext cx="2114344"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Προμηθευτές</a:t>
            </a:r>
            <a:endParaRPr lang="en-US" sz="2400" b="1" kern="1200" dirty="0">
              <a:solidFill>
                <a:prstClr val="white"/>
              </a:solidFill>
              <a:latin typeface="Calibri"/>
              <a:ea typeface="+mn-ea"/>
              <a:cs typeface="+mn-cs"/>
            </a:endParaRPr>
          </a:p>
        </p:txBody>
      </p:sp>
      <p:grpSp>
        <p:nvGrpSpPr>
          <p:cNvPr id="9" name="Group 72">
            <a:extLst>
              <a:ext uri="{FF2B5EF4-FFF2-40B4-BE49-F238E27FC236}">
                <a16:creationId xmlns:a16="http://schemas.microsoft.com/office/drawing/2014/main" id="{C0F5F19E-F806-00ED-522D-5FEFB08FC3A6}"/>
              </a:ext>
            </a:extLst>
          </p:cNvPr>
          <p:cNvGrpSpPr/>
          <p:nvPr/>
        </p:nvGrpSpPr>
        <p:grpSpPr>
          <a:xfrm>
            <a:off x="10014027" y="377053"/>
            <a:ext cx="2114344" cy="2443149"/>
            <a:chOff x="376236" y="1341438"/>
            <a:chExt cx="3060945" cy="3929953"/>
          </a:xfrm>
        </p:grpSpPr>
        <p:sp>
          <p:nvSpPr>
            <p:cNvPr id="10" name="Freeform 7">
              <a:extLst>
                <a:ext uri="{FF2B5EF4-FFF2-40B4-BE49-F238E27FC236}">
                  <a16:creationId xmlns:a16="http://schemas.microsoft.com/office/drawing/2014/main" id="{A4ECD919-F0E6-5230-0DCC-05269FFF10C8}"/>
                </a:ext>
              </a:extLst>
            </p:cNvPr>
            <p:cNvSpPr>
              <a:spLocks/>
            </p:cNvSpPr>
            <p:nvPr/>
          </p:nvSpPr>
          <p:spPr bwMode="auto">
            <a:xfrm>
              <a:off x="462294" y="1341438"/>
              <a:ext cx="2888830" cy="946631"/>
            </a:xfrm>
            <a:custGeom>
              <a:avLst/>
              <a:gdLst>
                <a:gd name="T0" fmla="*/ 4021 w 4021"/>
                <a:gd name="T1" fmla="*/ 1317 h 1317"/>
                <a:gd name="T2" fmla="*/ 4021 w 4021"/>
                <a:gd name="T3" fmla="*/ 1317 h 1317"/>
                <a:gd name="T4" fmla="*/ 2010 w 4021"/>
                <a:gd name="T5" fmla="*/ 0 h 1317"/>
                <a:gd name="T6" fmla="*/ 0 w 4021"/>
                <a:gd name="T7" fmla="*/ 1317 h 1317"/>
                <a:gd name="T8" fmla="*/ 4021 w 4021"/>
                <a:gd name="T9" fmla="*/ 1317 h 1317"/>
              </a:gdLst>
              <a:ahLst/>
              <a:cxnLst>
                <a:cxn ang="0">
                  <a:pos x="T0" y="T1"/>
                </a:cxn>
                <a:cxn ang="0">
                  <a:pos x="T2" y="T3"/>
                </a:cxn>
                <a:cxn ang="0">
                  <a:pos x="T4" y="T5"/>
                </a:cxn>
                <a:cxn ang="0">
                  <a:pos x="T6" y="T7"/>
                </a:cxn>
                <a:cxn ang="0">
                  <a:pos x="T8" y="T9"/>
                </a:cxn>
              </a:cxnLst>
              <a:rect l="0" t="0" r="r" b="b"/>
              <a:pathLst>
                <a:path w="4021" h="1317">
                  <a:moveTo>
                    <a:pt x="4021" y="1317"/>
                  </a:moveTo>
                  <a:lnTo>
                    <a:pt x="4021" y="1317"/>
                  </a:lnTo>
                  <a:cubicBezTo>
                    <a:pt x="3733" y="492"/>
                    <a:pt x="2960" y="0"/>
                    <a:pt x="2010" y="0"/>
                  </a:cubicBezTo>
                  <a:cubicBezTo>
                    <a:pt x="1060" y="0"/>
                    <a:pt x="287" y="492"/>
                    <a:pt x="0" y="1317"/>
                  </a:cubicBezTo>
                  <a:lnTo>
                    <a:pt x="4021" y="1317"/>
                  </a:lnTo>
                  <a:close/>
                </a:path>
              </a:pathLst>
            </a:custGeom>
            <a:solidFill>
              <a:srgbClr val="43B02A"/>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0">
              <a:extLst>
                <a:ext uri="{FF2B5EF4-FFF2-40B4-BE49-F238E27FC236}">
                  <a16:creationId xmlns:a16="http://schemas.microsoft.com/office/drawing/2014/main" id="{EE816C98-5591-204B-8546-1D71CC5A29B4}"/>
                </a:ext>
              </a:extLst>
            </p:cNvPr>
            <p:cNvSpPr>
              <a:spLocks/>
            </p:cNvSpPr>
            <p:nvPr/>
          </p:nvSpPr>
          <p:spPr bwMode="auto">
            <a:xfrm>
              <a:off x="376236" y="2358937"/>
              <a:ext cx="3060945" cy="911195"/>
            </a:xfrm>
            <a:custGeom>
              <a:avLst/>
              <a:gdLst>
                <a:gd name="T0" fmla="*/ 0 w 4262"/>
                <a:gd name="T1" fmla="*/ 643 h 1268"/>
                <a:gd name="T2" fmla="*/ 0 w 4262"/>
                <a:gd name="T3" fmla="*/ 643 h 1268"/>
                <a:gd name="T4" fmla="*/ 85 w 4262"/>
                <a:gd name="T5" fmla="*/ 1268 h 1268"/>
                <a:gd name="T6" fmla="*/ 4178 w 4262"/>
                <a:gd name="T7" fmla="*/ 1268 h 1268"/>
                <a:gd name="T8" fmla="*/ 4262 w 4262"/>
                <a:gd name="T9" fmla="*/ 643 h 1268"/>
                <a:gd name="T10" fmla="*/ 4174 w 4262"/>
                <a:gd name="T11" fmla="*/ 0 h 1268"/>
                <a:gd name="T12" fmla="*/ 89 w 4262"/>
                <a:gd name="T13" fmla="*/ 0 h 1268"/>
                <a:gd name="T14" fmla="*/ 0 w 4262"/>
                <a:gd name="T15" fmla="*/ 643 h 1268"/>
                <a:gd name="T16" fmla="*/ 0 w 4262"/>
                <a:gd name="T17" fmla="*/ 643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2" h="1268">
                  <a:moveTo>
                    <a:pt x="0" y="643"/>
                  </a:moveTo>
                  <a:lnTo>
                    <a:pt x="0" y="643"/>
                  </a:lnTo>
                  <a:cubicBezTo>
                    <a:pt x="0" y="876"/>
                    <a:pt x="32" y="1082"/>
                    <a:pt x="85" y="1268"/>
                  </a:cubicBezTo>
                  <a:lnTo>
                    <a:pt x="4178" y="1268"/>
                  </a:lnTo>
                  <a:cubicBezTo>
                    <a:pt x="4230" y="1082"/>
                    <a:pt x="4262" y="876"/>
                    <a:pt x="4262" y="643"/>
                  </a:cubicBezTo>
                  <a:cubicBezTo>
                    <a:pt x="4262" y="412"/>
                    <a:pt x="4231" y="198"/>
                    <a:pt x="4174" y="0"/>
                  </a:cubicBezTo>
                  <a:lnTo>
                    <a:pt x="89" y="0"/>
                  </a:lnTo>
                  <a:cubicBezTo>
                    <a:pt x="31" y="198"/>
                    <a:pt x="0" y="412"/>
                    <a:pt x="0" y="643"/>
                  </a:cubicBezTo>
                  <a:lnTo>
                    <a:pt x="0" y="643"/>
                  </a:lnTo>
                  <a:close/>
                </a:path>
              </a:pathLst>
            </a:custGeom>
            <a:solidFill>
              <a:srgbClr val="26890D"/>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a:extLst>
                <a:ext uri="{FF2B5EF4-FFF2-40B4-BE49-F238E27FC236}">
                  <a16:creationId xmlns:a16="http://schemas.microsoft.com/office/drawing/2014/main" id="{BD41D0FD-5210-BB11-ED8C-4620A769DB4A}"/>
                </a:ext>
              </a:extLst>
            </p:cNvPr>
            <p:cNvSpPr>
              <a:spLocks/>
            </p:cNvSpPr>
            <p:nvPr/>
          </p:nvSpPr>
          <p:spPr bwMode="auto">
            <a:xfrm>
              <a:off x="958390" y="4324760"/>
              <a:ext cx="1894952" cy="946631"/>
            </a:xfrm>
            <a:custGeom>
              <a:avLst/>
              <a:gdLst>
                <a:gd name="T0" fmla="*/ 0 w 2640"/>
                <a:gd name="T1" fmla="*/ 0 h 1317"/>
                <a:gd name="T2" fmla="*/ 0 w 2640"/>
                <a:gd name="T3" fmla="*/ 0 h 1317"/>
                <a:gd name="T4" fmla="*/ 127 w 2640"/>
                <a:gd name="T5" fmla="*/ 630 h 1317"/>
                <a:gd name="T6" fmla="*/ 610 w 2640"/>
                <a:gd name="T7" fmla="*/ 1317 h 1317"/>
                <a:gd name="T8" fmla="*/ 2030 w 2640"/>
                <a:gd name="T9" fmla="*/ 1317 h 1317"/>
                <a:gd name="T10" fmla="*/ 2513 w 2640"/>
                <a:gd name="T11" fmla="*/ 630 h 1317"/>
                <a:gd name="T12" fmla="*/ 2640 w 2640"/>
                <a:gd name="T13" fmla="*/ 0 h 1317"/>
                <a:gd name="T14" fmla="*/ 0 w 2640"/>
                <a:gd name="T15" fmla="*/ 0 h 1317"/>
                <a:gd name="T16" fmla="*/ 0 w 2640"/>
                <a:gd name="T17" fmla="*/ 0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40" h="1317">
                  <a:moveTo>
                    <a:pt x="0" y="0"/>
                  </a:moveTo>
                  <a:lnTo>
                    <a:pt x="0" y="0"/>
                  </a:lnTo>
                  <a:cubicBezTo>
                    <a:pt x="77" y="190"/>
                    <a:pt x="127" y="394"/>
                    <a:pt x="127" y="630"/>
                  </a:cubicBezTo>
                  <a:cubicBezTo>
                    <a:pt x="127" y="857"/>
                    <a:pt x="340" y="1317"/>
                    <a:pt x="610" y="1317"/>
                  </a:cubicBezTo>
                  <a:lnTo>
                    <a:pt x="2030" y="1317"/>
                  </a:lnTo>
                  <a:cubicBezTo>
                    <a:pt x="2300" y="1317"/>
                    <a:pt x="2513" y="857"/>
                    <a:pt x="2513" y="630"/>
                  </a:cubicBezTo>
                  <a:cubicBezTo>
                    <a:pt x="2513" y="394"/>
                    <a:pt x="2563" y="190"/>
                    <a:pt x="2640" y="0"/>
                  </a:cubicBezTo>
                  <a:lnTo>
                    <a:pt x="0" y="0"/>
                  </a:lnTo>
                  <a:lnTo>
                    <a:pt x="0" y="0"/>
                  </a:lnTo>
                  <a:close/>
                </a:path>
              </a:pathLst>
            </a:custGeom>
            <a:solidFill>
              <a:srgbClr val="86BC25"/>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4">
              <a:extLst>
                <a:ext uri="{FF2B5EF4-FFF2-40B4-BE49-F238E27FC236}">
                  <a16:creationId xmlns:a16="http://schemas.microsoft.com/office/drawing/2014/main" id="{CF92510C-7E20-AF1D-4CC9-A9E582C04AE9}"/>
                </a:ext>
              </a:extLst>
            </p:cNvPr>
            <p:cNvSpPr>
              <a:spLocks/>
            </p:cNvSpPr>
            <p:nvPr/>
          </p:nvSpPr>
          <p:spPr bwMode="auto">
            <a:xfrm>
              <a:off x="458920" y="3342691"/>
              <a:ext cx="2895579" cy="911195"/>
            </a:xfrm>
            <a:custGeom>
              <a:avLst/>
              <a:gdLst>
                <a:gd name="T0" fmla="*/ 3379 w 4032"/>
                <a:gd name="T1" fmla="*/ 1267 h 1267"/>
                <a:gd name="T2" fmla="*/ 3379 w 4032"/>
                <a:gd name="T3" fmla="*/ 1267 h 1267"/>
                <a:gd name="T4" fmla="*/ 4032 w 4032"/>
                <a:gd name="T5" fmla="*/ 0 h 1267"/>
                <a:gd name="T6" fmla="*/ 0 w 4032"/>
                <a:gd name="T7" fmla="*/ 0 h 1267"/>
                <a:gd name="T8" fmla="*/ 653 w 4032"/>
                <a:gd name="T9" fmla="*/ 1267 h 1267"/>
                <a:gd name="T10" fmla="*/ 3379 w 4032"/>
                <a:gd name="T11" fmla="*/ 1267 h 1267"/>
                <a:gd name="T12" fmla="*/ 3379 w 4032"/>
                <a:gd name="T13" fmla="*/ 1267 h 1267"/>
              </a:gdLst>
              <a:ahLst/>
              <a:cxnLst>
                <a:cxn ang="0">
                  <a:pos x="T0" y="T1"/>
                </a:cxn>
                <a:cxn ang="0">
                  <a:pos x="T2" y="T3"/>
                </a:cxn>
                <a:cxn ang="0">
                  <a:pos x="T4" y="T5"/>
                </a:cxn>
                <a:cxn ang="0">
                  <a:pos x="T6" y="T7"/>
                </a:cxn>
                <a:cxn ang="0">
                  <a:pos x="T8" y="T9"/>
                </a:cxn>
                <a:cxn ang="0">
                  <a:pos x="T10" y="T11"/>
                </a:cxn>
                <a:cxn ang="0">
                  <a:pos x="T12" y="T13"/>
                </a:cxn>
              </a:cxnLst>
              <a:rect l="0" t="0" r="r" b="b"/>
              <a:pathLst>
                <a:path w="4032" h="1267">
                  <a:moveTo>
                    <a:pt x="3379" y="1267"/>
                  </a:moveTo>
                  <a:lnTo>
                    <a:pt x="3379" y="1267"/>
                  </a:lnTo>
                  <a:cubicBezTo>
                    <a:pt x="3568" y="854"/>
                    <a:pt x="3869" y="495"/>
                    <a:pt x="4032" y="0"/>
                  </a:cubicBezTo>
                  <a:lnTo>
                    <a:pt x="0" y="0"/>
                  </a:lnTo>
                  <a:cubicBezTo>
                    <a:pt x="163" y="495"/>
                    <a:pt x="464" y="854"/>
                    <a:pt x="653" y="1267"/>
                  </a:cubicBezTo>
                  <a:lnTo>
                    <a:pt x="3379" y="1267"/>
                  </a:lnTo>
                  <a:lnTo>
                    <a:pt x="3379" y="1267"/>
                  </a:lnTo>
                  <a:close/>
                </a:path>
              </a:pathLst>
            </a:custGeom>
            <a:solidFill>
              <a:srgbClr val="000000"/>
            </a:solidFill>
            <a:ln w="952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5">
            <a:extLst>
              <a:ext uri="{FF2B5EF4-FFF2-40B4-BE49-F238E27FC236}">
                <a16:creationId xmlns:a16="http://schemas.microsoft.com/office/drawing/2014/main" id="{9A797AF5-8F01-5A13-3D57-A839B2114B92}"/>
              </a:ext>
            </a:extLst>
          </p:cNvPr>
          <p:cNvSpPr>
            <a:spLocks/>
          </p:cNvSpPr>
          <p:nvPr/>
        </p:nvSpPr>
        <p:spPr bwMode="auto">
          <a:xfrm>
            <a:off x="10083882" y="437781"/>
            <a:ext cx="1974634" cy="2306001"/>
          </a:xfrm>
          <a:custGeom>
            <a:avLst/>
            <a:gdLst>
              <a:gd name="T0" fmla="*/ 607 w 634"/>
              <a:gd name="T1" fmla="*/ 174 h 823"/>
              <a:gd name="T2" fmla="*/ 317 w 634"/>
              <a:gd name="T3" fmla="*/ 0 h 823"/>
              <a:gd name="T4" fmla="*/ 26 w 634"/>
              <a:gd name="T5" fmla="*/ 174 h 823"/>
              <a:gd name="T6" fmla="*/ 10 w 634"/>
              <a:gd name="T7" fmla="*/ 221 h 823"/>
              <a:gd name="T8" fmla="*/ 0 w 634"/>
              <a:gd name="T9" fmla="*/ 306 h 823"/>
              <a:gd name="T10" fmla="*/ 10 w 634"/>
              <a:gd name="T11" fmla="*/ 388 h 823"/>
              <a:gd name="T12" fmla="*/ 25 w 634"/>
              <a:gd name="T13" fmla="*/ 435 h 823"/>
              <a:gd name="T14" fmla="*/ 76 w 634"/>
              <a:gd name="T15" fmla="*/ 535 h 823"/>
              <a:gd name="T16" fmla="*/ 114 w 634"/>
              <a:gd name="T17" fmla="*/ 602 h 823"/>
              <a:gd name="T18" fmla="*/ 133 w 634"/>
              <a:gd name="T19" fmla="*/ 649 h 823"/>
              <a:gd name="T20" fmla="*/ 146 w 634"/>
              <a:gd name="T21" fmla="*/ 732 h 823"/>
              <a:gd name="T22" fmla="*/ 206 w 634"/>
              <a:gd name="T23" fmla="*/ 823 h 823"/>
              <a:gd name="T24" fmla="*/ 427 w 634"/>
              <a:gd name="T25" fmla="*/ 823 h 823"/>
              <a:gd name="T26" fmla="*/ 487 w 634"/>
              <a:gd name="T27" fmla="*/ 732 h 823"/>
              <a:gd name="T28" fmla="*/ 500 w 634"/>
              <a:gd name="T29" fmla="*/ 649 h 823"/>
              <a:gd name="T30" fmla="*/ 520 w 634"/>
              <a:gd name="T31" fmla="*/ 602 h 823"/>
              <a:gd name="T32" fmla="*/ 557 w 634"/>
              <a:gd name="T33" fmla="*/ 535 h 823"/>
              <a:gd name="T34" fmla="*/ 609 w 634"/>
              <a:gd name="T35" fmla="*/ 435 h 823"/>
              <a:gd name="T36" fmla="*/ 624 w 634"/>
              <a:gd name="T37" fmla="*/ 388 h 823"/>
              <a:gd name="T38" fmla="*/ 634 w 634"/>
              <a:gd name="T39" fmla="*/ 306 h 823"/>
              <a:gd name="T40" fmla="*/ 624 w 634"/>
              <a:gd name="T41" fmla="*/ 221 h 823"/>
              <a:gd name="T42" fmla="*/ 607 w 634"/>
              <a:gd name="T43" fmla="*/ 174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4" h="823">
                <a:moveTo>
                  <a:pt x="607" y="174"/>
                </a:moveTo>
                <a:cubicBezTo>
                  <a:pt x="560" y="66"/>
                  <a:pt x="451" y="0"/>
                  <a:pt x="317" y="0"/>
                </a:cubicBezTo>
                <a:cubicBezTo>
                  <a:pt x="183" y="0"/>
                  <a:pt x="74" y="66"/>
                  <a:pt x="26" y="174"/>
                </a:cubicBezTo>
                <a:cubicBezTo>
                  <a:pt x="10" y="221"/>
                  <a:pt x="10" y="221"/>
                  <a:pt x="10" y="221"/>
                </a:cubicBezTo>
                <a:cubicBezTo>
                  <a:pt x="3" y="248"/>
                  <a:pt x="0" y="276"/>
                  <a:pt x="0" y="306"/>
                </a:cubicBezTo>
                <a:cubicBezTo>
                  <a:pt x="0" y="335"/>
                  <a:pt x="3" y="361"/>
                  <a:pt x="10" y="388"/>
                </a:cubicBezTo>
                <a:cubicBezTo>
                  <a:pt x="25" y="435"/>
                  <a:pt x="25" y="435"/>
                  <a:pt x="25" y="435"/>
                </a:cubicBezTo>
                <a:cubicBezTo>
                  <a:pt x="39" y="472"/>
                  <a:pt x="58" y="504"/>
                  <a:pt x="76" y="535"/>
                </a:cubicBezTo>
                <a:cubicBezTo>
                  <a:pt x="89" y="556"/>
                  <a:pt x="103" y="579"/>
                  <a:pt x="114" y="602"/>
                </a:cubicBezTo>
                <a:cubicBezTo>
                  <a:pt x="133" y="649"/>
                  <a:pt x="133" y="649"/>
                  <a:pt x="133" y="649"/>
                </a:cubicBezTo>
                <a:cubicBezTo>
                  <a:pt x="142" y="676"/>
                  <a:pt x="146" y="704"/>
                  <a:pt x="146" y="732"/>
                </a:cubicBezTo>
                <a:cubicBezTo>
                  <a:pt x="146" y="764"/>
                  <a:pt x="177" y="823"/>
                  <a:pt x="206" y="823"/>
                </a:cubicBezTo>
                <a:cubicBezTo>
                  <a:pt x="427" y="823"/>
                  <a:pt x="427" y="823"/>
                  <a:pt x="427" y="823"/>
                </a:cubicBezTo>
                <a:cubicBezTo>
                  <a:pt x="456" y="823"/>
                  <a:pt x="487" y="764"/>
                  <a:pt x="487" y="732"/>
                </a:cubicBezTo>
                <a:cubicBezTo>
                  <a:pt x="487" y="704"/>
                  <a:pt x="491" y="676"/>
                  <a:pt x="500" y="649"/>
                </a:cubicBezTo>
                <a:cubicBezTo>
                  <a:pt x="520" y="602"/>
                  <a:pt x="520" y="602"/>
                  <a:pt x="520" y="602"/>
                </a:cubicBezTo>
                <a:cubicBezTo>
                  <a:pt x="531" y="579"/>
                  <a:pt x="544" y="556"/>
                  <a:pt x="557" y="535"/>
                </a:cubicBezTo>
                <a:cubicBezTo>
                  <a:pt x="576" y="504"/>
                  <a:pt x="595" y="472"/>
                  <a:pt x="609" y="435"/>
                </a:cubicBezTo>
                <a:cubicBezTo>
                  <a:pt x="624" y="388"/>
                  <a:pt x="624" y="388"/>
                  <a:pt x="624" y="388"/>
                </a:cubicBezTo>
                <a:cubicBezTo>
                  <a:pt x="631" y="361"/>
                  <a:pt x="634" y="334"/>
                  <a:pt x="634" y="306"/>
                </a:cubicBezTo>
                <a:cubicBezTo>
                  <a:pt x="634" y="277"/>
                  <a:pt x="630" y="248"/>
                  <a:pt x="624" y="221"/>
                </a:cubicBezTo>
                <a:lnTo>
                  <a:pt x="607" y="174"/>
                </a:lnTo>
                <a:close/>
              </a:path>
            </a:pathLst>
          </a:custGeom>
          <a:solidFill>
            <a:srgbClr val="FFFFFF"/>
          </a:solidFill>
          <a:ln w="44450">
            <a:solidFill>
              <a:srgbClr val="FFFFFF"/>
            </a:solidFill>
          </a:ln>
        </p:spPr>
        <p:txBody>
          <a:bodyPr vert="horz" wrap="square" lIns="91440" tIns="45720" rIns="91440" bIns="45720" numCol="1" anchor="t" anchorCtr="0" compatLnSpc="1">
            <a:prstTxWarp prst="textNoShape">
              <a:avLst/>
            </a:prstTxWarp>
          </a:bodyPr>
          <a:lstStyle/>
          <a:p>
            <a:pPr>
              <a:buClrTx/>
              <a:buFontTx/>
              <a:buNone/>
            </a:pPr>
            <a:endParaRPr lang="en-US" sz="1800" kern="1200">
              <a:solidFill>
                <a:prstClr val="black"/>
              </a:solidFill>
              <a:latin typeface="Calibri"/>
              <a:ea typeface="+mn-ea"/>
              <a:cs typeface="+mn-cs"/>
            </a:endParaRPr>
          </a:p>
        </p:txBody>
      </p:sp>
      <p:grpSp>
        <p:nvGrpSpPr>
          <p:cNvPr id="15" name="组合 17">
            <a:extLst>
              <a:ext uri="{FF2B5EF4-FFF2-40B4-BE49-F238E27FC236}">
                <a16:creationId xmlns:a16="http://schemas.microsoft.com/office/drawing/2014/main" id="{6AA8D49A-535C-0531-DC57-1A4C2C055AFA}"/>
              </a:ext>
            </a:extLst>
          </p:cNvPr>
          <p:cNvGrpSpPr/>
          <p:nvPr/>
        </p:nvGrpSpPr>
        <p:grpSpPr>
          <a:xfrm>
            <a:off x="10659935" y="2893560"/>
            <a:ext cx="821364" cy="693624"/>
            <a:chOff x="5646772" y="5220836"/>
            <a:chExt cx="1041305" cy="977067"/>
          </a:xfrm>
          <a:solidFill>
            <a:srgbClr val="62B5E5"/>
          </a:solidFill>
        </p:grpSpPr>
        <p:sp>
          <p:nvSpPr>
            <p:cNvPr id="16" name="išľîḑe">
              <a:extLst>
                <a:ext uri="{FF2B5EF4-FFF2-40B4-BE49-F238E27FC236}">
                  <a16:creationId xmlns:a16="http://schemas.microsoft.com/office/drawing/2014/main" id="{7C37D054-C256-12A5-9974-615F52ABA6A2}"/>
                </a:ext>
              </a:extLst>
            </p:cNvPr>
            <p:cNvSpPr/>
            <p:nvPr/>
          </p:nvSpPr>
          <p:spPr bwMode="auto">
            <a:xfrm>
              <a:off x="5646772" y="5220836"/>
              <a:ext cx="1034543" cy="476702"/>
            </a:xfrm>
            <a:custGeom>
              <a:avLst/>
              <a:gdLst>
                <a:gd name="T0" fmla="*/ 166 w 183"/>
                <a:gd name="T1" fmla="*/ 0 h 84"/>
                <a:gd name="T2" fmla="*/ 17 w 183"/>
                <a:gd name="T3" fmla="*/ 0 h 84"/>
                <a:gd name="T4" fmla="*/ 2 w 183"/>
                <a:gd name="T5" fmla="*/ 24 h 84"/>
                <a:gd name="T6" fmla="*/ 17 w 183"/>
                <a:gd name="T7" fmla="*/ 49 h 84"/>
                <a:gd name="T8" fmla="*/ 67 w 183"/>
                <a:gd name="T9" fmla="*/ 49 h 84"/>
                <a:gd name="T10" fmla="*/ 13 w 183"/>
                <a:gd name="T11" fmla="*/ 59 h 84"/>
                <a:gd name="T12" fmla="*/ 3 w 183"/>
                <a:gd name="T13" fmla="*/ 75 h 84"/>
                <a:gd name="T14" fmla="*/ 17 w 183"/>
                <a:gd name="T15" fmla="*/ 84 h 84"/>
                <a:gd name="T16" fmla="*/ 22 w 183"/>
                <a:gd name="T17" fmla="*/ 82 h 84"/>
                <a:gd name="T18" fmla="*/ 171 w 183"/>
                <a:gd name="T19" fmla="*/ 33 h 84"/>
                <a:gd name="T20" fmla="*/ 182 w 183"/>
                <a:gd name="T21" fmla="*/ 14 h 84"/>
                <a:gd name="T22" fmla="*/ 166 w 183"/>
                <a:gd name="T23"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84">
                  <a:moveTo>
                    <a:pt x="166" y="0"/>
                  </a:moveTo>
                  <a:cubicBezTo>
                    <a:pt x="17" y="0"/>
                    <a:pt x="17" y="0"/>
                    <a:pt x="17" y="0"/>
                  </a:cubicBezTo>
                  <a:cubicBezTo>
                    <a:pt x="9" y="0"/>
                    <a:pt x="2" y="16"/>
                    <a:pt x="2" y="24"/>
                  </a:cubicBezTo>
                  <a:cubicBezTo>
                    <a:pt x="2" y="33"/>
                    <a:pt x="9" y="49"/>
                    <a:pt x="17" y="49"/>
                  </a:cubicBezTo>
                  <a:cubicBezTo>
                    <a:pt x="67" y="49"/>
                    <a:pt x="67" y="49"/>
                    <a:pt x="67" y="49"/>
                  </a:cubicBezTo>
                  <a:cubicBezTo>
                    <a:pt x="13" y="59"/>
                    <a:pt x="13" y="59"/>
                    <a:pt x="13" y="59"/>
                  </a:cubicBezTo>
                  <a:cubicBezTo>
                    <a:pt x="4" y="62"/>
                    <a:pt x="0" y="67"/>
                    <a:pt x="3" y="75"/>
                  </a:cubicBezTo>
                  <a:cubicBezTo>
                    <a:pt x="5" y="82"/>
                    <a:pt x="11" y="84"/>
                    <a:pt x="17" y="84"/>
                  </a:cubicBezTo>
                  <a:cubicBezTo>
                    <a:pt x="19" y="84"/>
                    <a:pt x="21" y="83"/>
                    <a:pt x="22" y="82"/>
                  </a:cubicBezTo>
                  <a:cubicBezTo>
                    <a:pt x="171" y="33"/>
                    <a:pt x="171" y="33"/>
                    <a:pt x="171" y="33"/>
                  </a:cubicBezTo>
                  <a:cubicBezTo>
                    <a:pt x="178" y="31"/>
                    <a:pt x="183" y="22"/>
                    <a:pt x="182" y="14"/>
                  </a:cubicBezTo>
                  <a:cubicBezTo>
                    <a:pt x="181" y="7"/>
                    <a:pt x="174" y="0"/>
                    <a:pt x="166"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buClrTx/>
                <a:buFontTx/>
                <a:buNone/>
                <a:defRPr/>
              </a:pPr>
              <a:endParaRPr sz="1300">
                <a:ea typeface="微软雅黑"/>
                <a:cs typeface="+mn-cs"/>
              </a:endParaRPr>
            </a:p>
          </p:txBody>
        </p:sp>
        <p:sp>
          <p:nvSpPr>
            <p:cNvPr id="17" name="i$líḓe">
              <a:extLst>
                <a:ext uri="{FF2B5EF4-FFF2-40B4-BE49-F238E27FC236}">
                  <a16:creationId xmlns:a16="http://schemas.microsoft.com/office/drawing/2014/main" id="{A112049D-823F-A9F3-BDF1-3F783C94451B}"/>
                </a:ext>
              </a:extLst>
            </p:cNvPr>
            <p:cNvSpPr/>
            <p:nvPr/>
          </p:nvSpPr>
          <p:spPr bwMode="auto">
            <a:xfrm>
              <a:off x="5653534" y="5494684"/>
              <a:ext cx="1034543" cy="703219"/>
            </a:xfrm>
            <a:custGeom>
              <a:avLst/>
              <a:gdLst>
                <a:gd name="T0" fmla="*/ 165 w 183"/>
                <a:gd name="T1" fmla="*/ 62 h 124"/>
                <a:gd name="T2" fmla="*/ 115 w 183"/>
                <a:gd name="T3" fmla="*/ 62 h 124"/>
                <a:gd name="T4" fmla="*/ 170 w 183"/>
                <a:gd name="T5" fmla="*/ 38 h 124"/>
                <a:gd name="T6" fmla="*/ 180 w 183"/>
                <a:gd name="T7" fmla="*/ 14 h 124"/>
                <a:gd name="T8" fmla="*/ 160 w 183"/>
                <a:gd name="T9" fmla="*/ 3 h 124"/>
                <a:gd name="T10" fmla="*/ 12 w 183"/>
                <a:gd name="T11" fmla="*/ 50 h 124"/>
                <a:gd name="T12" fmla="*/ 1 w 183"/>
                <a:gd name="T13" fmla="*/ 70 h 124"/>
                <a:gd name="T14" fmla="*/ 16 w 183"/>
                <a:gd name="T15" fmla="*/ 87 h 124"/>
                <a:gd name="T16" fmla="*/ 30 w 183"/>
                <a:gd name="T17" fmla="*/ 87 h 124"/>
                <a:gd name="T18" fmla="*/ 54 w 183"/>
                <a:gd name="T19" fmla="*/ 124 h 124"/>
                <a:gd name="T20" fmla="*/ 127 w 183"/>
                <a:gd name="T21" fmla="*/ 124 h 124"/>
                <a:gd name="T22" fmla="*/ 151 w 183"/>
                <a:gd name="T23" fmla="*/ 87 h 124"/>
                <a:gd name="T24" fmla="*/ 165 w 183"/>
                <a:gd name="T25" fmla="*/ 87 h 124"/>
                <a:gd name="T26" fmla="*/ 181 w 183"/>
                <a:gd name="T27" fmla="*/ 75 h 124"/>
                <a:gd name="T28" fmla="*/ 165 w 183"/>
                <a:gd name="T29"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3" h="124">
                  <a:moveTo>
                    <a:pt x="165" y="62"/>
                  </a:moveTo>
                  <a:cubicBezTo>
                    <a:pt x="115" y="62"/>
                    <a:pt x="115" y="62"/>
                    <a:pt x="115" y="62"/>
                  </a:cubicBezTo>
                  <a:cubicBezTo>
                    <a:pt x="170" y="38"/>
                    <a:pt x="170" y="38"/>
                    <a:pt x="170" y="38"/>
                  </a:cubicBezTo>
                  <a:cubicBezTo>
                    <a:pt x="178" y="35"/>
                    <a:pt x="183" y="23"/>
                    <a:pt x="180" y="14"/>
                  </a:cubicBezTo>
                  <a:cubicBezTo>
                    <a:pt x="177" y="6"/>
                    <a:pt x="169" y="0"/>
                    <a:pt x="160" y="3"/>
                  </a:cubicBezTo>
                  <a:cubicBezTo>
                    <a:pt x="12" y="50"/>
                    <a:pt x="12" y="50"/>
                    <a:pt x="12" y="50"/>
                  </a:cubicBezTo>
                  <a:cubicBezTo>
                    <a:pt x="4" y="52"/>
                    <a:pt x="0" y="63"/>
                    <a:pt x="1" y="70"/>
                  </a:cubicBezTo>
                  <a:cubicBezTo>
                    <a:pt x="2" y="78"/>
                    <a:pt x="9" y="87"/>
                    <a:pt x="16" y="87"/>
                  </a:cubicBezTo>
                  <a:cubicBezTo>
                    <a:pt x="30" y="87"/>
                    <a:pt x="30" y="87"/>
                    <a:pt x="30" y="87"/>
                  </a:cubicBezTo>
                  <a:cubicBezTo>
                    <a:pt x="54" y="124"/>
                    <a:pt x="54" y="124"/>
                    <a:pt x="54" y="124"/>
                  </a:cubicBezTo>
                  <a:cubicBezTo>
                    <a:pt x="127" y="124"/>
                    <a:pt x="127" y="124"/>
                    <a:pt x="127" y="124"/>
                  </a:cubicBezTo>
                  <a:cubicBezTo>
                    <a:pt x="151" y="87"/>
                    <a:pt x="151" y="87"/>
                    <a:pt x="151" y="87"/>
                  </a:cubicBezTo>
                  <a:cubicBezTo>
                    <a:pt x="165" y="87"/>
                    <a:pt x="165" y="87"/>
                    <a:pt x="165" y="87"/>
                  </a:cubicBezTo>
                  <a:cubicBezTo>
                    <a:pt x="174" y="87"/>
                    <a:pt x="181" y="83"/>
                    <a:pt x="181" y="75"/>
                  </a:cubicBezTo>
                  <a:cubicBezTo>
                    <a:pt x="181" y="66"/>
                    <a:pt x="174" y="62"/>
                    <a:pt x="165" y="6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buClrTx/>
                <a:buFontTx/>
                <a:buNone/>
                <a:defRPr/>
              </a:pPr>
              <a:endParaRPr sz="1300">
                <a:ea typeface="微软雅黑"/>
                <a:cs typeface="+mn-cs"/>
              </a:endParaRPr>
            </a:p>
          </p:txBody>
        </p:sp>
      </p:grpSp>
      <p:sp>
        <p:nvSpPr>
          <p:cNvPr id="18" name="îšḷîďê">
            <a:extLst>
              <a:ext uri="{FF2B5EF4-FFF2-40B4-BE49-F238E27FC236}">
                <a16:creationId xmlns:a16="http://schemas.microsoft.com/office/drawing/2014/main" id="{FF14D456-DD2B-B59C-DAAF-CFBDAE7A7B40}"/>
              </a:ext>
            </a:extLst>
          </p:cNvPr>
          <p:cNvSpPr/>
          <p:nvPr/>
        </p:nvSpPr>
        <p:spPr bwMode="auto">
          <a:xfrm>
            <a:off x="10600585" y="1638007"/>
            <a:ext cx="941227" cy="984648"/>
          </a:xfrm>
          <a:custGeom>
            <a:avLst/>
            <a:gdLst>
              <a:gd name="T0" fmla="*/ 13 w 232"/>
              <a:gd name="T1" fmla="*/ 38 h 269"/>
              <a:gd name="T2" fmla="*/ 4 w 232"/>
              <a:gd name="T3" fmla="*/ 37 h 269"/>
              <a:gd name="T4" fmla="*/ 3 w 232"/>
              <a:gd name="T5" fmla="*/ 46 h 269"/>
              <a:gd name="T6" fmla="*/ 6 w 232"/>
              <a:gd name="T7" fmla="*/ 51 h 269"/>
              <a:gd name="T8" fmla="*/ 77 w 232"/>
              <a:gd name="T9" fmla="*/ 265 h 269"/>
              <a:gd name="T10" fmla="*/ 83 w 232"/>
              <a:gd name="T11" fmla="*/ 269 h 269"/>
              <a:gd name="T12" fmla="*/ 85 w 232"/>
              <a:gd name="T13" fmla="*/ 269 h 269"/>
              <a:gd name="T14" fmla="*/ 89 w 232"/>
              <a:gd name="T15" fmla="*/ 260 h 269"/>
              <a:gd name="T16" fmla="*/ 24 w 232"/>
              <a:gd name="T17" fmla="*/ 63 h 269"/>
              <a:gd name="T18" fmla="*/ 76 w 232"/>
              <a:gd name="T19" fmla="*/ 69 h 269"/>
              <a:gd name="T20" fmla="*/ 85 w 232"/>
              <a:gd name="T21" fmla="*/ 64 h 269"/>
              <a:gd name="T22" fmla="*/ 113 w 232"/>
              <a:gd name="T23" fmla="*/ 73 h 269"/>
              <a:gd name="T24" fmla="*/ 145 w 232"/>
              <a:gd name="T25" fmla="*/ 62 h 269"/>
              <a:gd name="T26" fmla="*/ 161 w 232"/>
              <a:gd name="T27" fmla="*/ 68 h 269"/>
              <a:gd name="T28" fmla="*/ 210 w 232"/>
              <a:gd name="T29" fmla="*/ 65 h 269"/>
              <a:gd name="T30" fmla="*/ 146 w 232"/>
              <a:gd name="T31" fmla="*/ 260 h 269"/>
              <a:gd name="T32" fmla="*/ 150 w 232"/>
              <a:gd name="T33" fmla="*/ 269 h 269"/>
              <a:gd name="T34" fmla="*/ 152 w 232"/>
              <a:gd name="T35" fmla="*/ 269 h 269"/>
              <a:gd name="T36" fmla="*/ 158 w 232"/>
              <a:gd name="T37" fmla="*/ 265 h 269"/>
              <a:gd name="T38" fmla="*/ 228 w 232"/>
              <a:gd name="T39" fmla="*/ 50 h 269"/>
              <a:gd name="T40" fmla="*/ 230 w 232"/>
              <a:gd name="T41" fmla="*/ 48 h 269"/>
              <a:gd name="T42" fmla="*/ 229 w 232"/>
              <a:gd name="T43" fmla="*/ 39 h 269"/>
              <a:gd name="T44" fmla="*/ 220 w 232"/>
              <a:gd name="T45" fmla="*/ 40 h 269"/>
              <a:gd name="T46" fmla="*/ 165 w 232"/>
              <a:gd name="T47" fmla="*/ 55 h 269"/>
              <a:gd name="T48" fmla="*/ 154 w 232"/>
              <a:gd name="T49" fmla="*/ 52 h 269"/>
              <a:gd name="T50" fmla="*/ 160 w 232"/>
              <a:gd name="T51" fmla="*/ 31 h 269"/>
              <a:gd name="T52" fmla="*/ 146 w 232"/>
              <a:gd name="T53" fmla="*/ 3 h 269"/>
              <a:gd name="T54" fmla="*/ 132 w 232"/>
              <a:gd name="T55" fmla="*/ 3 h 269"/>
              <a:gd name="T56" fmla="*/ 123 w 232"/>
              <a:gd name="T57" fmla="*/ 32 h 269"/>
              <a:gd name="T58" fmla="*/ 134 w 232"/>
              <a:gd name="T59" fmla="*/ 54 h 269"/>
              <a:gd name="T60" fmla="*/ 95 w 232"/>
              <a:gd name="T61" fmla="*/ 55 h 269"/>
              <a:gd name="T62" fmla="*/ 103 w 232"/>
              <a:gd name="T63" fmla="*/ 32 h 269"/>
              <a:gd name="T64" fmla="*/ 92 w 232"/>
              <a:gd name="T65" fmla="*/ 4 h 269"/>
              <a:gd name="T66" fmla="*/ 77 w 232"/>
              <a:gd name="T67" fmla="*/ 4 h 269"/>
              <a:gd name="T68" fmla="*/ 66 w 232"/>
              <a:gd name="T69" fmla="*/ 32 h 269"/>
              <a:gd name="T70" fmla="*/ 75 w 232"/>
              <a:gd name="T71" fmla="*/ 55 h 269"/>
              <a:gd name="T72" fmla="*/ 72 w 232"/>
              <a:gd name="T73" fmla="*/ 56 h 269"/>
              <a:gd name="T74" fmla="*/ 13 w 232"/>
              <a:gd name="T75" fmla="*/ 38 h 269"/>
              <a:gd name="T76" fmla="*/ 140 w 232"/>
              <a:gd name="T77" fmla="*/ 14 h 269"/>
              <a:gd name="T78" fmla="*/ 140 w 232"/>
              <a:gd name="T79" fmla="*/ 14 h 269"/>
              <a:gd name="T80" fmla="*/ 140 w 232"/>
              <a:gd name="T81" fmla="*/ 14 h 269"/>
              <a:gd name="T82" fmla="*/ 147 w 232"/>
              <a:gd name="T83" fmla="*/ 32 h 269"/>
              <a:gd name="T84" fmla="*/ 143 w 232"/>
              <a:gd name="T85" fmla="*/ 45 h 269"/>
              <a:gd name="T86" fmla="*/ 136 w 232"/>
              <a:gd name="T87" fmla="*/ 31 h 269"/>
              <a:gd name="T88" fmla="*/ 140 w 232"/>
              <a:gd name="T89" fmla="*/ 14 h 269"/>
              <a:gd name="T90" fmla="*/ 84 w 232"/>
              <a:gd name="T91" fmla="*/ 15 h 269"/>
              <a:gd name="T92" fmla="*/ 84 w 232"/>
              <a:gd name="T93" fmla="*/ 15 h 269"/>
              <a:gd name="T94" fmla="*/ 85 w 232"/>
              <a:gd name="T95" fmla="*/ 16 h 269"/>
              <a:gd name="T96" fmla="*/ 89 w 232"/>
              <a:gd name="T97" fmla="*/ 31 h 269"/>
              <a:gd name="T98" fmla="*/ 85 w 232"/>
              <a:gd name="T99" fmla="*/ 47 h 269"/>
              <a:gd name="T100" fmla="*/ 79 w 232"/>
              <a:gd name="T101" fmla="*/ 31 h 269"/>
              <a:gd name="T102" fmla="*/ 84 w 232"/>
              <a:gd name="T103" fmla="*/ 1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2" h="269">
                <a:moveTo>
                  <a:pt x="13" y="38"/>
                </a:moveTo>
                <a:cubicBezTo>
                  <a:pt x="11" y="35"/>
                  <a:pt x="6" y="35"/>
                  <a:pt x="4" y="37"/>
                </a:cubicBezTo>
                <a:cubicBezTo>
                  <a:pt x="1" y="39"/>
                  <a:pt x="0" y="44"/>
                  <a:pt x="3" y="46"/>
                </a:cubicBezTo>
                <a:cubicBezTo>
                  <a:pt x="4" y="48"/>
                  <a:pt x="5" y="49"/>
                  <a:pt x="6" y="51"/>
                </a:cubicBezTo>
                <a:cubicBezTo>
                  <a:pt x="77" y="265"/>
                  <a:pt x="77" y="265"/>
                  <a:pt x="77" y="265"/>
                </a:cubicBezTo>
                <a:cubicBezTo>
                  <a:pt x="77" y="267"/>
                  <a:pt x="80" y="269"/>
                  <a:pt x="83" y="269"/>
                </a:cubicBezTo>
                <a:cubicBezTo>
                  <a:pt x="83" y="269"/>
                  <a:pt x="84" y="269"/>
                  <a:pt x="85" y="269"/>
                </a:cubicBezTo>
                <a:cubicBezTo>
                  <a:pt x="88" y="268"/>
                  <a:pt x="90" y="264"/>
                  <a:pt x="89" y="260"/>
                </a:cubicBezTo>
                <a:cubicBezTo>
                  <a:pt x="24" y="63"/>
                  <a:pt x="24" y="63"/>
                  <a:pt x="24" y="63"/>
                </a:cubicBezTo>
                <a:cubicBezTo>
                  <a:pt x="40" y="70"/>
                  <a:pt x="60" y="74"/>
                  <a:pt x="76" y="69"/>
                </a:cubicBezTo>
                <a:cubicBezTo>
                  <a:pt x="79" y="68"/>
                  <a:pt x="82" y="66"/>
                  <a:pt x="85" y="64"/>
                </a:cubicBezTo>
                <a:cubicBezTo>
                  <a:pt x="93" y="70"/>
                  <a:pt x="103" y="73"/>
                  <a:pt x="113" y="73"/>
                </a:cubicBezTo>
                <a:cubicBezTo>
                  <a:pt x="125" y="73"/>
                  <a:pt x="136" y="69"/>
                  <a:pt x="145" y="62"/>
                </a:cubicBezTo>
                <a:cubicBezTo>
                  <a:pt x="150" y="64"/>
                  <a:pt x="155" y="67"/>
                  <a:pt x="161" y="68"/>
                </a:cubicBezTo>
                <a:cubicBezTo>
                  <a:pt x="180" y="73"/>
                  <a:pt x="196" y="72"/>
                  <a:pt x="210" y="65"/>
                </a:cubicBezTo>
                <a:cubicBezTo>
                  <a:pt x="146" y="260"/>
                  <a:pt x="146" y="260"/>
                  <a:pt x="146" y="260"/>
                </a:cubicBezTo>
                <a:cubicBezTo>
                  <a:pt x="144" y="264"/>
                  <a:pt x="146" y="268"/>
                  <a:pt x="150" y="269"/>
                </a:cubicBezTo>
                <a:cubicBezTo>
                  <a:pt x="150" y="269"/>
                  <a:pt x="151" y="269"/>
                  <a:pt x="152" y="269"/>
                </a:cubicBezTo>
                <a:cubicBezTo>
                  <a:pt x="155" y="269"/>
                  <a:pt x="157" y="267"/>
                  <a:pt x="158" y="265"/>
                </a:cubicBezTo>
                <a:cubicBezTo>
                  <a:pt x="228" y="50"/>
                  <a:pt x="228" y="50"/>
                  <a:pt x="228" y="50"/>
                </a:cubicBezTo>
                <a:cubicBezTo>
                  <a:pt x="229" y="50"/>
                  <a:pt x="230" y="49"/>
                  <a:pt x="230" y="48"/>
                </a:cubicBezTo>
                <a:cubicBezTo>
                  <a:pt x="232" y="45"/>
                  <a:pt x="232" y="41"/>
                  <a:pt x="229" y="39"/>
                </a:cubicBezTo>
                <a:cubicBezTo>
                  <a:pt x="226" y="37"/>
                  <a:pt x="222" y="37"/>
                  <a:pt x="220" y="40"/>
                </a:cubicBezTo>
                <a:cubicBezTo>
                  <a:pt x="207" y="56"/>
                  <a:pt x="189" y="62"/>
                  <a:pt x="165" y="55"/>
                </a:cubicBezTo>
                <a:cubicBezTo>
                  <a:pt x="162" y="55"/>
                  <a:pt x="158" y="54"/>
                  <a:pt x="154" y="52"/>
                </a:cubicBezTo>
                <a:cubicBezTo>
                  <a:pt x="158" y="46"/>
                  <a:pt x="160" y="38"/>
                  <a:pt x="160" y="31"/>
                </a:cubicBezTo>
                <a:cubicBezTo>
                  <a:pt x="159" y="17"/>
                  <a:pt x="154" y="7"/>
                  <a:pt x="146" y="3"/>
                </a:cubicBezTo>
                <a:cubicBezTo>
                  <a:pt x="142" y="0"/>
                  <a:pt x="137" y="0"/>
                  <a:pt x="132" y="3"/>
                </a:cubicBezTo>
                <a:cubicBezTo>
                  <a:pt x="125" y="8"/>
                  <a:pt x="122" y="18"/>
                  <a:pt x="123" y="32"/>
                </a:cubicBezTo>
                <a:cubicBezTo>
                  <a:pt x="124" y="40"/>
                  <a:pt x="127" y="48"/>
                  <a:pt x="134" y="54"/>
                </a:cubicBezTo>
                <a:cubicBezTo>
                  <a:pt x="123" y="61"/>
                  <a:pt x="107" y="61"/>
                  <a:pt x="95" y="55"/>
                </a:cubicBezTo>
                <a:cubicBezTo>
                  <a:pt x="99" y="49"/>
                  <a:pt x="102" y="41"/>
                  <a:pt x="103" y="32"/>
                </a:cubicBezTo>
                <a:cubicBezTo>
                  <a:pt x="103" y="19"/>
                  <a:pt x="99" y="9"/>
                  <a:pt x="92" y="4"/>
                </a:cubicBezTo>
                <a:cubicBezTo>
                  <a:pt x="87" y="1"/>
                  <a:pt x="82" y="1"/>
                  <a:pt x="77" y="4"/>
                </a:cubicBezTo>
                <a:cubicBezTo>
                  <a:pt x="70" y="8"/>
                  <a:pt x="65" y="18"/>
                  <a:pt x="66" y="32"/>
                </a:cubicBezTo>
                <a:cubicBezTo>
                  <a:pt x="66" y="40"/>
                  <a:pt x="69" y="48"/>
                  <a:pt x="75" y="55"/>
                </a:cubicBezTo>
                <a:cubicBezTo>
                  <a:pt x="74" y="56"/>
                  <a:pt x="73" y="56"/>
                  <a:pt x="72" y="56"/>
                </a:cubicBezTo>
                <a:cubicBezTo>
                  <a:pt x="52" y="63"/>
                  <a:pt x="23" y="52"/>
                  <a:pt x="13" y="38"/>
                </a:cubicBezTo>
                <a:close/>
                <a:moveTo>
                  <a:pt x="140" y="14"/>
                </a:moveTo>
                <a:cubicBezTo>
                  <a:pt x="140" y="14"/>
                  <a:pt x="140" y="14"/>
                  <a:pt x="140" y="14"/>
                </a:cubicBezTo>
                <a:cubicBezTo>
                  <a:pt x="140" y="14"/>
                  <a:pt x="140" y="14"/>
                  <a:pt x="140" y="14"/>
                </a:cubicBezTo>
                <a:cubicBezTo>
                  <a:pt x="142" y="15"/>
                  <a:pt x="146" y="20"/>
                  <a:pt x="147" y="32"/>
                </a:cubicBezTo>
                <a:cubicBezTo>
                  <a:pt x="147" y="36"/>
                  <a:pt x="145" y="41"/>
                  <a:pt x="143" y="45"/>
                </a:cubicBezTo>
                <a:cubicBezTo>
                  <a:pt x="139" y="41"/>
                  <a:pt x="137" y="37"/>
                  <a:pt x="136" y="31"/>
                </a:cubicBezTo>
                <a:cubicBezTo>
                  <a:pt x="135" y="21"/>
                  <a:pt x="138" y="15"/>
                  <a:pt x="140" y="14"/>
                </a:cubicBezTo>
                <a:close/>
                <a:moveTo>
                  <a:pt x="84" y="15"/>
                </a:moveTo>
                <a:cubicBezTo>
                  <a:pt x="84" y="15"/>
                  <a:pt x="84" y="15"/>
                  <a:pt x="84" y="15"/>
                </a:cubicBezTo>
                <a:cubicBezTo>
                  <a:pt x="84" y="15"/>
                  <a:pt x="85" y="15"/>
                  <a:pt x="85" y="16"/>
                </a:cubicBezTo>
                <a:cubicBezTo>
                  <a:pt x="87" y="17"/>
                  <a:pt x="90" y="21"/>
                  <a:pt x="89" y="31"/>
                </a:cubicBezTo>
                <a:cubicBezTo>
                  <a:pt x="89" y="37"/>
                  <a:pt x="88" y="43"/>
                  <a:pt x="85" y="47"/>
                </a:cubicBezTo>
                <a:cubicBezTo>
                  <a:pt x="81" y="42"/>
                  <a:pt x="79" y="37"/>
                  <a:pt x="79" y="31"/>
                </a:cubicBezTo>
                <a:cubicBezTo>
                  <a:pt x="79" y="21"/>
                  <a:pt x="82" y="16"/>
                  <a:pt x="84" y="15"/>
                </a:cubicBezTo>
                <a:close/>
              </a:path>
            </a:pathLst>
          </a:custGeom>
          <a:solidFill>
            <a:srgbClr val="53565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buClrTx/>
              <a:buFontTx/>
              <a:buNone/>
              <a:defRPr/>
            </a:pPr>
            <a:endParaRPr sz="1300">
              <a:ea typeface="微软雅黑"/>
              <a:cs typeface="+mn-cs"/>
            </a:endParaRPr>
          </a:p>
        </p:txBody>
      </p:sp>
      <p:grpSp>
        <p:nvGrpSpPr>
          <p:cNvPr id="20" name="组合 127">
            <a:extLst>
              <a:ext uri="{FF2B5EF4-FFF2-40B4-BE49-F238E27FC236}">
                <a16:creationId xmlns:a16="http://schemas.microsoft.com/office/drawing/2014/main" id="{65BFCEFF-70D3-32A4-3B79-0791FF452945}"/>
              </a:ext>
            </a:extLst>
          </p:cNvPr>
          <p:cNvGrpSpPr/>
          <p:nvPr/>
        </p:nvGrpSpPr>
        <p:grpSpPr>
          <a:xfrm rot="1004401">
            <a:off x="9930059" y="574276"/>
            <a:ext cx="175832" cy="138066"/>
            <a:chOff x="4659459" y="2145375"/>
            <a:chExt cx="222916" cy="194484"/>
          </a:xfrm>
          <a:solidFill>
            <a:srgbClr val="53565A"/>
          </a:solidFill>
        </p:grpSpPr>
        <p:sp>
          <p:nvSpPr>
            <p:cNvPr id="21" name="燕尾形 124">
              <a:extLst>
                <a:ext uri="{FF2B5EF4-FFF2-40B4-BE49-F238E27FC236}">
                  <a16:creationId xmlns:a16="http://schemas.microsoft.com/office/drawing/2014/main" id="{498DA6C7-9F54-1917-A3A6-2F7F58D90981}"/>
                </a:ext>
              </a:extLst>
            </p:cNvPr>
            <p:cNvSpPr/>
            <p:nvPr/>
          </p:nvSpPr>
          <p:spPr bwMode="gray">
            <a:xfrm flipH="1">
              <a:off x="4659459" y="2151481"/>
              <a:ext cx="105716" cy="188378"/>
            </a:xfrm>
            <a:prstGeom prst="chevron">
              <a:avLst/>
            </a:prstGeom>
            <a:grp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300" b="1" kern="1200" dirty="0">
                <a:solidFill>
                  <a:prstClr val="white"/>
                </a:solidFill>
                <a:latin typeface="Calibri"/>
                <a:ea typeface="+mn-ea"/>
                <a:cs typeface="+mn-cs"/>
              </a:endParaRPr>
            </a:p>
          </p:txBody>
        </p:sp>
        <p:sp>
          <p:nvSpPr>
            <p:cNvPr id="22" name="燕尾形 126">
              <a:extLst>
                <a:ext uri="{FF2B5EF4-FFF2-40B4-BE49-F238E27FC236}">
                  <a16:creationId xmlns:a16="http://schemas.microsoft.com/office/drawing/2014/main" id="{E5611191-ECD3-6832-350D-B8AB830D20E3}"/>
                </a:ext>
              </a:extLst>
            </p:cNvPr>
            <p:cNvSpPr/>
            <p:nvPr/>
          </p:nvSpPr>
          <p:spPr bwMode="gray">
            <a:xfrm flipH="1">
              <a:off x="4776659" y="2145375"/>
              <a:ext cx="105716" cy="188378"/>
            </a:xfrm>
            <a:prstGeom prst="chevron">
              <a:avLst/>
            </a:prstGeom>
            <a:solidFill>
              <a:srgbClr val="75787B"/>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300" b="1" kern="1200" dirty="0">
                <a:solidFill>
                  <a:prstClr val="white"/>
                </a:solidFill>
                <a:latin typeface="Calibri"/>
                <a:ea typeface="+mn-ea"/>
                <a:cs typeface="+mn-cs"/>
              </a:endParaRPr>
            </a:p>
          </p:txBody>
        </p:sp>
      </p:grpSp>
      <p:grpSp>
        <p:nvGrpSpPr>
          <p:cNvPr id="23" name="组合 128">
            <a:extLst>
              <a:ext uri="{FF2B5EF4-FFF2-40B4-BE49-F238E27FC236}">
                <a16:creationId xmlns:a16="http://schemas.microsoft.com/office/drawing/2014/main" id="{7C465225-3691-F997-6747-3C5E41E209DD}"/>
              </a:ext>
            </a:extLst>
          </p:cNvPr>
          <p:cNvGrpSpPr/>
          <p:nvPr/>
        </p:nvGrpSpPr>
        <p:grpSpPr>
          <a:xfrm rot="20806050">
            <a:off x="10046399" y="2400732"/>
            <a:ext cx="175832" cy="138066"/>
            <a:chOff x="4659459" y="2145375"/>
            <a:chExt cx="222916" cy="194484"/>
          </a:xfrm>
          <a:solidFill>
            <a:srgbClr val="53565A"/>
          </a:solidFill>
        </p:grpSpPr>
        <p:sp>
          <p:nvSpPr>
            <p:cNvPr id="24" name="燕尾形 129">
              <a:extLst>
                <a:ext uri="{FF2B5EF4-FFF2-40B4-BE49-F238E27FC236}">
                  <a16:creationId xmlns:a16="http://schemas.microsoft.com/office/drawing/2014/main" id="{88B6A2B3-AFCF-B577-BAFB-72A9679F7CE3}"/>
                </a:ext>
              </a:extLst>
            </p:cNvPr>
            <p:cNvSpPr/>
            <p:nvPr/>
          </p:nvSpPr>
          <p:spPr bwMode="gray">
            <a:xfrm flipH="1">
              <a:off x="4659459" y="2151481"/>
              <a:ext cx="105716" cy="188378"/>
            </a:xfrm>
            <a:prstGeom prst="chevron">
              <a:avLst/>
            </a:prstGeom>
            <a:grp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300" b="1" kern="1200" dirty="0">
                <a:solidFill>
                  <a:prstClr val="white"/>
                </a:solidFill>
                <a:latin typeface="Calibri"/>
                <a:ea typeface="+mn-ea"/>
                <a:cs typeface="+mn-cs"/>
              </a:endParaRPr>
            </a:p>
          </p:txBody>
        </p:sp>
        <p:sp>
          <p:nvSpPr>
            <p:cNvPr id="25" name="燕尾形 130">
              <a:extLst>
                <a:ext uri="{FF2B5EF4-FFF2-40B4-BE49-F238E27FC236}">
                  <a16:creationId xmlns:a16="http://schemas.microsoft.com/office/drawing/2014/main" id="{A8600D4D-E262-58A6-3D88-3D33B46CEAA1}"/>
                </a:ext>
              </a:extLst>
            </p:cNvPr>
            <p:cNvSpPr/>
            <p:nvPr/>
          </p:nvSpPr>
          <p:spPr bwMode="gray">
            <a:xfrm flipH="1">
              <a:off x="4776659" y="2145375"/>
              <a:ext cx="105716" cy="188378"/>
            </a:xfrm>
            <a:prstGeom prst="chevron">
              <a:avLst/>
            </a:prstGeom>
            <a:solidFill>
              <a:srgbClr val="75787B"/>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300" b="1" kern="1200" dirty="0">
                <a:solidFill>
                  <a:prstClr val="white"/>
                </a:solidFill>
                <a:latin typeface="Calibri"/>
                <a:ea typeface="+mn-ea"/>
                <a:cs typeface="+mn-cs"/>
              </a:endParaRPr>
            </a:p>
          </p:txBody>
        </p:sp>
      </p:grpSp>
      <p:grpSp>
        <p:nvGrpSpPr>
          <p:cNvPr id="26" name="组合 131">
            <a:extLst>
              <a:ext uri="{FF2B5EF4-FFF2-40B4-BE49-F238E27FC236}">
                <a16:creationId xmlns:a16="http://schemas.microsoft.com/office/drawing/2014/main" id="{36421FC4-9958-9AE5-75C6-77E08AFC0820}"/>
              </a:ext>
            </a:extLst>
          </p:cNvPr>
          <p:cNvGrpSpPr/>
          <p:nvPr/>
        </p:nvGrpSpPr>
        <p:grpSpPr>
          <a:xfrm rot="20140079" flipH="1">
            <a:off x="12014841" y="580914"/>
            <a:ext cx="176056" cy="112527"/>
            <a:chOff x="4659459" y="2145375"/>
            <a:chExt cx="222916" cy="194484"/>
          </a:xfrm>
          <a:solidFill>
            <a:srgbClr val="53565A"/>
          </a:solidFill>
        </p:grpSpPr>
        <p:sp>
          <p:nvSpPr>
            <p:cNvPr id="27" name="燕尾形 132">
              <a:extLst>
                <a:ext uri="{FF2B5EF4-FFF2-40B4-BE49-F238E27FC236}">
                  <a16:creationId xmlns:a16="http://schemas.microsoft.com/office/drawing/2014/main" id="{6B31BDCD-0721-449A-7335-42BC9860A31D}"/>
                </a:ext>
              </a:extLst>
            </p:cNvPr>
            <p:cNvSpPr/>
            <p:nvPr/>
          </p:nvSpPr>
          <p:spPr bwMode="gray">
            <a:xfrm flipH="1">
              <a:off x="4659459" y="2151481"/>
              <a:ext cx="105716" cy="188378"/>
            </a:xfrm>
            <a:prstGeom prst="chevron">
              <a:avLst/>
            </a:prstGeom>
            <a:grp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300" b="1" kern="1200" dirty="0">
                <a:solidFill>
                  <a:prstClr val="white"/>
                </a:solidFill>
                <a:latin typeface="Calibri"/>
                <a:ea typeface="+mn-ea"/>
                <a:cs typeface="+mn-cs"/>
              </a:endParaRPr>
            </a:p>
          </p:txBody>
        </p:sp>
        <p:sp>
          <p:nvSpPr>
            <p:cNvPr id="28" name="燕尾形 133">
              <a:extLst>
                <a:ext uri="{FF2B5EF4-FFF2-40B4-BE49-F238E27FC236}">
                  <a16:creationId xmlns:a16="http://schemas.microsoft.com/office/drawing/2014/main" id="{38E1E2CE-2E9C-FE06-9E6A-C121BB9EBB75}"/>
                </a:ext>
              </a:extLst>
            </p:cNvPr>
            <p:cNvSpPr/>
            <p:nvPr/>
          </p:nvSpPr>
          <p:spPr bwMode="gray">
            <a:xfrm flipH="1">
              <a:off x="4776659" y="2145375"/>
              <a:ext cx="105716" cy="188378"/>
            </a:xfrm>
            <a:prstGeom prst="chevron">
              <a:avLst/>
            </a:prstGeom>
            <a:solidFill>
              <a:srgbClr val="75787B"/>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300" b="1" kern="1200" dirty="0">
                <a:solidFill>
                  <a:prstClr val="white"/>
                </a:solidFill>
                <a:latin typeface="Calibri"/>
                <a:ea typeface="+mn-ea"/>
                <a:cs typeface="+mn-cs"/>
              </a:endParaRPr>
            </a:p>
          </p:txBody>
        </p:sp>
      </p:grpSp>
      <p:grpSp>
        <p:nvGrpSpPr>
          <p:cNvPr id="29" name="组合 134">
            <a:extLst>
              <a:ext uri="{FF2B5EF4-FFF2-40B4-BE49-F238E27FC236}">
                <a16:creationId xmlns:a16="http://schemas.microsoft.com/office/drawing/2014/main" id="{6095201C-2E0A-8AD5-6C76-248170A6F15E}"/>
              </a:ext>
            </a:extLst>
          </p:cNvPr>
          <p:cNvGrpSpPr/>
          <p:nvPr/>
        </p:nvGrpSpPr>
        <p:grpSpPr>
          <a:xfrm rot="1242914" flipH="1">
            <a:off x="11935201" y="2429311"/>
            <a:ext cx="176056" cy="112527"/>
            <a:chOff x="4659459" y="2145375"/>
            <a:chExt cx="222916" cy="194484"/>
          </a:xfrm>
          <a:solidFill>
            <a:srgbClr val="53565A"/>
          </a:solidFill>
        </p:grpSpPr>
        <p:sp>
          <p:nvSpPr>
            <p:cNvPr id="30" name="燕尾形 135">
              <a:extLst>
                <a:ext uri="{FF2B5EF4-FFF2-40B4-BE49-F238E27FC236}">
                  <a16:creationId xmlns:a16="http://schemas.microsoft.com/office/drawing/2014/main" id="{5BE08FAA-53D6-B00A-29A1-112B7F1FDFBA}"/>
                </a:ext>
              </a:extLst>
            </p:cNvPr>
            <p:cNvSpPr/>
            <p:nvPr/>
          </p:nvSpPr>
          <p:spPr bwMode="gray">
            <a:xfrm flipH="1">
              <a:off x="4659459" y="2151481"/>
              <a:ext cx="105716" cy="188378"/>
            </a:xfrm>
            <a:prstGeom prst="chevron">
              <a:avLst/>
            </a:prstGeom>
            <a:grp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300" b="1" kern="1200" dirty="0">
                <a:solidFill>
                  <a:prstClr val="white"/>
                </a:solidFill>
                <a:latin typeface="Calibri"/>
                <a:ea typeface="+mn-ea"/>
                <a:cs typeface="+mn-cs"/>
              </a:endParaRPr>
            </a:p>
          </p:txBody>
        </p:sp>
        <p:sp>
          <p:nvSpPr>
            <p:cNvPr id="31" name="燕尾形 136">
              <a:extLst>
                <a:ext uri="{FF2B5EF4-FFF2-40B4-BE49-F238E27FC236}">
                  <a16:creationId xmlns:a16="http://schemas.microsoft.com/office/drawing/2014/main" id="{DF4EB3C4-1E5E-1DAD-AF60-D89A3DF1A049}"/>
                </a:ext>
              </a:extLst>
            </p:cNvPr>
            <p:cNvSpPr/>
            <p:nvPr/>
          </p:nvSpPr>
          <p:spPr bwMode="gray">
            <a:xfrm flipH="1">
              <a:off x="4776659" y="2145375"/>
              <a:ext cx="105716" cy="188378"/>
            </a:xfrm>
            <a:prstGeom prst="chevron">
              <a:avLst/>
            </a:prstGeom>
            <a:solidFill>
              <a:srgbClr val="75787B"/>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300" b="1" kern="1200" dirty="0">
                <a:solidFill>
                  <a:prstClr val="white"/>
                </a:solidFill>
                <a:latin typeface="Calibri"/>
                <a:ea typeface="+mn-ea"/>
                <a:cs typeface="+mn-cs"/>
              </a:endParaRPr>
            </a:p>
          </p:txBody>
        </p:sp>
      </p:grpSp>
      <p:sp>
        <p:nvSpPr>
          <p:cNvPr id="4" name="Title 2">
            <a:extLst>
              <a:ext uri="{FF2B5EF4-FFF2-40B4-BE49-F238E27FC236}">
                <a16:creationId xmlns:a16="http://schemas.microsoft.com/office/drawing/2014/main" id="{94A5A494-98BB-2F71-4E0D-B9B81E948623}"/>
              </a:ext>
            </a:extLst>
          </p:cNvPr>
          <p:cNvSpPr txBox="1">
            <a:spLocks/>
          </p:cNvSpPr>
          <p:nvPr/>
        </p:nvSpPr>
        <p:spPr>
          <a:xfrm>
            <a:off x="538211" y="1544811"/>
            <a:ext cx="2370931" cy="533400"/>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defPPr marR="0" lvl="0" algn="l" rtl="0">
              <a:lnSpc>
                <a:spcPct val="100000"/>
              </a:lnSpc>
              <a:spcBef>
                <a:spcPts val="0"/>
              </a:spcBef>
              <a:spcAft>
                <a:spcPts val="0"/>
              </a:spcAft>
            </a:defPPr>
            <a:lvl1pPr algn="ctr">
              <a:buClrTx/>
              <a:defRPr sz="1800" kern="1200">
                <a:solidFill>
                  <a:prstClr val="white"/>
                </a:solidFill>
                <a:latin typeface="Calibri"/>
                <a:ea typeface="+mn-ea"/>
                <a:cs typeface="+mn-c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2400" b="1" dirty="0"/>
              <a:t>Ποιους αφορά</a:t>
            </a:r>
            <a:endParaRPr lang="en-US" sz="2400" b="1" dirty="0"/>
          </a:p>
        </p:txBody>
      </p:sp>
      <p:sp>
        <p:nvSpPr>
          <p:cNvPr id="6" name="TextBox 5">
            <a:extLst>
              <a:ext uri="{FF2B5EF4-FFF2-40B4-BE49-F238E27FC236}">
                <a16:creationId xmlns:a16="http://schemas.microsoft.com/office/drawing/2014/main" id="{C34A3FC8-A529-D521-1D40-D763C4BB570D}"/>
              </a:ext>
            </a:extLst>
          </p:cNvPr>
          <p:cNvSpPr txBox="1"/>
          <p:nvPr/>
        </p:nvSpPr>
        <p:spPr>
          <a:xfrm>
            <a:off x="3110642" y="1575381"/>
            <a:ext cx="6636326" cy="461665"/>
          </a:xfrm>
          <a:prstGeom prst="rect">
            <a:avLst/>
          </a:prstGeom>
          <a:noFill/>
        </p:spPr>
        <p:txBody>
          <a:bodyPr wrap="square">
            <a:spAutoFit/>
          </a:bodyPr>
          <a:lstStyle/>
          <a:p>
            <a:pPr>
              <a:buClr>
                <a:schemeClr val="bg1"/>
              </a:buClr>
            </a:pPr>
            <a:r>
              <a:rPr lang="el-GR" sz="24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Οικιακούς και μη καταναλωτές</a:t>
            </a:r>
          </a:p>
        </p:txBody>
      </p:sp>
      <p:sp>
        <p:nvSpPr>
          <p:cNvPr id="33" name="TextBox 32">
            <a:extLst>
              <a:ext uri="{FF2B5EF4-FFF2-40B4-BE49-F238E27FC236}">
                <a16:creationId xmlns:a16="http://schemas.microsoft.com/office/drawing/2014/main" id="{3970FB82-F465-2E43-9AAD-A0E216898C99}"/>
              </a:ext>
            </a:extLst>
          </p:cNvPr>
          <p:cNvSpPr txBox="1"/>
          <p:nvPr/>
        </p:nvSpPr>
        <p:spPr>
          <a:xfrm>
            <a:off x="2252613" y="2293232"/>
            <a:ext cx="7966381" cy="707886"/>
          </a:xfrm>
          <a:prstGeom prst="rect">
            <a:avLst/>
          </a:prstGeom>
          <a:noFill/>
        </p:spPr>
        <p:txBody>
          <a:bodyPr wrap="square">
            <a:spAutoFit/>
          </a:bodyPr>
          <a:lstStyle>
            <a:defPPr marR="0" lvl="0" algn="l" rtl="0">
              <a:lnSpc>
                <a:spcPct val="100000"/>
              </a:lnSpc>
              <a:spcBef>
                <a:spcPts val="0"/>
              </a:spcBef>
              <a:spcAft>
                <a:spcPts val="0"/>
              </a:spcAft>
            </a:defPPr>
            <a:lvl1pPr>
              <a:buClr>
                <a:schemeClr val="bg1"/>
              </a:buClr>
              <a:defRPr sz="2400" b="1">
                <a:solidFill>
                  <a:srgbClr val="5B9BD5">
                    <a:lumMod val="50000"/>
                  </a:srgbClr>
                </a:solidFill>
                <a:latin typeface="Helvetica Neue" panose="020B0604020202020204" charset="0"/>
                <a:ea typeface="Verdana" panose="020B0604030504040204" pitchFamily="34" charset="0"/>
              </a:defRPr>
            </a:lvl1pPr>
          </a:lstStyle>
          <a:p>
            <a:r>
              <a:rPr lang="el-GR" sz="2000" u="sng" dirty="0">
                <a:latin typeface="Calibri" panose="020F0502020204030204" pitchFamily="34" charset="0"/>
                <a:cs typeface="Calibri" panose="020F0502020204030204" pitchFamily="34" charset="0"/>
              </a:rPr>
              <a:t>Από 1</a:t>
            </a:r>
            <a:r>
              <a:rPr lang="el-GR" sz="2000" u="sng" baseline="30000" dirty="0">
                <a:latin typeface="Calibri" panose="020F0502020204030204" pitchFamily="34" charset="0"/>
                <a:cs typeface="Calibri" panose="020F0502020204030204" pitchFamily="34" charset="0"/>
              </a:rPr>
              <a:t>η</a:t>
            </a:r>
            <a:r>
              <a:rPr lang="el-GR" sz="2000" u="sng" dirty="0">
                <a:latin typeface="Calibri" panose="020F0502020204030204" pitchFamily="34" charset="0"/>
                <a:cs typeface="Calibri" panose="020F0502020204030204" pitchFamily="34" charset="0"/>
              </a:rPr>
              <a:t> Ιανουαρίου 2024,</a:t>
            </a:r>
            <a:r>
              <a:rPr lang="el-GR" sz="2000" dirty="0">
                <a:latin typeface="Calibri" panose="020F0502020204030204" pitchFamily="34" charset="0"/>
                <a:cs typeface="Calibri" panose="020F0502020204030204" pitchFamily="34" charset="0"/>
              </a:rPr>
              <a:t> </a:t>
            </a:r>
            <a:r>
              <a:rPr lang="el-GR" sz="2000" b="0" dirty="0">
                <a:latin typeface="Calibri" panose="020F0502020204030204" pitchFamily="34" charset="0"/>
                <a:cs typeface="Calibri" panose="020F0502020204030204" pitchFamily="34" charset="0"/>
              </a:rPr>
              <a:t>οι καταναλωτές που δεν θα επιλέξουν τιμολόγιο, </a:t>
            </a:r>
            <a:r>
              <a:rPr lang="el-GR" sz="2000" dirty="0">
                <a:latin typeface="Calibri" panose="020F0502020204030204" pitchFamily="34" charset="0"/>
                <a:cs typeface="Calibri" panose="020F0502020204030204" pitchFamily="34" charset="0"/>
              </a:rPr>
              <a:t>θα μεταπέσουν αυτομάτως στο ειδικό κοινό τιμολόγιο</a:t>
            </a:r>
            <a:endParaRPr lang="el-GR" sz="2000" b="0" dirty="0">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C78BD99B-6A8D-5B3B-001F-D8FDD3CA58FA}"/>
              </a:ext>
            </a:extLst>
          </p:cNvPr>
          <p:cNvSpPr txBox="1"/>
          <p:nvPr/>
        </p:nvSpPr>
        <p:spPr>
          <a:xfrm>
            <a:off x="2746964" y="3259205"/>
            <a:ext cx="9120845" cy="1323439"/>
          </a:xfrm>
          <a:prstGeom prst="rect">
            <a:avLst/>
          </a:prstGeom>
          <a:noFill/>
        </p:spPr>
        <p:txBody>
          <a:bodyPr wrap="square">
            <a:spAutoFit/>
          </a:bodyPr>
          <a:lstStyle>
            <a:defPPr marR="0" lvl="0" algn="l" rtl="0">
              <a:lnSpc>
                <a:spcPct val="100000"/>
              </a:lnSpc>
              <a:spcBef>
                <a:spcPts val="0"/>
              </a:spcBef>
              <a:spcAft>
                <a:spcPts val="0"/>
              </a:spcAft>
              <a:defRPr/>
            </a:defPPr>
            <a:lvl1pPr>
              <a:buClr>
                <a:schemeClr val="bg1"/>
              </a:buClr>
              <a:defRPr sz="2000" b="1">
                <a:solidFill>
                  <a:srgbClr val="5B9BD5">
                    <a:lumMod val="50000"/>
                  </a:srgbClr>
                </a:solidFill>
                <a:latin typeface="Helvetica Neue" panose="020B0604020202020204" charset="0"/>
                <a:ea typeface="Verdana" panose="020B0604030504040204" pitchFamily="34" charset="0"/>
              </a:defRPr>
            </a:lvl1pPr>
          </a:lstStyle>
          <a:p>
            <a:r>
              <a:rPr lang="el-GR" b="0" dirty="0">
                <a:latin typeface="Calibri" panose="020F0502020204030204" pitchFamily="34" charset="0"/>
                <a:cs typeface="Calibri" panose="020F0502020204030204" pitchFamily="34" charset="0"/>
              </a:rPr>
              <a:t>Οι προμηθευτές έχουν την υποχρέωση διατήρησης του ειδικού κοινού</a:t>
            </a:r>
          </a:p>
          <a:p>
            <a:r>
              <a:rPr lang="el-GR" b="0" dirty="0">
                <a:latin typeface="Calibri" panose="020F0502020204030204" pitchFamily="34" charset="0"/>
                <a:cs typeface="Calibri" panose="020F0502020204030204" pitchFamily="34" charset="0"/>
              </a:rPr>
              <a:t>Τιμολογίου, τουλάχιστον μέχρι την </a:t>
            </a:r>
            <a:r>
              <a:rPr lang="el-GR" u="sng" dirty="0">
                <a:latin typeface="Calibri" panose="020F0502020204030204" pitchFamily="34" charset="0"/>
                <a:cs typeface="Calibri" panose="020F0502020204030204" pitchFamily="34" charset="0"/>
              </a:rPr>
              <a:t>31</a:t>
            </a:r>
            <a:r>
              <a:rPr lang="el-GR" u="sng" baseline="30000" dirty="0">
                <a:latin typeface="Calibri" panose="020F0502020204030204" pitchFamily="34" charset="0"/>
                <a:cs typeface="Calibri" panose="020F0502020204030204" pitchFamily="34" charset="0"/>
              </a:rPr>
              <a:t>η</a:t>
            </a:r>
            <a:r>
              <a:rPr lang="el-GR" u="sng" dirty="0">
                <a:latin typeface="Calibri" panose="020F0502020204030204" pitchFamily="34" charset="0"/>
                <a:cs typeface="Calibri" panose="020F0502020204030204" pitchFamily="34" charset="0"/>
              </a:rPr>
              <a:t> Δεκεμβρίου 2024</a:t>
            </a:r>
            <a:r>
              <a:rPr lang="el-GR"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p>
            <a:r>
              <a:rPr lang="el-GR" b="0" dirty="0">
                <a:latin typeface="Calibri" panose="020F0502020204030204" pitchFamily="34" charset="0"/>
                <a:cs typeface="Calibri" panose="020F0502020204030204" pitchFamily="34" charset="0"/>
              </a:rPr>
              <a:t>Η παραμονή στο τιμολόγιο προσφέρεται και μετά την 1</a:t>
            </a:r>
            <a:r>
              <a:rPr lang="el-GR" b="0" baseline="30000" dirty="0">
                <a:latin typeface="Calibri" panose="020F0502020204030204" pitchFamily="34" charset="0"/>
                <a:cs typeface="Calibri" panose="020F0502020204030204" pitchFamily="34" charset="0"/>
              </a:rPr>
              <a:t>η</a:t>
            </a:r>
            <a:r>
              <a:rPr lang="el-GR" b="0" dirty="0">
                <a:latin typeface="Calibri" panose="020F0502020204030204" pitchFamily="34" charset="0"/>
                <a:cs typeface="Calibri" panose="020F0502020204030204" pitchFamily="34" charset="0"/>
              </a:rPr>
              <a:t> Ιανουαρίου 2025 σε πελάτες που το επιλέγουν</a:t>
            </a:r>
          </a:p>
        </p:txBody>
      </p:sp>
      <p:sp>
        <p:nvSpPr>
          <p:cNvPr id="36" name="Rectangle 35">
            <a:extLst>
              <a:ext uri="{FF2B5EF4-FFF2-40B4-BE49-F238E27FC236}">
                <a16:creationId xmlns:a16="http://schemas.microsoft.com/office/drawing/2014/main" id="{FEF72606-0B5A-E79F-FE5B-9BB98AF8CA74}"/>
              </a:ext>
            </a:extLst>
          </p:cNvPr>
          <p:cNvSpPr/>
          <p:nvPr/>
        </p:nvSpPr>
        <p:spPr bwMode="gray">
          <a:xfrm>
            <a:off x="538211" y="4727246"/>
            <a:ext cx="2114344"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Ενημέρωση</a:t>
            </a:r>
            <a:endParaRPr lang="en-US" sz="2400" b="1" kern="1200" dirty="0">
              <a:solidFill>
                <a:prstClr val="white"/>
              </a:solidFill>
              <a:latin typeface="Calibri"/>
              <a:ea typeface="+mn-ea"/>
              <a:cs typeface="+mn-cs"/>
            </a:endParaRPr>
          </a:p>
        </p:txBody>
      </p:sp>
      <p:sp>
        <p:nvSpPr>
          <p:cNvPr id="37" name="TextBox 36">
            <a:extLst>
              <a:ext uri="{FF2B5EF4-FFF2-40B4-BE49-F238E27FC236}">
                <a16:creationId xmlns:a16="http://schemas.microsoft.com/office/drawing/2014/main" id="{66F204E2-17B3-CA35-1315-FFA7196B3493}"/>
              </a:ext>
            </a:extLst>
          </p:cNvPr>
          <p:cNvSpPr txBox="1"/>
          <p:nvPr/>
        </p:nvSpPr>
        <p:spPr>
          <a:xfrm>
            <a:off x="2703379" y="4630478"/>
            <a:ext cx="9120845" cy="1323439"/>
          </a:xfrm>
          <a:prstGeom prst="rect">
            <a:avLst/>
          </a:prstGeom>
          <a:noFill/>
        </p:spPr>
        <p:txBody>
          <a:bodyPr wrap="square">
            <a:spAutoFit/>
          </a:bodyPr>
          <a:lstStyle>
            <a:defPPr marR="0" lvl="0" algn="l" rtl="0">
              <a:lnSpc>
                <a:spcPct val="100000"/>
              </a:lnSpc>
              <a:spcBef>
                <a:spcPts val="0"/>
              </a:spcBef>
              <a:spcAft>
                <a:spcPts val="0"/>
              </a:spcAft>
              <a:defRPr/>
            </a:defPPr>
            <a:lvl1pPr>
              <a:buClr>
                <a:schemeClr val="bg1"/>
              </a:buClr>
              <a:defRPr sz="2000" b="1">
                <a:solidFill>
                  <a:srgbClr val="5B9BD5">
                    <a:lumMod val="50000"/>
                  </a:srgbClr>
                </a:solidFill>
                <a:latin typeface="Helvetica Neue" panose="020B0604020202020204" charset="0"/>
                <a:ea typeface="Verdana" panose="020B0604030504040204" pitchFamily="34" charset="0"/>
              </a:defRPr>
            </a:lvl1pPr>
          </a:lstStyle>
          <a:p>
            <a:r>
              <a:rPr lang="el-GR" b="0" dirty="0">
                <a:latin typeface="Calibri" panose="020F0502020204030204" pitchFamily="34" charset="0"/>
                <a:cs typeface="Calibri" panose="020F0502020204030204" pitchFamily="34" charset="0"/>
              </a:rPr>
              <a:t>Οι προμηθευτές το αργότερο την </a:t>
            </a:r>
            <a:r>
              <a:rPr lang="el-GR" u="sng" dirty="0">
                <a:latin typeface="Calibri" panose="020F0502020204030204" pitchFamily="34" charset="0"/>
                <a:cs typeface="Calibri" panose="020F0502020204030204" pitchFamily="34" charset="0"/>
              </a:rPr>
              <a:t>1</a:t>
            </a:r>
            <a:r>
              <a:rPr lang="el-GR" u="sng" baseline="30000" dirty="0">
                <a:latin typeface="Calibri" panose="020F0502020204030204" pitchFamily="34" charset="0"/>
                <a:cs typeface="Calibri" panose="020F0502020204030204" pitchFamily="34" charset="0"/>
              </a:rPr>
              <a:t>η</a:t>
            </a:r>
            <a:r>
              <a:rPr lang="el-GR" u="sng" dirty="0">
                <a:latin typeface="Calibri" panose="020F0502020204030204" pitchFamily="34" charset="0"/>
                <a:cs typeface="Calibri" panose="020F0502020204030204" pitchFamily="34" charset="0"/>
              </a:rPr>
              <a:t> Δεκεμβρίου 2023</a:t>
            </a:r>
            <a:r>
              <a:rPr lang="el-GR" dirty="0">
                <a:latin typeface="Calibri" panose="020F0502020204030204" pitchFamily="34" charset="0"/>
                <a:cs typeface="Calibri" panose="020F0502020204030204" pitchFamily="34" charset="0"/>
              </a:rPr>
              <a:t> </a:t>
            </a:r>
            <a:r>
              <a:rPr lang="el-GR" b="0" dirty="0">
                <a:latin typeface="Calibri" panose="020F0502020204030204" pitchFamily="34" charset="0"/>
                <a:cs typeface="Calibri" panose="020F0502020204030204" pitchFamily="34" charset="0"/>
              </a:rPr>
              <a:t>οφείλουν να ενημερώσουν για τα νέα τιμολόγια που θα ισχύσουν από 1</a:t>
            </a:r>
            <a:r>
              <a:rPr lang="el-GR" b="0" baseline="30000" dirty="0">
                <a:latin typeface="Calibri" panose="020F0502020204030204" pitchFamily="34" charset="0"/>
                <a:cs typeface="Calibri" panose="020F0502020204030204" pitchFamily="34" charset="0"/>
              </a:rPr>
              <a:t>η</a:t>
            </a:r>
            <a:r>
              <a:rPr lang="el-GR" b="0" dirty="0">
                <a:latin typeface="Calibri" panose="020F0502020204030204" pitchFamily="34" charset="0"/>
                <a:cs typeface="Calibri" panose="020F0502020204030204" pitchFamily="34" charset="0"/>
              </a:rPr>
              <a:t> Ιανουαρίου 2024 </a:t>
            </a:r>
            <a:endParaRPr lang="en-US" b="0" dirty="0">
              <a:latin typeface="Calibri" panose="020F0502020204030204" pitchFamily="34" charset="0"/>
              <a:cs typeface="Calibri" panose="020F0502020204030204" pitchFamily="34" charset="0"/>
            </a:endParaRPr>
          </a:p>
          <a:p>
            <a:r>
              <a:rPr lang="el-GR" b="0" dirty="0">
                <a:latin typeface="Calibri" panose="020F0502020204030204" pitchFamily="34" charset="0"/>
                <a:cs typeface="Calibri" panose="020F0502020204030204" pitchFamily="34" charset="0"/>
              </a:rPr>
              <a:t>Οι καταναλωτές θα μπορούν </a:t>
            </a:r>
            <a:r>
              <a:rPr lang="el-GR" b="0" u="sng" dirty="0">
                <a:latin typeface="Calibri" panose="020F0502020204030204" pitchFamily="34" charset="0"/>
                <a:cs typeface="Calibri" panose="020F0502020204030204" pitchFamily="34" charset="0"/>
              </a:rPr>
              <a:t>οποτεδήποτε και αζημίως </a:t>
            </a:r>
            <a:r>
              <a:rPr lang="el-GR" b="0" dirty="0">
                <a:latin typeface="Calibri" panose="020F0502020204030204" pitchFamily="34" charset="0"/>
                <a:cs typeface="Calibri" panose="020F0502020204030204" pitchFamily="34" charset="0"/>
              </a:rPr>
              <a:t>να επιλέγουν διαφορετικό τιμολόγιο </a:t>
            </a:r>
          </a:p>
        </p:txBody>
      </p:sp>
      <p:sp>
        <p:nvSpPr>
          <p:cNvPr id="2" name="Θέση αριθμού διαφάνειας 1">
            <a:extLst>
              <a:ext uri="{FF2B5EF4-FFF2-40B4-BE49-F238E27FC236}">
                <a16:creationId xmlns:a16="http://schemas.microsoft.com/office/drawing/2014/main" id="{698F1437-6BDB-C44C-E625-E77F754E18CF}"/>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3</a:t>
            </a:fld>
            <a:endParaRPr lang="el-GR"/>
          </a:p>
        </p:txBody>
      </p:sp>
    </p:spTree>
    <p:extLst>
      <p:ext uri="{BB962C8B-B14F-4D97-AF65-F5344CB8AC3E}">
        <p14:creationId xmlns:p14="http://schemas.microsoft.com/office/powerpoint/2010/main" val="193016595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ïŝľiḋe">
            <a:extLst>
              <a:ext uri="{FF2B5EF4-FFF2-40B4-BE49-F238E27FC236}">
                <a16:creationId xmlns:a16="http://schemas.microsoft.com/office/drawing/2014/main" id="{8E5C8369-9CC3-678D-BADA-4836FF9F5A85}"/>
              </a:ext>
            </a:extLst>
          </p:cNvPr>
          <p:cNvSpPr/>
          <p:nvPr/>
        </p:nvSpPr>
        <p:spPr>
          <a:xfrm>
            <a:off x="6203184" y="2085209"/>
            <a:ext cx="2689200" cy="276999"/>
          </a:xfrm>
          <a:prstGeom prst="rect">
            <a:avLst/>
          </a:prstGeom>
          <a:solidFill>
            <a:srgbClr val="FFFF00"/>
          </a:solidFill>
          <a:ln w="12700">
            <a:miter lim="400000"/>
          </a:ln>
          <a:extLst>
            <a:ext uri="{C572A759-6A51-4108-AA02-DFA0A04FC94B}">
              <ma14:wrappingTextBoxFlag xmlns="" xmlns:lc="http://schemas.openxmlformats.org/drawingml/2006/lockedCanvas" xmlns:ma14="http://schemas.microsoft.com/office/mac/drawingml/2011/main" xmlns:p14="http://schemas.microsoft.com/office/powerpoint/2010/main" xmlns:a14="http://schemas.microsoft.com/office/drawing/2010/main" xmlns:a16="http://schemas.microsoft.com/office/drawing/2014/main" val="1"/>
            </a:ext>
          </a:extLst>
        </p:spPr>
        <p:txBody>
          <a:bodyPr wrap="square" lIns="0" tIns="0" rIns="0" bIns="0">
            <a:spAutoFit/>
          </a:bodyPr>
          <a:lstStyle/>
          <a:p>
            <a:pPr algn="ctr">
              <a:buClrTx/>
            </a:pPr>
            <a:r>
              <a:rPr lang="el-GR" altLang="zh-CN" sz="1800" b="1" dirty="0">
                <a:solidFill>
                  <a:schemeClr val="bg2"/>
                </a:solidFill>
                <a:latin typeface="Helvetica Neue" panose="020B0604020202020204" charset="0"/>
                <a:ea typeface="Verdana" panose="020B0604030504040204" pitchFamily="34" charset="0"/>
              </a:rPr>
              <a:t>Κυ</a:t>
            </a:r>
            <a:r>
              <a:rPr lang="el-GR" sz="1800" b="1" dirty="0">
                <a:solidFill>
                  <a:schemeClr val="tx1"/>
                </a:solidFill>
                <a:latin typeface="Calibri" panose="020F0502020204030204" pitchFamily="34" charset="0"/>
                <a:cs typeface="Calibri" panose="020F0502020204030204" pitchFamily="34" charset="0"/>
              </a:rPr>
              <a:t>μ</a:t>
            </a:r>
            <a:r>
              <a:rPr lang="el-GR" altLang="zh-CN" sz="1800" b="1" dirty="0">
                <a:solidFill>
                  <a:schemeClr val="bg2"/>
                </a:solidFill>
                <a:latin typeface="Helvetica Neue" panose="020B0604020202020204" charset="0"/>
                <a:ea typeface="Verdana" panose="020B0604030504040204" pitchFamily="34" charset="0"/>
              </a:rPr>
              <a:t>αινό</a:t>
            </a:r>
            <a:r>
              <a:rPr lang="el-GR" sz="1800" b="1" dirty="0">
                <a:solidFill>
                  <a:schemeClr val="tx1"/>
                </a:solidFill>
                <a:latin typeface="Calibri" panose="020F0502020204030204" pitchFamily="34" charset="0"/>
                <a:cs typeface="Calibri" panose="020F0502020204030204" pitchFamily="34" charset="0"/>
              </a:rPr>
              <a:t>μ</a:t>
            </a:r>
            <a:r>
              <a:rPr lang="el-GR" altLang="zh-CN" sz="1800" b="1" dirty="0">
                <a:solidFill>
                  <a:schemeClr val="bg2"/>
                </a:solidFill>
                <a:latin typeface="Helvetica Neue" panose="020B0604020202020204" charset="0"/>
                <a:ea typeface="Verdana" panose="020B0604030504040204" pitchFamily="34" charset="0"/>
              </a:rPr>
              <a:t>ενα Τι</a:t>
            </a:r>
            <a:r>
              <a:rPr lang="el-GR" sz="1800" b="1" dirty="0">
                <a:solidFill>
                  <a:schemeClr val="tx1"/>
                </a:solidFill>
                <a:latin typeface="Calibri" panose="020F0502020204030204" pitchFamily="34" charset="0"/>
                <a:cs typeface="Calibri" panose="020F0502020204030204" pitchFamily="34" charset="0"/>
              </a:rPr>
              <a:t>μ</a:t>
            </a:r>
            <a:r>
              <a:rPr lang="el-GR" altLang="zh-CN" sz="1800" b="1" dirty="0">
                <a:solidFill>
                  <a:schemeClr val="bg2"/>
                </a:solidFill>
                <a:latin typeface="Helvetica Neue" panose="020B0604020202020204" charset="0"/>
                <a:ea typeface="Verdana" panose="020B0604030504040204" pitchFamily="34" charset="0"/>
              </a:rPr>
              <a:t>ολόγια</a:t>
            </a:r>
          </a:p>
        </p:txBody>
      </p:sp>
      <p:sp>
        <p:nvSpPr>
          <p:cNvPr id="41" name="iSľïḓê">
            <a:extLst>
              <a:ext uri="{FF2B5EF4-FFF2-40B4-BE49-F238E27FC236}">
                <a16:creationId xmlns:a16="http://schemas.microsoft.com/office/drawing/2014/main" id="{AF619081-B089-FE97-B20D-4EFFEB460D31}"/>
              </a:ext>
            </a:extLst>
          </p:cNvPr>
          <p:cNvSpPr/>
          <p:nvPr/>
        </p:nvSpPr>
        <p:spPr>
          <a:xfrm>
            <a:off x="9071240" y="2085209"/>
            <a:ext cx="2689200" cy="276999"/>
          </a:xfrm>
          <a:prstGeom prst="rect">
            <a:avLst/>
          </a:prstGeom>
          <a:solidFill>
            <a:srgbClr val="FFC000"/>
          </a:solidFill>
          <a:ln w="12700">
            <a:miter lim="400000"/>
          </a:ln>
          <a:extLst>
            <a:ext uri="{C572A759-6A51-4108-AA02-DFA0A04FC94B}">
              <ma14:wrappingTextBoxFlag xmlns="" xmlns:lc="http://schemas.openxmlformats.org/drawingml/2006/lockedCanvas" xmlns:ma14="http://schemas.microsoft.com/office/mac/drawingml/2011/main" xmlns:p14="http://schemas.microsoft.com/office/powerpoint/2010/main" xmlns:a14="http://schemas.microsoft.com/office/drawing/2010/main" xmlns:a16="http://schemas.microsoft.com/office/drawing/2014/main" val="1"/>
            </a:ext>
          </a:extLst>
        </p:spPr>
        <p:txBody>
          <a:bodyPr wrap="square" lIns="0" tIns="0" rIns="0" bIns="0">
            <a:spAutoFit/>
          </a:bodyPr>
          <a:lstStyle/>
          <a:p>
            <a:pPr algn="ctr">
              <a:buClrTx/>
            </a:pPr>
            <a:r>
              <a:rPr lang="el-GR" altLang="zh-CN" sz="1800" b="1" dirty="0">
                <a:solidFill>
                  <a:schemeClr val="bg1"/>
                </a:solidFill>
                <a:latin typeface="Helvetica Neue" panose="020B0604020202020204" charset="0"/>
                <a:ea typeface="Verdana" panose="020B0604030504040204" pitchFamily="34" charset="0"/>
              </a:rPr>
              <a:t>Δυνα</a:t>
            </a:r>
            <a:r>
              <a:rPr lang="el-GR" sz="1800" b="1" dirty="0">
                <a:solidFill>
                  <a:schemeClr val="bg1"/>
                </a:solidFill>
                <a:latin typeface="Calibri" panose="020F0502020204030204" pitchFamily="34" charset="0"/>
                <a:cs typeface="Calibri" panose="020F0502020204030204" pitchFamily="34" charset="0"/>
              </a:rPr>
              <a:t>μ</a:t>
            </a:r>
            <a:r>
              <a:rPr lang="el-GR" altLang="zh-CN" sz="1800" b="1" dirty="0">
                <a:solidFill>
                  <a:schemeClr val="bg1"/>
                </a:solidFill>
                <a:latin typeface="Helvetica Neue" panose="020B0604020202020204" charset="0"/>
                <a:ea typeface="Verdana" panose="020B0604030504040204" pitchFamily="34" charset="0"/>
              </a:rPr>
              <a:t>ικά Τι</a:t>
            </a:r>
            <a:r>
              <a:rPr lang="el-GR" sz="1800" b="1" dirty="0">
                <a:solidFill>
                  <a:schemeClr val="bg1"/>
                </a:solidFill>
                <a:latin typeface="Calibri" panose="020F0502020204030204" pitchFamily="34" charset="0"/>
                <a:cs typeface="Calibri" panose="020F0502020204030204" pitchFamily="34" charset="0"/>
              </a:rPr>
              <a:t>μ</a:t>
            </a:r>
            <a:r>
              <a:rPr lang="el-GR" altLang="zh-CN" sz="1800" b="1" dirty="0">
                <a:solidFill>
                  <a:schemeClr val="bg1"/>
                </a:solidFill>
                <a:latin typeface="Helvetica Neue" panose="020B0604020202020204" charset="0"/>
                <a:ea typeface="Verdana" panose="020B0604030504040204" pitchFamily="34" charset="0"/>
              </a:rPr>
              <a:t>ολόγια</a:t>
            </a:r>
            <a:endParaRPr lang="en-US" altLang="zh-CN" sz="1800" b="1" dirty="0">
              <a:solidFill>
                <a:schemeClr val="bg1"/>
              </a:solidFill>
              <a:latin typeface="Helvetica Neue" panose="020B0604020202020204" charset="0"/>
              <a:ea typeface="Verdana" panose="020B0604030504040204" pitchFamily="34" charset="0"/>
            </a:endParaRPr>
          </a:p>
        </p:txBody>
      </p:sp>
      <p:sp>
        <p:nvSpPr>
          <p:cNvPr id="2" name="正方形/長方形 11">
            <a:extLst>
              <a:ext uri="{FF2B5EF4-FFF2-40B4-BE49-F238E27FC236}">
                <a16:creationId xmlns:a16="http://schemas.microsoft.com/office/drawing/2014/main" id="{E8AAA8EF-D9D6-C999-6942-002B523AECC1}"/>
              </a:ext>
            </a:extLst>
          </p:cNvPr>
          <p:cNvSpPr>
            <a:spLocks/>
          </p:cNvSpPr>
          <p:nvPr/>
        </p:nvSpPr>
        <p:spPr bwMode="gray">
          <a:xfrm>
            <a:off x="480265" y="2396992"/>
            <a:ext cx="2674800" cy="3060000"/>
          </a:xfrm>
          <a:prstGeom prst="rect">
            <a:avLst/>
          </a:prstGeom>
          <a:solidFill>
            <a:schemeClr val="bg1">
              <a:lumMod val="95000"/>
            </a:schemeClr>
          </a:solidFill>
          <a:ln w="12700">
            <a:solidFill>
              <a:srgbClr val="BBBCBC"/>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27000" rIns="54000" bIns="27000" rtlCol="0" anchor="ctr" anchorCtr="0">
            <a:spAutoFit/>
          </a:bodyPr>
          <a:lstStyle/>
          <a:p>
            <a:pPr marR="0" lvl="0" defTabSz="914400" eaLnBrk="1" fontAlgn="auto" latinLnBrk="0" hangingPunct="1">
              <a:lnSpc>
                <a:spcPct val="100000"/>
              </a:lnSpc>
              <a:spcBef>
                <a:spcPts val="0"/>
              </a:spcBef>
              <a:spcAft>
                <a:spcPts val="0"/>
              </a:spcAft>
              <a:buClrTx/>
              <a:buSzTx/>
              <a:tabLst/>
              <a:defRPr/>
            </a:pPr>
            <a:r>
              <a:rPr lang="el-GR" altLang="zh-CN" sz="1700" kern="1200" dirty="0">
                <a:solidFill>
                  <a:schemeClr val="tx1"/>
                </a:solidFill>
                <a:latin typeface="Calibri" panose="020F0502020204030204" pitchFamily="34" charset="0"/>
                <a:cs typeface="Calibri" panose="020F0502020204030204" pitchFamily="34" charset="0"/>
              </a:rPr>
              <a:t>Τιμολόγια ορισμένου χρόνου με σταθερή τιμή χρέωσης προμήθειας για όλη την περίοδο της σύμβασης.</a:t>
            </a:r>
            <a:endParaRPr lang="el-GR" sz="1700" kern="1200" dirty="0">
              <a:solidFill>
                <a:schemeClr val="tx1"/>
              </a:solidFill>
              <a:latin typeface="Calibri" panose="020F0502020204030204" pitchFamily="34" charset="0"/>
              <a:cs typeface="Calibri" panose="020F0502020204030204" pitchFamily="34" charset="0"/>
            </a:endParaRPr>
          </a:p>
        </p:txBody>
      </p:sp>
      <p:sp>
        <p:nvSpPr>
          <p:cNvPr id="4" name="正方形/長方形 11">
            <a:extLst>
              <a:ext uri="{FF2B5EF4-FFF2-40B4-BE49-F238E27FC236}">
                <a16:creationId xmlns:a16="http://schemas.microsoft.com/office/drawing/2014/main" id="{938F4486-21BC-6894-EB11-FBB43A946E57}"/>
              </a:ext>
            </a:extLst>
          </p:cNvPr>
          <p:cNvSpPr>
            <a:spLocks/>
          </p:cNvSpPr>
          <p:nvPr/>
        </p:nvSpPr>
        <p:spPr bwMode="gray">
          <a:xfrm>
            <a:off x="3315003" y="2406244"/>
            <a:ext cx="2780997" cy="3055349"/>
          </a:xfrm>
          <a:prstGeom prst="rect">
            <a:avLst/>
          </a:prstGeom>
          <a:solidFill>
            <a:schemeClr val="bg1">
              <a:lumMod val="95000"/>
            </a:schemeClr>
          </a:solidFill>
          <a:ln w="12700">
            <a:solidFill>
              <a:srgbClr val="BBBCBC"/>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27000" rIns="54000" bIns="27000" rtlCol="0" anchor="ctr" anchorCtr="0">
            <a:spAutoFit/>
          </a:bodyPr>
          <a:lstStyle/>
          <a:p>
            <a:pPr marL="285750" indent="-285750">
              <a:buClrTx/>
              <a:buFont typeface="Wingdings" panose="05000000000000000000" pitchFamily="2" charset="2"/>
              <a:buChar char="Ø"/>
              <a:defRPr/>
            </a:pPr>
            <a:r>
              <a:rPr kumimoji="0" lang="el-GR" altLang="zh-CN" sz="150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Calibri" panose="020F0502020204030204" pitchFamily="34" charset="0"/>
                <a:sym typeface="Arial"/>
              </a:rPr>
              <a:t>Την 1.1.20</a:t>
            </a:r>
            <a:r>
              <a:rPr lang="el-GR" altLang="zh-CN" sz="1500" kern="1200" dirty="0">
                <a:solidFill>
                  <a:schemeClr val="tx1"/>
                </a:solidFill>
                <a:latin typeface="Calibri" panose="020F0502020204030204" pitchFamily="34" charset="0"/>
                <a:ea typeface="宋体" panose="02010600030101010101" pitchFamily="2" charset="-122"/>
                <a:cs typeface="Calibri" panose="020F0502020204030204" pitchFamily="34" charset="0"/>
              </a:rPr>
              <a:t>24 όλοι οι καταναλωτές που δεν επιλέξουν διαφορετικό  τιμολόγιο θα μεταπέσουν σ</a:t>
            </a:r>
            <a:r>
              <a:rPr kumimoji="0" lang="el-GR" altLang="zh-CN" sz="150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Calibri" panose="020F0502020204030204" pitchFamily="34" charset="0"/>
                <a:sym typeface="Arial"/>
              </a:rPr>
              <a:t>το ειδικό </a:t>
            </a:r>
            <a:r>
              <a:rPr lang="el-GR" altLang="zh-CN" sz="1500" kern="1200" dirty="0">
                <a:solidFill>
                  <a:schemeClr val="tx1"/>
                </a:solidFill>
                <a:latin typeface="Calibri" panose="020F0502020204030204" pitchFamily="34" charset="0"/>
                <a:ea typeface="宋体" panose="02010600030101010101" pitchFamily="2" charset="-122"/>
                <a:cs typeface="Calibri" panose="020F0502020204030204" pitchFamily="34" charset="0"/>
              </a:rPr>
              <a:t>του εκάστοτε προμηθευτή που θα είναι ομοιόμορφο για όλους τους προμηθευτές</a:t>
            </a:r>
            <a:endParaRPr kumimoji="0" lang="el-GR" altLang="zh-CN" sz="1500" i="0"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285750" marR="0" lvl="0" indent="-285750"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l-GR" altLang="zh-CN" sz="1500" kern="1200" dirty="0">
                <a:solidFill>
                  <a:schemeClr val="tx1"/>
                </a:solidFill>
                <a:latin typeface="Calibri" panose="020F0502020204030204" pitchFamily="34" charset="0"/>
                <a:ea typeface="宋体" panose="02010600030101010101" pitchFamily="2" charset="-122"/>
                <a:cs typeface="Calibri" panose="020F0502020204030204" pitchFamily="34" charset="0"/>
              </a:rPr>
              <a:t>Την 1</a:t>
            </a:r>
            <a:r>
              <a:rPr lang="el-GR" altLang="zh-CN" sz="1500" kern="1200" baseline="30000" dirty="0">
                <a:solidFill>
                  <a:schemeClr val="tx1"/>
                </a:solidFill>
                <a:latin typeface="Calibri" panose="020F0502020204030204" pitchFamily="34" charset="0"/>
                <a:ea typeface="宋体" panose="02010600030101010101" pitchFamily="2" charset="-122"/>
                <a:cs typeface="Calibri" panose="020F0502020204030204" pitchFamily="34" charset="0"/>
              </a:rPr>
              <a:t>η</a:t>
            </a:r>
            <a:r>
              <a:rPr lang="el-GR" altLang="zh-CN" sz="1500" kern="1200" dirty="0">
                <a:solidFill>
                  <a:schemeClr val="tx1"/>
                </a:solidFill>
                <a:latin typeface="Calibri" panose="020F0502020204030204" pitchFamily="34" charset="0"/>
                <a:ea typeface="宋体" panose="02010600030101010101" pitchFamily="2" charset="-122"/>
                <a:cs typeface="Calibri" panose="020F0502020204030204" pitchFamily="34" charset="0"/>
              </a:rPr>
              <a:t> κάθε μήνα, η τιμή χρέωσης θα ανακοινώνεται στην ιστοσελίδα του εκάστοτε προμηθευτή και θα κοινοποιείται στην ΡΑΑΕΥ</a:t>
            </a:r>
          </a:p>
        </p:txBody>
      </p:sp>
      <p:sp>
        <p:nvSpPr>
          <p:cNvPr id="8" name="TextBox 7">
            <a:extLst>
              <a:ext uri="{FF2B5EF4-FFF2-40B4-BE49-F238E27FC236}">
                <a16:creationId xmlns:a16="http://schemas.microsoft.com/office/drawing/2014/main" id="{D525AD59-C7AB-4FF6-7A9E-FA1E146CA0D3}"/>
              </a:ext>
            </a:extLst>
          </p:cNvPr>
          <p:cNvSpPr txBox="1"/>
          <p:nvPr/>
        </p:nvSpPr>
        <p:spPr>
          <a:xfrm>
            <a:off x="3315004" y="2071355"/>
            <a:ext cx="2688958" cy="276999"/>
          </a:xfrm>
          <a:prstGeom prst="rect">
            <a:avLst/>
          </a:prstGeom>
          <a:solidFill>
            <a:srgbClr val="00B050"/>
          </a:solidFill>
          <a:ln w="12700">
            <a:miter lim="400000"/>
          </a:ln>
        </p:spPr>
        <p:txBody>
          <a:bodyPr wrap="square" lIns="0" tIns="0" rIns="0" bIns="0">
            <a:spAutoFit/>
          </a:bodyPr>
          <a:lstStyle>
            <a:defPPr marR="0" lvl="0" algn="l" rtl="0">
              <a:lnSpc>
                <a:spcPct val="100000"/>
              </a:lnSpc>
              <a:spcBef>
                <a:spcPts val="0"/>
              </a:spcBef>
              <a:spcAft>
                <a:spcPts val="0"/>
              </a:spcAft>
            </a:defPPr>
            <a:lvl1pPr algn="ctr">
              <a:buClrTx/>
              <a:defRPr sz="1600" b="1">
                <a:solidFill>
                  <a:schemeClr val="bg1"/>
                </a:solidFill>
                <a:latin typeface="Helvetica Neue" panose="020B0604020202020204" charset="0"/>
                <a:ea typeface="Verdana" panose="020B0604030504040204" pitchFamily="34" charset="0"/>
              </a:defRPr>
            </a:lvl1pPr>
          </a:lstStyle>
          <a:p>
            <a:r>
              <a:rPr lang="el-GR" sz="1800" dirty="0"/>
              <a:t>Ειδικό Τι</a:t>
            </a:r>
            <a:r>
              <a:rPr lang="el-GR" sz="1800" b="1" dirty="0">
                <a:solidFill>
                  <a:schemeClr val="bg1"/>
                </a:solidFill>
                <a:latin typeface="Calibri" panose="020F0502020204030204" pitchFamily="34" charset="0"/>
                <a:cs typeface="Calibri" panose="020F0502020204030204" pitchFamily="34" charset="0"/>
              </a:rPr>
              <a:t>μ</a:t>
            </a:r>
            <a:r>
              <a:rPr lang="el-GR" sz="1800" dirty="0"/>
              <a:t>ολόγιο</a:t>
            </a:r>
          </a:p>
        </p:txBody>
      </p:sp>
      <p:sp>
        <p:nvSpPr>
          <p:cNvPr id="9" name="正方形/長方形 11">
            <a:extLst>
              <a:ext uri="{FF2B5EF4-FFF2-40B4-BE49-F238E27FC236}">
                <a16:creationId xmlns:a16="http://schemas.microsoft.com/office/drawing/2014/main" id="{3D7BE1DF-629C-8AC8-8AC8-989D76F53735}"/>
              </a:ext>
            </a:extLst>
          </p:cNvPr>
          <p:cNvSpPr>
            <a:spLocks/>
          </p:cNvSpPr>
          <p:nvPr/>
        </p:nvSpPr>
        <p:spPr bwMode="gray">
          <a:xfrm>
            <a:off x="6217584" y="2410846"/>
            <a:ext cx="2674800" cy="3060000"/>
          </a:xfrm>
          <a:prstGeom prst="rect">
            <a:avLst/>
          </a:prstGeom>
          <a:solidFill>
            <a:schemeClr val="bg1">
              <a:lumMod val="95000"/>
            </a:schemeClr>
          </a:solidFill>
          <a:ln w="12700">
            <a:solidFill>
              <a:srgbClr val="BBBCBC"/>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27000" rIns="54000" bIns="27000" rtlCol="0" anchor="ctr" anchorCtr="0">
            <a:spAutoFit/>
          </a:bodyPr>
          <a:lstStyle/>
          <a:p>
            <a:pPr lvl="0" defTabSz="914400" eaLnBrk="1" fontAlgn="auto" latinLnBrk="0" hangingPunct="1">
              <a:buClrTx/>
              <a:buSzTx/>
              <a:tabLst/>
              <a:defRPr/>
            </a:pPr>
            <a:r>
              <a:rPr lang="el-GR" altLang="zh-CN" sz="1700" kern="1200" dirty="0">
                <a:solidFill>
                  <a:schemeClr val="tx1"/>
                </a:solidFill>
                <a:latin typeface="Calibri" panose="020F0502020204030204" pitchFamily="34" charset="0"/>
                <a:cs typeface="Calibri" panose="020F0502020204030204" pitchFamily="34" charset="0"/>
              </a:rPr>
              <a:t>Συνδεδεμένα με την τιμή της χονδρεμπορικής στο Χρηματιστήριο ενέργειας</a:t>
            </a:r>
          </a:p>
          <a:p>
            <a:pPr marL="285750" lvl="0" indent="-285750" defTabSz="914400" eaLnBrk="1" fontAlgn="auto" latinLnBrk="0" hangingPunct="1">
              <a:buClrTx/>
              <a:buSzTx/>
              <a:buFont typeface="Wingdings" panose="05000000000000000000" pitchFamily="2" charset="2"/>
              <a:buChar char="Ø"/>
              <a:tabLst/>
              <a:defRPr/>
            </a:pPr>
            <a:endParaRPr lang="el-GR" altLang="zh-CN" sz="1700" kern="1200" dirty="0">
              <a:solidFill>
                <a:schemeClr val="tx1"/>
              </a:solidFill>
              <a:latin typeface="Calibri" panose="020F0502020204030204" pitchFamily="34" charset="0"/>
              <a:ea typeface="宋体" panose="02010600030101010101" pitchFamily="2" charset="-122"/>
              <a:cs typeface="Calibri" panose="020F0502020204030204" pitchFamily="34" charset="0"/>
            </a:endParaRPr>
          </a:p>
          <a:p>
            <a:pPr marL="285750" lvl="0" indent="-285750" defTabSz="914400" eaLnBrk="1" fontAlgn="auto" latinLnBrk="0" hangingPunct="1">
              <a:buClrTx/>
              <a:buSzTx/>
              <a:buFont typeface="Wingdings" panose="05000000000000000000" pitchFamily="2" charset="2"/>
              <a:buChar char="Ø"/>
              <a:tabLst/>
              <a:defRPr/>
            </a:pPr>
            <a:r>
              <a:rPr lang="el-GR" altLang="zh-CN" sz="1700" kern="1200" dirty="0">
                <a:solidFill>
                  <a:schemeClr val="tx1"/>
                </a:solidFill>
                <a:latin typeface="Calibri" panose="020F0502020204030204" pitchFamily="34" charset="0"/>
                <a:ea typeface="宋体" panose="02010600030101010101" pitchFamily="2" charset="-122"/>
                <a:cs typeface="Calibri" panose="020F0502020204030204" pitchFamily="34" charset="0"/>
              </a:rPr>
              <a:t>Διακρίνονται σε δύο βασικές κατηγορίες:</a:t>
            </a:r>
          </a:p>
          <a:p>
            <a:pPr marL="400050" lvl="4" indent="-400050">
              <a:buClrTx/>
              <a:buFont typeface="+mj-lt"/>
              <a:buAutoNum type="romanLcPeriod"/>
              <a:defRPr/>
            </a:pPr>
            <a:r>
              <a:rPr lang="el-GR" altLang="zh-CN" sz="1700" kern="1200" dirty="0">
                <a:solidFill>
                  <a:schemeClr val="tx1"/>
                </a:solidFill>
                <a:latin typeface="Calibri" panose="020F0502020204030204" pitchFamily="34" charset="0"/>
                <a:ea typeface="宋体" panose="02010600030101010101" pitchFamily="2" charset="-122"/>
                <a:cs typeface="Calibri" panose="020F0502020204030204" pitchFamily="34" charset="0"/>
              </a:rPr>
              <a:t>Με τιμή χρέωσης </a:t>
            </a:r>
            <a:r>
              <a:rPr lang="en-US" altLang="zh-CN" sz="1700" kern="1200" dirty="0">
                <a:solidFill>
                  <a:schemeClr val="tx1"/>
                </a:solidFill>
                <a:latin typeface="Calibri" panose="020F0502020204030204" pitchFamily="34" charset="0"/>
                <a:ea typeface="宋体" panose="02010600030101010101" pitchFamily="2" charset="-122"/>
                <a:cs typeface="Calibri" panose="020F0502020204030204" pitchFamily="34" charset="0"/>
              </a:rPr>
              <a:t>ex ante </a:t>
            </a:r>
            <a:r>
              <a:rPr lang="el-GR" altLang="zh-CN" sz="1700" kern="1200" dirty="0">
                <a:solidFill>
                  <a:schemeClr val="tx1"/>
                </a:solidFill>
                <a:latin typeface="Calibri" panose="020F0502020204030204" pitchFamily="34" charset="0"/>
                <a:ea typeface="宋体" panose="02010600030101010101" pitchFamily="2" charset="-122"/>
                <a:cs typeface="Calibri" panose="020F0502020204030204" pitchFamily="34" charset="0"/>
              </a:rPr>
              <a:t>(εκ των προτέρων)</a:t>
            </a:r>
          </a:p>
          <a:p>
            <a:pPr marL="400050" lvl="4" indent="-400050">
              <a:buClrTx/>
              <a:buFont typeface="+mj-lt"/>
              <a:buAutoNum type="romanLcPeriod"/>
              <a:defRPr/>
            </a:pPr>
            <a:r>
              <a:rPr lang="el-GR" altLang="zh-CN" sz="1700" kern="1200" dirty="0">
                <a:solidFill>
                  <a:schemeClr val="tx1"/>
                </a:solidFill>
                <a:latin typeface="Calibri" panose="020F0502020204030204" pitchFamily="34" charset="0"/>
                <a:ea typeface="宋体" panose="02010600030101010101" pitchFamily="2" charset="-122"/>
                <a:cs typeface="Calibri" panose="020F0502020204030204" pitchFamily="34" charset="0"/>
              </a:rPr>
              <a:t>Με τιμή χρέωσης </a:t>
            </a:r>
            <a:r>
              <a:rPr lang="en-US" altLang="zh-CN" sz="1700" kern="1200" dirty="0">
                <a:solidFill>
                  <a:schemeClr val="tx1"/>
                </a:solidFill>
                <a:latin typeface="Calibri" panose="020F0502020204030204" pitchFamily="34" charset="0"/>
                <a:ea typeface="宋体" panose="02010600030101010101" pitchFamily="2" charset="-122"/>
                <a:cs typeface="Calibri" panose="020F0502020204030204" pitchFamily="34" charset="0"/>
              </a:rPr>
              <a:t>ex post </a:t>
            </a:r>
            <a:r>
              <a:rPr lang="el-GR" altLang="zh-CN" sz="1700" kern="1200" dirty="0">
                <a:solidFill>
                  <a:schemeClr val="tx1"/>
                </a:solidFill>
                <a:latin typeface="Calibri" panose="020F0502020204030204" pitchFamily="34" charset="0"/>
                <a:ea typeface="宋体" panose="02010600030101010101" pitchFamily="2" charset="-122"/>
                <a:cs typeface="Calibri" panose="020F0502020204030204" pitchFamily="34" charset="0"/>
              </a:rPr>
              <a:t>(εκ των υστέρων)</a:t>
            </a:r>
          </a:p>
        </p:txBody>
      </p:sp>
      <p:sp>
        <p:nvSpPr>
          <p:cNvPr id="35" name="îṥľïḋè">
            <a:extLst>
              <a:ext uri="{FF2B5EF4-FFF2-40B4-BE49-F238E27FC236}">
                <a16:creationId xmlns:a16="http://schemas.microsoft.com/office/drawing/2014/main" id="{FC9139B8-4894-A3C4-6A4A-8B6157D3F3EE}"/>
              </a:ext>
            </a:extLst>
          </p:cNvPr>
          <p:cNvSpPr/>
          <p:nvPr/>
        </p:nvSpPr>
        <p:spPr>
          <a:xfrm>
            <a:off x="480266" y="2085210"/>
            <a:ext cx="2689200" cy="276999"/>
          </a:xfrm>
          <a:prstGeom prst="rect">
            <a:avLst/>
          </a:prstGeom>
          <a:solidFill>
            <a:schemeClr val="bg2"/>
          </a:solidFill>
          <a:ln w="12700">
            <a:miter lim="400000"/>
          </a:ln>
          <a:extLst>
            <a:ext uri="{C572A759-6A51-4108-AA02-DFA0A04FC94B}">
              <ma14:wrappingTextBoxFlag xmlns="" xmlns:lc="http://schemas.openxmlformats.org/drawingml/2006/lockedCanvas" xmlns:ma14="http://schemas.microsoft.com/office/mac/drawingml/2011/main" xmlns:p14="http://schemas.microsoft.com/office/powerpoint/2010/main" xmlns:a14="http://schemas.microsoft.com/office/drawing/2010/main" xmlns:a16="http://schemas.microsoft.com/office/drawing/2014/main" val="1"/>
            </a:ext>
          </a:extLst>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altLang="zh-CN" sz="1800" b="1" i="0" u="none" strike="noStrike" kern="1200" cap="none" spc="0" normalizeH="0" baseline="0" noProof="0" dirty="0">
                <a:ln>
                  <a:noFill/>
                </a:ln>
                <a:solidFill>
                  <a:schemeClr val="bg1"/>
                </a:solidFill>
                <a:effectLst/>
                <a:uLnTx/>
                <a:uFillTx/>
                <a:latin typeface="Helvetica Neue" panose="020B0604020202020204" charset="0"/>
                <a:ea typeface="Verdana" panose="020B0604030504040204" pitchFamily="34" charset="0"/>
                <a:cs typeface="+mn-cs"/>
              </a:rPr>
              <a:t>Σταθερά Τι</a:t>
            </a:r>
            <a:r>
              <a:rPr lang="el-GR" sz="1800" b="1" dirty="0">
                <a:solidFill>
                  <a:schemeClr val="bg1"/>
                </a:solidFill>
                <a:latin typeface="Calibri" panose="020F0502020204030204" pitchFamily="34" charset="0"/>
                <a:cs typeface="Calibri" panose="020F0502020204030204" pitchFamily="34" charset="0"/>
              </a:rPr>
              <a:t>μ</a:t>
            </a:r>
            <a:r>
              <a:rPr kumimoji="0" lang="el-GR" altLang="zh-CN" sz="1800" b="1" i="0" u="none" strike="noStrike" kern="1200" cap="none" spc="0" normalizeH="0" baseline="0" noProof="0" dirty="0" err="1">
                <a:ln>
                  <a:noFill/>
                </a:ln>
                <a:solidFill>
                  <a:schemeClr val="bg1"/>
                </a:solidFill>
                <a:effectLst/>
                <a:uLnTx/>
                <a:uFillTx/>
                <a:latin typeface="Helvetica Neue" panose="020B0604020202020204" charset="0"/>
                <a:ea typeface="Verdana" panose="020B0604030504040204" pitchFamily="34" charset="0"/>
                <a:cs typeface="+mn-cs"/>
              </a:rPr>
              <a:t>ολόγια</a:t>
            </a:r>
            <a:endParaRPr kumimoji="0" lang="en-US" altLang="zh-CN" sz="1800" b="1" i="0" u="none" strike="noStrike" kern="1200" cap="none" spc="0" normalizeH="0" baseline="0" noProof="0" dirty="0">
              <a:ln>
                <a:noFill/>
              </a:ln>
              <a:solidFill>
                <a:schemeClr val="bg1"/>
              </a:solidFill>
              <a:effectLst/>
              <a:uLnTx/>
              <a:uFillTx/>
              <a:latin typeface="Helvetica Neue" panose="020B0604020202020204" charset="0"/>
              <a:ea typeface="+mn-ea"/>
              <a:cs typeface="+mn-cs"/>
            </a:endParaRPr>
          </a:p>
        </p:txBody>
      </p:sp>
      <p:sp>
        <p:nvSpPr>
          <p:cNvPr id="5" name="Snip Same Side Corner Rectangle 93">
            <a:extLst>
              <a:ext uri="{FF2B5EF4-FFF2-40B4-BE49-F238E27FC236}">
                <a16:creationId xmlns:a16="http://schemas.microsoft.com/office/drawing/2014/main" id="{FEC0D764-5360-C2C3-8A9B-0F6F4C07BD7A}"/>
              </a:ext>
            </a:extLst>
          </p:cNvPr>
          <p:cNvSpPr/>
          <p:nvPr/>
        </p:nvSpPr>
        <p:spPr bwMode="gray">
          <a:xfrm>
            <a:off x="437244" y="1302056"/>
            <a:ext cx="2689200" cy="720000"/>
          </a:xfrm>
          <a:prstGeom prst="snip2SameRect">
            <a:avLst>
              <a:gd name="adj1" fmla="val 0"/>
              <a:gd name="adj2" fmla="val 17936"/>
            </a:avLst>
          </a:prstGeom>
          <a:solidFill>
            <a:schemeClr val="bg2">
              <a:lumMod val="75000"/>
            </a:schemeClr>
          </a:solidFill>
          <a:ln w="19050" algn="ctr">
            <a:noFill/>
            <a:miter lim="800000"/>
            <a:headEnd/>
            <a:tailEnd/>
          </a:ln>
        </p:spPr>
        <p:txBody>
          <a:bodyPr wrap="square" lIns="88900" tIns="88900" rIns="88900" bIns="88900" rtlCol="0" anchor="ctr"/>
          <a:lstStyle/>
          <a:p>
            <a:pPr marL="0" marR="0" lvl="0" indent="0" algn="ctr" defTabSz="913686" eaLnBrk="1" fontAlgn="auto" latinLnBrk="0" hangingPunct="1">
              <a:lnSpc>
                <a:spcPct val="100000"/>
              </a:lnSpc>
              <a:spcBef>
                <a:spcPts val="0"/>
              </a:spcBef>
              <a:spcAft>
                <a:spcPts val="0"/>
              </a:spcAft>
              <a:buClrTx/>
              <a:buSzPct val="100000"/>
              <a:buFontTx/>
              <a:buNone/>
              <a:tabLst/>
              <a:defRPr/>
            </a:pPr>
            <a:r>
              <a:rPr lang="el-GR" sz="2400" b="1" kern="1200" dirty="0">
                <a:solidFill>
                  <a:prstClr val="white"/>
                </a:solidFill>
                <a:latin typeface="Helvetica Neue" panose="020B0604020202020204" charset="0"/>
                <a:ea typeface="+mn-ea"/>
                <a:cs typeface="+mn-cs"/>
              </a:rPr>
              <a:t>Μπλε</a:t>
            </a:r>
            <a:r>
              <a:rPr kumimoji="0" lang="el-GR" sz="2400" b="1" i="0" u="none" strike="noStrike" kern="1200" cap="none" spc="0" normalizeH="0" baseline="0" noProof="0" dirty="0">
                <a:ln>
                  <a:noFill/>
                </a:ln>
                <a:solidFill>
                  <a:prstClr val="white"/>
                </a:solidFill>
                <a:effectLst/>
                <a:uLnTx/>
                <a:uFillTx/>
                <a:latin typeface="Helvetica Neue" panose="020B0604020202020204" charset="0"/>
                <a:ea typeface="+mn-ea"/>
                <a:cs typeface="+mn-cs"/>
              </a:rPr>
              <a:t> </a:t>
            </a:r>
            <a:endParaRPr kumimoji="0" lang="en-GB" sz="2400" b="1" i="0" u="none" strike="noStrike" kern="1200" cap="none" spc="0" normalizeH="0" baseline="0" noProof="0" dirty="0">
              <a:ln>
                <a:noFill/>
              </a:ln>
              <a:solidFill>
                <a:prstClr val="white"/>
              </a:solidFill>
              <a:effectLst/>
              <a:uLnTx/>
              <a:uFillTx/>
              <a:latin typeface="Helvetica Neue" panose="020B0604020202020204" charset="0"/>
              <a:ea typeface="+mn-ea"/>
              <a:cs typeface="+mn-cs"/>
            </a:endParaRPr>
          </a:p>
        </p:txBody>
      </p:sp>
      <p:sp>
        <p:nvSpPr>
          <p:cNvPr id="6" name="Snip Same Side Corner Rectangle 93">
            <a:extLst>
              <a:ext uri="{FF2B5EF4-FFF2-40B4-BE49-F238E27FC236}">
                <a16:creationId xmlns:a16="http://schemas.microsoft.com/office/drawing/2014/main" id="{6EFE62BC-0F48-5136-E880-A81DBF4AA25C}"/>
              </a:ext>
            </a:extLst>
          </p:cNvPr>
          <p:cNvSpPr/>
          <p:nvPr/>
        </p:nvSpPr>
        <p:spPr bwMode="gray">
          <a:xfrm>
            <a:off x="3315003" y="1302056"/>
            <a:ext cx="2688959" cy="720000"/>
          </a:xfrm>
          <a:prstGeom prst="snip2SameRect">
            <a:avLst>
              <a:gd name="adj1" fmla="val 0"/>
              <a:gd name="adj2" fmla="val 17936"/>
            </a:avLst>
          </a:prstGeom>
          <a:solidFill>
            <a:srgbClr val="00B050"/>
          </a:solidFill>
          <a:ln w="19050" algn="ctr">
            <a:noFill/>
            <a:miter lim="800000"/>
            <a:headEnd/>
            <a:tailEnd/>
          </a:ln>
        </p:spPr>
        <p:txBody>
          <a:bodyPr wrap="square" lIns="88900" tIns="88900" rIns="88900" bIns="88900" rtlCol="0" anchor="ctr"/>
          <a:lstStyle/>
          <a:p>
            <a:pPr marL="0" marR="0" lvl="0" indent="0" algn="ctr" defTabSz="913686" eaLnBrk="1" fontAlgn="auto" latinLnBrk="0" hangingPunct="1">
              <a:lnSpc>
                <a:spcPct val="100000"/>
              </a:lnSpc>
              <a:spcBef>
                <a:spcPts val="0"/>
              </a:spcBef>
              <a:spcAft>
                <a:spcPts val="0"/>
              </a:spcAft>
              <a:buClrTx/>
              <a:buSzPct val="100000"/>
              <a:buFontTx/>
              <a:buNone/>
              <a:tabLst/>
              <a:defRPr/>
            </a:pPr>
            <a:r>
              <a:rPr kumimoji="0" lang="el-GR" sz="2400" b="1" i="0" u="none" strike="noStrike" kern="1200" cap="none" spc="0" normalizeH="0" baseline="0" noProof="0" dirty="0">
                <a:ln>
                  <a:noFill/>
                </a:ln>
                <a:solidFill>
                  <a:prstClr val="white"/>
                </a:solidFill>
                <a:effectLst/>
                <a:uLnTx/>
                <a:uFillTx/>
                <a:latin typeface="Helvetica Neue" panose="020B0604020202020204" charset="0"/>
                <a:ea typeface="+mn-ea"/>
                <a:cs typeface="+mn-cs"/>
              </a:rPr>
              <a:t>Πράσινα</a:t>
            </a:r>
            <a:endParaRPr kumimoji="0" lang="en-GB" sz="2400" b="1" i="0" u="none" strike="noStrike" kern="1200" cap="none" spc="0" normalizeH="0" baseline="0" noProof="0" dirty="0">
              <a:ln>
                <a:noFill/>
              </a:ln>
              <a:solidFill>
                <a:prstClr val="white"/>
              </a:solidFill>
              <a:effectLst/>
              <a:uLnTx/>
              <a:uFillTx/>
              <a:latin typeface="Helvetica Neue" panose="020B0604020202020204" charset="0"/>
              <a:ea typeface="+mn-ea"/>
              <a:cs typeface="+mn-cs"/>
            </a:endParaRPr>
          </a:p>
        </p:txBody>
      </p:sp>
      <p:sp>
        <p:nvSpPr>
          <p:cNvPr id="7" name="Snip Same Side Corner Rectangle 93">
            <a:extLst>
              <a:ext uri="{FF2B5EF4-FFF2-40B4-BE49-F238E27FC236}">
                <a16:creationId xmlns:a16="http://schemas.microsoft.com/office/drawing/2014/main" id="{CFD8C59C-3D08-E6B7-0CC4-FD9AFC18E6BB}"/>
              </a:ext>
            </a:extLst>
          </p:cNvPr>
          <p:cNvSpPr/>
          <p:nvPr/>
        </p:nvSpPr>
        <p:spPr bwMode="gray">
          <a:xfrm>
            <a:off x="6223431" y="1302056"/>
            <a:ext cx="2689200" cy="720000"/>
          </a:xfrm>
          <a:prstGeom prst="snip2SameRect">
            <a:avLst>
              <a:gd name="adj1" fmla="val 0"/>
              <a:gd name="adj2" fmla="val 17936"/>
            </a:avLst>
          </a:prstGeom>
          <a:solidFill>
            <a:srgbClr val="FFFF00"/>
          </a:solidFill>
          <a:ln w="19050" algn="ctr">
            <a:noFill/>
            <a:miter lim="800000"/>
            <a:headEnd/>
            <a:tailEnd/>
          </a:ln>
        </p:spPr>
        <p:txBody>
          <a:bodyPr wrap="square" lIns="88900" tIns="88900" rIns="88900" bIns="88900" rtlCol="0" anchor="ctr"/>
          <a:lstStyle/>
          <a:p>
            <a:pPr marL="0" marR="0" lvl="0" indent="0" algn="ctr" defTabSz="913686" eaLnBrk="1" fontAlgn="auto" latinLnBrk="0" hangingPunct="1">
              <a:lnSpc>
                <a:spcPct val="100000"/>
              </a:lnSpc>
              <a:spcBef>
                <a:spcPts val="0"/>
              </a:spcBef>
              <a:spcAft>
                <a:spcPts val="0"/>
              </a:spcAft>
              <a:buClrTx/>
              <a:buSzPct val="100000"/>
              <a:buFontTx/>
              <a:buNone/>
              <a:tabLst/>
              <a:defRPr/>
            </a:pPr>
            <a:r>
              <a:rPr kumimoji="0" lang="el-GR" sz="2400" b="1" i="0" u="none" strike="noStrike" kern="1200" cap="none" spc="0" normalizeH="0" baseline="0" noProof="0" dirty="0">
                <a:ln>
                  <a:noFill/>
                </a:ln>
                <a:solidFill>
                  <a:schemeClr val="bg2"/>
                </a:solidFill>
                <a:effectLst/>
                <a:uLnTx/>
                <a:uFillTx/>
                <a:latin typeface="Helvetica Neue" panose="020B0604020202020204" charset="0"/>
                <a:ea typeface="+mn-ea"/>
                <a:cs typeface="+mn-cs"/>
              </a:rPr>
              <a:t>Κίτρινα</a:t>
            </a:r>
            <a:endParaRPr kumimoji="0" lang="en-GB" sz="2400" b="1" i="0" u="none" strike="noStrike" kern="1200" cap="none" spc="0" normalizeH="0" baseline="0" noProof="0" dirty="0">
              <a:ln>
                <a:noFill/>
              </a:ln>
              <a:solidFill>
                <a:schemeClr val="bg2"/>
              </a:solidFill>
              <a:effectLst/>
              <a:uLnTx/>
              <a:uFillTx/>
              <a:latin typeface="Helvetica Neue" panose="020B0604020202020204" charset="0"/>
              <a:ea typeface="+mn-ea"/>
              <a:cs typeface="+mn-cs"/>
            </a:endParaRPr>
          </a:p>
        </p:txBody>
      </p:sp>
      <p:sp>
        <p:nvSpPr>
          <p:cNvPr id="11" name="Snip Same Side Corner Rectangle 93">
            <a:extLst>
              <a:ext uri="{FF2B5EF4-FFF2-40B4-BE49-F238E27FC236}">
                <a16:creationId xmlns:a16="http://schemas.microsoft.com/office/drawing/2014/main" id="{D1402E1F-D168-C1D8-BB6B-248EA6CE4E10}"/>
              </a:ext>
            </a:extLst>
          </p:cNvPr>
          <p:cNvSpPr/>
          <p:nvPr/>
        </p:nvSpPr>
        <p:spPr bwMode="gray">
          <a:xfrm>
            <a:off x="9018054" y="1302056"/>
            <a:ext cx="2689200" cy="720000"/>
          </a:xfrm>
          <a:prstGeom prst="snip2SameRect">
            <a:avLst>
              <a:gd name="adj1" fmla="val 0"/>
              <a:gd name="adj2" fmla="val 17936"/>
            </a:avLst>
          </a:prstGeom>
          <a:solidFill>
            <a:srgbClr val="FFC000"/>
          </a:solidFill>
          <a:ln w="19050" algn="ctr">
            <a:noFill/>
            <a:miter lim="800000"/>
            <a:headEnd/>
            <a:tailEnd/>
          </a:ln>
        </p:spPr>
        <p:txBody>
          <a:bodyPr wrap="square" lIns="88900" tIns="88900" rIns="88900" bIns="88900" rtlCol="0" anchor="ctr"/>
          <a:lstStyle/>
          <a:p>
            <a:pPr marL="0" marR="0" lvl="0" indent="0" algn="ctr" defTabSz="913686" eaLnBrk="1" fontAlgn="auto" latinLnBrk="0" hangingPunct="1">
              <a:lnSpc>
                <a:spcPct val="100000"/>
              </a:lnSpc>
              <a:spcBef>
                <a:spcPts val="0"/>
              </a:spcBef>
              <a:spcAft>
                <a:spcPts val="0"/>
              </a:spcAft>
              <a:buClrTx/>
              <a:buSzPct val="100000"/>
              <a:buFontTx/>
              <a:buNone/>
              <a:tabLst/>
              <a:defRPr/>
            </a:pPr>
            <a:r>
              <a:rPr lang="el-GR" sz="2400" b="1" kern="1200" dirty="0">
                <a:solidFill>
                  <a:prstClr val="white"/>
                </a:solidFill>
                <a:latin typeface="Helvetica Neue" panose="020B0604020202020204" charset="0"/>
                <a:ea typeface="+mn-ea"/>
                <a:cs typeface="+mn-cs"/>
              </a:rPr>
              <a:t>Πορτοκαλί</a:t>
            </a:r>
            <a:endParaRPr kumimoji="0" lang="en-GB" sz="2400" b="1" i="0" u="none" strike="noStrike" kern="1200" cap="none" spc="0" normalizeH="0" baseline="0" noProof="0" dirty="0">
              <a:ln>
                <a:noFill/>
              </a:ln>
              <a:solidFill>
                <a:prstClr val="white"/>
              </a:solidFill>
              <a:effectLst/>
              <a:uLnTx/>
              <a:uFillTx/>
              <a:latin typeface="Helvetica Neue" panose="020B0604020202020204" charset="0"/>
              <a:ea typeface="+mn-ea"/>
              <a:cs typeface="+mn-cs"/>
            </a:endParaRPr>
          </a:p>
        </p:txBody>
      </p:sp>
      <p:sp>
        <p:nvSpPr>
          <p:cNvPr id="12" name="正方形/長方形 11">
            <a:extLst>
              <a:ext uri="{FF2B5EF4-FFF2-40B4-BE49-F238E27FC236}">
                <a16:creationId xmlns:a16="http://schemas.microsoft.com/office/drawing/2014/main" id="{0E1617C3-ACF5-F7CC-7D19-4C30E2F50D50}"/>
              </a:ext>
            </a:extLst>
          </p:cNvPr>
          <p:cNvSpPr>
            <a:spLocks noChangeAspect="1"/>
          </p:cNvSpPr>
          <p:nvPr/>
        </p:nvSpPr>
        <p:spPr bwMode="gray">
          <a:xfrm>
            <a:off x="9071241" y="2404536"/>
            <a:ext cx="2678400" cy="3060000"/>
          </a:xfrm>
          <a:prstGeom prst="rect">
            <a:avLst/>
          </a:prstGeom>
          <a:solidFill>
            <a:schemeClr val="bg1">
              <a:lumMod val="95000"/>
            </a:schemeClr>
          </a:solidFill>
          <a:ln w="12700">
            <a:solidFill>
              <a:srgbClr val="BBBCBC"/>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27000" rIns="54000" bIns="27000" rtlCol="0" anchor="ctr" anchorCtr="0">
            <a:spAutoFit/>
          </a:bodyPr>
          <a:lstStyle/>
          <a:p>
            <a:pPr>
              <a:buClrTx/>
              <a:defRPr/>
            </a:pPr>
            <a:r>
              <a:rPr lang="el-GR" altLang="zh-CN" sz="1700" kern="1200" dirty="0">
                <a:solidFill>
                  <a:schemeClr val="tx1"/>
                </a:solidFill>
                <a:latin typeface="Calibri" panose="020F0502020204030204" pitchFamily="34" charset="0"/>
                <a:cs typeface="Calibri" panose="020F0502020204030204" pitchFamily="34" charset="0"/>
              </a:rPr>
              <a:t>Δυνατότητα δυναμικής τιμολόγησης με βάση τις τιμές της αγοράς.</a:t>
            </a:r>
          </a:p>
          <a:p>
            <a:pPr marL="285750" indent="-285750">
              <a:buClrTx/>
              <a:buFont typeface="Wingdings" panose="05000000000000000000" pitchFamily="2" charset="2"/>
              <a:buChar char="Ø"/>
              <a:defRPr/>
            </a:pPr>
            <a:endParaRPr lang="el-GR" altLang="zh-CN" sz="1700" kern="1200" dirty="0">
              <a:solidFill>
                <a:schemeClr val="tx1"/>
              </a:solidFill>
              <a:latin typeface="Calibri" panose="020F0502020204030204" pitchFamily="34" charset="0"/>
              <a:cs typeface="Calibri" panose="020F0502020204030204" pitchFamily="34" charset="0"/>
            </a:endParaRPr>
          </a:p>
          <a:p>
            <a:pPr>
              <a:buClrTx/>
              <a:defRPr/>
            </a:pPr>
            <a:r>
              <a:rPr lang="el-GR" altLang="zh-CN" sz="1700" kern="1200" dirty="0">
                <a:solidFill>
                  <a:schemeClr val="tx1"/>
                </a:solidFill>
                <a:latin typeface="Calibri" panose="020F0502020204030204" pitchFamily="34" charset="0"/>
                <a:cs typeface="Calibri" panose="020F0502020204030204" pitchFamily="34" charset="0"/>
              </a:rPr>
              <a:t>Προϋπόθεση η λειτουργία έξυπνου τηλεμετρούμενου μετρητή στην παροχή του καταναλωτή.</a:t>
            </a:r>
            <a:endParaRPr lang="en-US" altLang="zh-CN" sz="1700" kern="1200" dirty="0">
              <a:solidFill>
                <a:schemeClr val="tx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50B0993F-0FC6-4B0A-E5D9-5EFF170726C0}"/>
              </a:ext>
            </a:extLst>
          </p:cNvPr>
          <p:cNvSpPr/>
          <p:nvPr/>
        </p:nvSpPr>
        <p:spPr bwMode="gray">
          <a:xfrm>
            <a:off x="406909" y="844552"/>
            <a:ext cx="11371958" cy="455509"/>
          </a:xfrm>
          <a:prstGeom prst="rect">
            <a:avLst/>
          </a:prstGeom>
          <a:solidFill>
            <a:srgbClr val="007CB0"/>
          </a:solidFill>
          <a:ln w="9525" algn="ctr">
            <a:solidFill>
              <a:srgbClr val="D0D0CE">
                <a:lumMod val="60000"/>
                <a:lumOff val="40000"/>
              </a:srgbClr>
            </a:solidFill>
            <a:miter lim="800000"/>
            <a:headEnd/>
            <a:tailEnd/>
          </a:ln>
        </p:spPr>
        <p:txBody>
          <a:bodyPr rot="0" spcFirstLastPara="0" vertOverflow="overflow" horzOverflow="overflow" vert="horz" wrap="square" lIns="88900" tIns="73152" rIns="88900" bIns="73152" numCol="1" spcCol="0" rtlCol="0" fromWordArt="0" anchor="ctr"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Τιμολόγια με χρωματική διάκριση (Σήμανση Διαφάνειας)</a:t>
            </a:r>
            <a:endParaRPr kumimoji="0" lang="en-US" sz="20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15" name="Title 2">
            <a:extLst>
              <a:ext uri="{FF2B5EF4-FFF2-40B4-BE49-F238E27FC236}">
                <a16:creationId xmlns:a16="http://schemas.microsoft.com/office/drawing/2014/main" id="{D05756CC-2BF7-AF05-3257-3863A7530EB6}"/>
              </a:ext>
            </a:extLst>
          </p:cNvPr>
          <p:cNvSpPr>
            <a:spLocks noGrp="1"/>
          </p:cNvSpPr>
          <p:nvPr>
            <p:ph type="title"/>
          </p:nvPr>
        </p:nvSpPr>
        <p:spPr>
          <a:xfrm>
            <a:off x="406400" y="228600"/>
            <a:ext cx="11372850" cy="533400"/>
          </a:xfrm>
        </p:spPr>
        <p:txBody>
          <a:bodyPr/>
          <a:lstStyle/>
          <a:p>
            <a:r>
              <a:rPr lang="el-GR" sz="2800" dirty="0">
                <a:solidFill>
                  <a:schemeClr val="bg2"/>
                </a:solidFill>
                <a:latin typeface="Calibri" panose="020F0502020204030204" pitchFamily="34" charset="0"/>
                <a:cs typeface="Calibri" panose="020F0502020204030204" pitchFamily="34" charset="0"/>
              </a:rPr>
              <a:t>Νέα Τιμολόγια ρεύματος στη Χαμηλή Τάση </a:t>
            </a:r>
            <a:endParaRPr lang="en-US" sz="2800" dirty="0">
              <a:solidFill>
                <a:schemeClr val="bg2"/>
              </a:solidFill>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41A6E3CB-0166-D051-53E5-689B5F82AACF}"/>
              </a:ext>
            </a:extLst>
          </p:cNvPr>
          <p:cNvSpPr/>
          <p:nvPr/>
        </p:nvSpPr>
        <p:spPr>
          <a:xfrm>
            <a:off x="480265" y="5505630"/>
            <a:ext cx="11269375" cy="584775"/>
          </a:xfrm>
          <a:prstGeom prst="rect">
            <a:avLst/>
          </a:prstGeom>
          <a:solidFill>
            <a:schemeClr val="accent1">
              <a:lumMod val="20000"/>
              <a:lumOff val="80000"/>
            </a:schemeClr>
          </a:solidFill>
          <a:ln w="9525" cap="rnd">
            <a:solidFill>
              <a:schemeClr val="bg2"/>
            </a:solidFill>
            <a:prstDash val="sysDash"/>
          </a:ln>
        </p:spPr>
        <p:txBody>
          <a:bodyPr wrap="square">
            <a:spAutoFit/>
          </a:bodyPr>
          <a:lstStyle/>
          <a:p>
            <a:pPr algn="ctr"/>
            <a:r>
              <a:rPr lang="el-GR" sz="1600" b="1" kern="1200" dirty="0">
                <a:solidFill>
                  <a:schemeClr val="bg2"/>
                </a:solidFill>
                <a:latin typeface="Calibri" panose="020F0502020204030204" pitchFamily="34" charset="0"/>
                <a:cs typeface="Calibri" panose="020F0502020204030204" pitchFamily="34" charset="0"/>
              </a:rPr>
              <a:t>Στους λογαριασμούς ρεύματος εισάγεται κωδικός </a:t>
            </a:r>
            <a:r>
              <a:rPr lang="en-US" sz="1600" b="1" kern="1200" dirty="0">
                <a:solidFill>
                  <a:schemeClr val="bg2"/>
                </a:solidFill>
                <a:latin typeface="Calibri" panose="020F0502020204030204" pitchFamily="34" charset="0"/>
                <a:cs typeface="Calibri" panose="020F0502020204030204" pitchFamily="34" charset="0"/>
              </a:rPr>
              <a:t>QR </a:t>
            </a:r>
            <a:r>
              <a:rPr lang="el-GR" sz="1600" b="1" kern="1200" dirty="0">
                <a:solidFill>
                  <a:schemeClr val="bg2"/>
                </a:solidFill>
                <a:latin typeface="Calibri" panose="020F0502020204030204" pitchFamily="34" charset="0"/>
                <a:cs typeface="Calibri" panose="020F0502020204030204" pitchFamily="34" charset="0"/>
              </a:rPr>
              <a:t>με παραπομπή στον </a:t>
            </a:r>
            <a:r>
              <a:rPr lang="el-GR" sz="1600" b="1" kern="1200" dirty="0" err="1">
                <a:solidFill>
                  <a:schemeClr val="bg2"/>
                </a:solidFill>
                <a:latin typeface="Calibri" panose="020F0502020204030204" pitchFamily="34" charset="0"/>
                <a:cs typeface="Calibri" panose="020F0502020204030204" pitchFamily="34" charset="0"/>
              </a:rPr>
              <a:t>ιστότοπο</a:t>
            </a:r>
            <a:r>
              <a:rPr lang="el-GR" sz="1600" b="1" kern="1200" dirty="0">
                <a:solidFill>
                  <a:schemeClr val="bg2"/>
                </a:solidFill>
                <a:latin typeface="Calibri" panose="020F0502020204030204" pitchFamily="34" charset="0"/>
                <a:cs typeface="Calibri" panose="020F0502020204030204" pitchFamily="34" charset="0"/>
              </a:rPr>
              <a:t> δημοσίευσης του εργαλείου σύγκρισης τιμών της ΡΑΑΕΥ για την αυτόματη σύγκριση των τιμολογίων προμήθειας</a:t>
            </a:r>
            <a:endParaRPr lang="en-US" sz="1600" b="1" kern="12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36379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6103EF17-B8C6-AFCE-1639-731864B9F54A}"/>
              </a:ext>
            </a:extLst>
          </p:cNvPr>
          <p:cNvSpPr>
            <a:spLocks noGrp="1"/>
          </p:cNvSpPr>
          <p:nvPr>
            <p:ph type="title"/>
          </p:nvPr>
        </p:nvSpPr>
        <p:spPr>
          <a:xfrm>
            <a:off x="410020" y="46245"/>
            <a:ext cx="11371960" cy="887592"/>
          </a:xfrm>
          <a:noFill/>
          <a:ln>
            <a:noFill/>
          </a:ln>
        </p:spPr>
        <p:txBody>
          <a:bodyPr spcFirstLastPara="1" wrap="square" lIns="0" tIns="0" rIns="0" bIns="0" anchor="ctr" anchorCtr="0">
            <a:noAutofit/>
          </a:bodyPr>
          <a:lstStyle/>
          <a:p>
            <a:r>
              <a:rPr lang="el-GR" sz="2800" dirty="0">
                <a:solidFill>
                  <a:schemeClr val="bg2"/>
                </a:solidFill>
                <a:latin typeface="Calibri" panose="020F0502020204030204" pitchFamily="34" charset="0"/>
                <a:cs typeface="Calibri" panose="020F0502020204030204" pitchFamily="34" charset="0"/>
              </a:rPr>
              <a:t>Έκτακτη ενίσχυση ενεργειακά ευάλωτων</a:t>
            </a:r>
            <a:endParaRPr lang="en-US" sz="2800" dirty="0">
              <a:solidFill>
                <a:schemeClr val="bg2"/>
              </a:solidFill>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D9688A9A-B75B-2C82-1D06-6053EFB697FF}"/>
              </a:ext>
            </a:extLst>
          </p:cNvPr>
          <p:cNvGrpSpPr/>
          <p:nvPr/>
        </p:nvGrpSpPr>
        <p:grpSpPr>
          <a:xfrm>
            <a:off x="8506857" y="1177930"/>
            <a:ext cx="3783114" cy="3686728"/>
            <a:chOff x="7019985" y="1289309"/>
            <a:chExt cx="4763912" cy="4993112"/>
          </a:xfrm>
        </p:grpSpPr>
        <p:sp>
          <p:nvSpPr>
            <p:cNvPr id="6" name="Rectangle 5">
              <a:extLst>
                <a:ext uri="{FF2B5EF4-FFF2-40B4-BE49-F238E27FC236}">
                  <a16:creationId xmlns:a16="http://schemas.microsoft.com/office/drawing/2014/main" id="{1D2C0E06-B677-765F-3E6C-C58DD2AB12E0}"/>
                </a:ext>
              </a:extLst>
            </p:cNvPr>
            <p:cNvSpPr/>
            <p:nvPr/>
          </p:nvSpPr>
          <p:spPr bwMode="gray">
            <a:xfrm>
              <a:off x="7641842" y="1795243"/>
              <a:ext cx="452821" cy="620785"/>
            </a:xfrm>
            <a:prstGeom prst="rect">
              <a:avLst/>
            </a:prstGeom>
            <a:solidFill>
              <a:schemeClr val="bg2">
                <a:lumMod val="60000"/>
                <a:lumOff val="40000"/>
              </a:scheme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a:ea typeface="+mn-ea"/>
                <a:cs typeface="+mn-cs"/>
              </a:endParaRPr>
            </a:p>
          </p:txBody>
        </p:sp>
        <p:sp>
          <p:nvSpPr>
            <p:cNvPr id="7" name="Up Arrow 11">
              <a:extLst>
                <a:ext uri="{FF2B5EF4-FFF2-40B4-BE49-F238E27FC236}">
                  <a16:creationId xmlns:a16="http://schemas.microsoft.com/office/drawing/2014/main" id="{8C98EBDC-5770-1CB2-FA8C-C3B50CB31110}"/>
                </a:ext>
              </a:extLst>
            </p:cNvPr>
            <p:cNvSpPr/>
            <p:nvPr/>
          </p:nvSpPr>
          <p:spPr>
            <a:xfrm>
              <a:off x="7366618" y="1479549"/>
              <a:ext cx="4098062" cy="4802872"/>
            </a:xfrm>
            <a:prstGeom prst="upArrow">
              <a:avLst>
                <a:gd name="adj1" fmla="val 100000"/>
                <a:gd name="adj2" fmla="val 29178"/>
              </a:avLst>
            </a:prstGeom>
            <a:solidFill>
              <a:sysClr val="window" lastClr="FFFFFF"/>
            </a:solidFill>
            <a:ln>
              <a:solidFill>
                <a:sysClr val="windowText" lastClr="000000"/>
              </a:solidFill>
            </a:ln>
          </p:spPr>
          <p:txBody>
            <a:bodyPr wrap="square">
              <a:noAutofit/>
            </a:bodyPr>
            <a:lstStyle/>
            <a:p>
              <a:pPr marL="0" marR="0" lvl="0" indent="0" defTabSz="914400" eaLnBrk="1" fontAlgn="auto" latinLnBrk="0" hangingPunct="1">
                <a:lnSpc>
                  <a:spcPct val="100000"/>
                </a:lnSpc>
                <a:spcBef>
                  <a:spcPts val="0"/>
                </a:spcBef>
                <a:spcAft>
                  <a:spcPts val="600"/>
                </a:spcAft>
                <a:buClrTx/>
                <a:buSzTx/>
                <a:buFontTx/>
                <a:buNone/>
                <a:tabLst/>
                <a:defRPr/>
              </a:pPr>
              <a:endParaRPr lang="el-GR" sz="1800" dirty="0">
                <a:solidFill>
                  <a:schemeClr val="bg2"/>
                </a:solidFill>
              </a:endParaRPr>
            </a:p>
            <a:p>
              <a:pPr marL="0" marR="0" lvl="0" indent="0" defTabSz="914400" eaLnBrk="1" fontAlgn="auto" latinLnBrk="0" hangingPunct="1">
                <a:lnSpc>
                  <a:spcPct val="100000"/>
                </a:lnSpc>
                <a:spcBef>
                  <a:spcPts val="0"/>
                </a:spcBef>
                <a:spcAft>
                  <a:spcPts val="600"/>
                </a:spcAft>
                <a:buClrTx/>
                <a:buSzTx/>
                <a:buFontTx/>
                <a:buNone/>
                <a:tabLst/>
                <a:defRPr/>
              </a:pPr>
              <a:endParaRPr lang="el-GR" sz="1800" dirty="0">
                <a:solidFill>
                  <a:schemeClr val="bg2"/>
                </a:solidFill>
              </a:endParaRPr>
            </a:p>
            <a:p>
              <a:pPr marL="0" marR="0" lvl="0" indent="0" defTabSz="914400" eaLnBrk="1" fontAlgn="auto" latinLnBrk="0" hangingPunct="1">
                <a:lnSpc>
                  <a:spcPct val="100000"/>
                </a:lnSpc>
                <a:spcBef>
                  <a:spcPts val="0"/>
                </a:spcBef>
                <a:spcAft>
                  <a:spcPts val="600"/>
                </a:spcAft>
                <a:buClrTx/>
                <a:buSzTx/>
                <a:buFontTx/>
                <a:buNone/>
                <a:tabLst/>
                <a:defRPr/>
              </a:pPr>
              <a:r>
                <a:rPr lang="el-GR" sz="1800" dirty="0">
                  <a:solidFill>
                    <a:srgbClr val="92D050"/>
                  </a:solidFill>
                </a:rPr>
                <a:t>          </a:t>
              </a:r>
              <a:endParaRPr kumimoji="0" lang="en-US" sz="700" b="0" i="0" u="none" strike="noStrike" kern="1200" cap="none" spc="0" normalizeH="0" baseline="0" noProof="0" dirty="0">
                <a:ln>
                  <a:noFill/>
                </a:ln>
                <a:solidFill>
                  <a:srgbClr val="92D050"/>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D902DE90-4A79-0DE9-464D-A1FB0BE70714}"/>
                </a:ext>
              </a:extLst>
            </p:cNvPr>
            <p:cNvGrpSpPr/>
            <p:nvPr/>
          </p:nvGrpSpPr>
          <p:grpSpPr>
            <a:xfrm>
              <a:off x="7019985" y="1973788"/>
              <a:ext cx="4763912" cy="152033"/>
              <a:chOff x="7019985" y="1973788"/>
              <a:chExt cx="4763912" cy="152033"/>
            </a:xfrm>
          </p:grpSpPr>
          <p:sp>
            <p:nvSpPr>
              <p:cNvPr id="13" name="Rectangle 12">
                <a:extLst>
                  <a:ext uri="{FF2B5EF4-FFF2-40B4-BE49-F238E27FC236}">
                    <a16:creationId xmlns:a16="http://schemas.microsoft.com/office/drawing/2014/main" id="{1A02B553-C9B7-93A4-209B-56008084CF5E}"/>
                  </a:ext>
                </a:extLst>
              </p:cNvPr>
              <p:cNvSpPr/>
              <p:nvPr/>
            </p:nvSpPr>
            <p:spPr bwMode="gray">
              <a:xfrm rot="19800000">
                <a:off x="7019985" y="1974470"/>
                <a:ext cx="2592184" cy="151351"/>
              </a:xfrm>
              <a:prstGeom prst="rect">
                <a:avLst/>
              </a:prstGeom>
              <a:solidFill>
                <a:schemeClr val="bg2">
                  <a:lumMod val="60000"/>
                  <a:lumOff val="40000"/>
                </a:scheme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A8EE7F04-EF7F-9710-48C9-FE0E3F2ADA3B}"/>
                  </a:ext>
                </a:extLst>
              </p:cNvPr>
              <p:cNvSpPr/>
              <p:nvPr/>
            </p:nvSpPr>
            <p:spPr bwMode="gray">
              <a:xfrm rot="1800000">
                <a:off x="9191713" y="1973788"/>
                <a:ext cx="2592184" cy="151351"/>
              </a:xfrm>
              <a:prstGeom prst="rect">
                <a:avLst/>
              </a:prstGeom>
              <a:solidFill>
                <a:schemeClr val="bg2">
                  <a:lumMod val="60000"/>
                  <a:lumOff val="40000"/>
                </a:scheme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a:ea typeface="+mn-ea"/>
                  <a:cs typeface="+mn-cs"/>
                </a:endParaRPr>
              </a:p>
            </p:txBody>
          </p:sp>
        </p:grpSp>
        <p:sp>
          <p:nvSpPr>
            <p:cNvPr id="10" name="Freeform 23">
              <a:extLst>
                <a:ext uri="{FF2B5EF4-FFF2-40B4-BE49-F238E27FC236}">
                  <a16:creationId xmlns:a16="http://schemas.microsoft.com/office/drawing/2014/main" id="{5C522E41-617A-F850-C829-8871A3C7FF95}"/>
                </a:ext>
              </a:extLst>
            </p:cNvPr>
            <p:cNvSpPr/>
            <p:nvPr/>
          </p:nvSpPr>
          <p:spPr bwMode="gray">
            <a:xfrm>
              <a:off x="9979299" y="1591130"/>
              <a:ext cx="615923" cy="240175"/>
            </a:xfrm>
            <a:custGeom>
              <a:avLst/>
              <a:gdLst>
                <a:gd name="connsiteX0" fmla="*/ 573788 w 1231845"/>
                <a:gd name="connsiteY0" fmla="*/ 0 h 480350"/>
                <a:gd name="connsiteX1" fmla="*/ 863654 w 1231845"/>
                <a:gd name="connsiteY1" fmla="*/ 192135 h 480350"/>
                <a:gd name="connsiteX2" fmla="*/ 864731 w 1231845"/>
                <a:gd name="connsiteY2" fmla="*/ 195607 h 480350"/>
                <a:gd name="connsiteX3" fmla="*/ 888375 w 1231845"/>
                <a:gd name="connsiteY3" fmla="*/ 190833 h 480350"/>
                <a:gd name="connsiteX4" fmla="*/ 1002404 w 1231845"/>
                <a:gd name="connsiteY4" fmla="*/ 266417 h 480350"/>
                <a:gd name="connsiteX5" fmla="*/ 1009334 w 1231845"/>
                <a:gd name="connsiteY5" fmla="*/ 300740 h 480350"/>
                <a:gd name="connsiteX6" fmla="*/ 1036376 w 1231845"/>
                <a:gd name="connsiteY6" fmla="*/ 303466 h 480350"/>
                <a:gd name="connsiteX7" fmla="*/ 1228879 w 1231845"/>
                <a:gd name="connsiteY7" fmla="*/ 469373 h 480350"/>
                <a:gd name="connsiteX8" fmla="*/ 1231845 w 1231845"/>
                <a:gd name="connsiteY8" fmla="*/ 480350 h 480350"/>
                <a:gd name="connsiteX9" fmla="*/ 9061 w 1231845"/>
                <a:gd name="connsiteY9" fmla="*/ 480350 h 480350"/>
                <a:gd name="connsiteX10" fmla="*/ 4805 w 1231845"/>
                <a:gd name="connsiteY10" fmla="*/ 466640 h 480350"/>
                <a:gd name="connsiteX11" fmla="*/ 0 w 1231845"/>
                <a:gd name="connsiteY11" fmla="*/ 418980 h 480350"/>
                <a:gd name="connsiteX12" fmla="*/ 236487 w 1231845"/>
                <a:gd name="connsiteY12" fmla="*/ 182493 h 480350"/>
                <a:gd name="connsiteX13" fmla="*/ 284147 w 1231845"/>
                <a:gd name="connsiteY13" fmla="*/ 187298 h 480350"/>
                <a:gd name="connsiteX14" fmla="*/ 286202 w 1231845"/>
                <a:gd name="connsiteY14" fmla="*/ 187935 h 480350"/>
                <a:gd name="connsiteX15" fmla="*/ 312927 w 1231845"/>
                <a:gd name="connsiteY15" fmla="*/ 138698 h 480350"/>
                <a:gd name="connsiteX16" fmla="*/ 573788 w 1231845"/>
                <a:gd name="connsiteY16" fmla="*/ 0 h 48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1845" h="480350">
                  <a:moveTo>
                    <a:pt x="573788" y="0"/>
                  </a:moveTo>
                  <a:cubicBezTo>
                    <a:pt x="704094" y="0"/>
                    <a:pt x="815897" y="79225"/>
                    <a:pt x="863654" y="192135"/>
                  </a:cubicBezTo>
                  <a:lnTo>
                    <a:pt x="864731" y="195607"/>
                  </a:lnTo>
                  <a:lnTo>
                    <a:pt x="888375" y="190833"/>
                  </a:lnTo>
                  <a:cubicBezTo>
                    <a:pt x="939635" y="190833"/>
                    <a:pt x="983617" y="221999"/>
                    <a:pt x="1002404" y="266417"/>
                  </a:cubicBezTo>
                  <a:lnTo>
                    <a:pt x="1009334" y="300740"/>
                  </a:lnTo>
                  <a:lnTo>
                    <a:pt x="1036376" y="303466"/>
                  </a:lnTo>
                  <a:cubicBezTo>
                    <a:pt x="1125549" y="321713"/>
                    <a:pt x="1198152" y="385450"/>
                    <a:pt x="1228879" y="469373"/>
                  </a:cubicBezTo>
                  <a:lnTo>
                    <a:pt x="1231845" y="480350"/>
                  </a:lnTo>
                  <a:lnTo>
                    <a:pt x="9061" y="480350"/>
                  </a:lnTo>
                  <a:lnTo>
                    <a:pt x="4805" y="466640"/>
                  </a:lnTo>
                  <a:cubicBezTo>
                    <a:pt x="1655" y="451246"/>
                    <a:pt x="0" y="435306"/>
                    <a:pt x="0" y="418980"/>
                  </a:cubicBezTo>
                  <a:cubicBezTo>
                    <a:pt x="0" y="288372"/>
                    <a:pt x="105879" y="182493"/>
                    <a:pt x="236487" y="182493"/>
                  </a:cubicBezTo>
                  <a:cubicBezTo>
                    <a:pt x="252813" y="182493"/>
                    <a:pt x="268752" y="184147"/>
                    <a:pt x="284147" y="187298"/>
                  </a:cubicBezTo>
                  <a:lnTo>
                    <a:pt x="286202" y="187935"/>
                  </a:lnTo>
                  <a:lnTo>
                    <a:pt x="312927" y="138698"/>
                  </a:lnTo>
                  <a:cubicBezTo>
                    <a:pt x="369461" y="55018"/>
                    <a:pt x="465199" y="0"/>
                    <a:pt x="573788" y="0"/>
                  </a:cubicBezTo>
                  <a:close/>
                </a:path>
              </a:pathLst>
            </a:custGeom>
            <a:solidFill>
              <a:sysClr val="window" lastClr="FFFFFF"/>
            </a:solidFill>
            <a:ln w="9525" algn="ctr">
              <a:solidFill>
                <a:srgbClr val="A7A8AA"/>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a:ea typeface="+mn-ea"/>
                <a:cs typeface="+mn-cs"/>
              </a:endParaRPr>
            </a:p>
          </p:txBody>
        </p:sp>
        <p:sp>
          <p:nvSpPr>
            <p:cNvPr id="11" name="Freeform 24">
              <a:extLst>
                <a:ext uri="{FF2B5EF4-FFF2-40B4-BE49-F238E27FC236}">
                  <a16:creationId xmlns:a16="http://schemas.microsoft.com/office/drawing/2014/main" id="{BEA35A61-39E5-D3F9-06CD-27E05BCE7792}"/>
                </a:ext>
              </a:extLst>
            </p:cNvPr>
            <p:cNvSpPr/>
            <p:nvPr/>
          </p:nvSpPr>
          <p:spPr bwMode="gray">
            <a:xfrm rot="10800000">
              <a:off x="7990300" y="1289309"/>
              <a:ext cx="615182" cy="247318"/>
            </a:xfrm>
            <a:custGeom>
              <a:avLst/>
              <a:gdLst>
                <a:gd name="connsiteX0" fmla="*/ 1935 w 615182"/>
                <a:gd name="connsiteY0" fmla="*/ 0 h 247318"/>
                <a:gd name="connsiteX1" fmla="*/ 615182 w 615182"/>
                <a:gd name="connsiteY1" fmla="*/ 0 h 247318"/>
                <a:gd name="connsiteX2" fmla="*/ 612632 w 615182"/>
                <a:gd name="connsiteY2" fmla="*/ 11481 h 247318"/>
                <a:gd name="connsiteX3" fmla="*/ 546487 w 615182"/>
                <a:gd name="connsiteY3" fmla="*/ 51339 h 247318"/>
                <a:gd name="connsiteX4" fmla="*/ 544650 w 615182"/>
                <a:gd name="connsiteY4" fmla="*/ 51002 h 247318"/>
                <a:gd name="connsiteX5" fmla="*/ 532944 w 615182"/>
                <a:gd name="connsiteY5" fmla="*/ 108980 h 247318"/>
                <a:gd name="connsiteX6" fmla="*/ 324241 w 615182"/>
                <a:gd name="connsiteY6" fmla="*/ 247318 h 247318"/>
                <a:gd name="connsiteX7" fmla="*/ 164079 w 615182"/>
                <a:gd name="connsiteY7" fmla="*/ 180977 h 247318"/>
                <a:gd name="connsiteX8" fmla="*/ 122611 w 615182"/>
                <a:gd name="connsiteY8" fmla="*/ 119472 h 247318"/>
                <a:gd name="connsiteX9" fmla="*/ 112027 w 615182"/>
                <a:gd name="connsiteY9" fmla="*/ 121609 h 247318"/>
                <a:gd name="connsiteX10" fmla="*/ 0 w 615182"/>
                <a:gd name="connsiteY10" fmla="*/ 9582 h 247318"/>
                <a:gd name="connsiteX11" fmla="*/ 1935 w 615182"/>
                <a:gd name="connsiteY11" fmla="*/ 0 h 247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182" h="247318">
                  <a:moveTo>
                    <a:pt x="1935" y="0"/>
                  </a:moveTo>
                  <a:lnTo>
                    <a:pt x="615182" y="0"/>
                  </a:lnTo>
                  <a:lnTo>
                    <a:pt x="612632" y="11481"/>
                  </a:lnTo>
                  <a:cubicBezTo>
                    <a:pt x="601734" y="34904"/>
                    <a:pt x="576222" y="51339"/>
                    <a:pt x="546487" y="51339"/>
                  </a:cubicBezTo>
                  <a:lnTo>
                    <a:pt x="544650" y="51002"/>
                  </a:lnTo>
                  <a:lnTo>
                    <a:pt x="532944" y="108980"/>
                  </a:lnTo>
                  <a:cubicBezTo>
                    <a:pt x="498559" y="190275"/>
                    <a:pt x="418061" y="247318"/>
                    <a:pt x="324241" y="247318"/>
                  </a:cubicBezTo>
                  <a:cubicBezTo>
                    <a:pt x="261694" y="247318"/>
                    <a:pt x="205068" y="221966"/>
                    <a:pt x="164079" y="180977"/>
                  </a:cubicBezTo>
                  <a:lnTo>
                    <a:pt x="122611" y="119472"/>
                  </a:lnTo>
                  <a:lnTo>
                    <a:pt x="112027" y="121609"/>
                  </a:lnTo>
                  <a:cubicBezTo>
                    <a:pt x="50156" y="121609"/>
                    <a:pt x="0" y="71453"/>
                    <a:pt x="0" y="9582"/>
                  </a:cubicBezTo>
                  <a:lnTo>
                    <a:pt x="1935" y="0"/>
                  </a:lnTo>
                  <a:close/>
                </a:path>
              </a:pathLst>
            </a:custGeom>
            <a:solidFill>
              <a:sysClr val="window" lastClr="FFFFFF"/>
            </a:solidFill>
            <a:ln w="9525" algn="ctr">
              <a:solidFill>
                <a:srgbClr val="A7A8AA"/>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a:ea typeface="+mn-ea"/>
                <a:cs typeface="+mn-cs"/>
              </a:endParaRPr>
            </a:p>
          </p:txBody>
        </p:sp>
        <p:sp>
          <p:nvSpPr>
            <p:cNvPr id="12" name="Freeform 25">
              <a:extLst>
                <a:ext uri="{FF2B5EF4-FFF2-40B4-BE49-F238E27FC236}">
                  <a16:creationId xmlns:a16="http://schemas.microsoft.com/office/drawing/2014/main" id="{DBA9A145-88B5-C5A6-D3A2-B039FA1D36D3}"/>
                </a:ext>
              </a:extLst>
            </p:cNvPr>
            <p:cNvSpPr/>
            <p:nvPr/>
          </p:nvSpPr>
          <p:spPr bwMode="gray">
            <a:xfrm>
              <a:off x="7721845" y="1364436"/>
              <a:ext cx="616338" cy="205688"/>
            </a:xfrm>
            <a:custGeom>
              <a:avLst/>
              <a:gdLst>
                <a:gd name="connsiteX0" fmla="*/ 322306 w 616338"/>
                <a:gd name="connsiteY0" fmla="*/ 0 h 205688"/>
                <a:gd name="connsiteX1" fmla="*/ 482468 w 616338"/>
                <a:gd name="connsiteY1" fmla="*/ 66341 h 205688"/>
                <a:gd name="connsiteX2" fmla="*/ 525403 w 616338"/>
                <a:gd name="connsiteY2" fmla="*/ 130022 h 205688"/>
                <a:gd name="connsiteX3" fmla="*/ 544552 w 616338"/>
                <a:gd name="connsiteY3" fmla="*/ 126507 h 205688"/>
                <a:gd name="connsiteX4" fmla="*/ 616338 w 616338"/>
                <a:gd name="connsiteY4" fmla="*/ 191767 h 205688"/>
                <a:gd name="connsiteX5" fmla="*/ 613247 w 616338"/>
                <a:gd name="connsiteY5" fmla="*/ 205688 h 205688"/>
                <a:gd name="connsiteX6" fmla="*/ 0 w 616338"/>
                <a:gd name="connsiteY6" fmla="*/ 205688 h 205688"/>
                <a:gd name="connsiteX7" fmla="*/ 6869 w 616338"/>
                <a:gd name="connsiteY7" fmla="*/ 171664 h 205688"/>
                <a:gd name="connsiteX8" fmla="*/ 110092 w 616338"/>
                <a:gd name="connsiteY8" fmla="*/ 103243 h 205688"/>
                <a:gd name="connsiteX9" fmla="*/ 134009 w 616338"/>
                <a:gd name="connsiteY9" fmla="*/ 108072 h 205688"/>
                <a:gd name="connsiteX10" fmla="*/ 162144 w 616338"/>
                <a:gd name="connsiteY10" fmla="*/ 66341 h 205688"/>
                <a:gd name="connsiteX11" fmla="*/ 322306 w 616338"/>
                <a:gd name="connsiteY11" fmla="*/ 0 h 20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6338" h="205688">
                  <a:moveTo>
                    <a:pt x="322306" y="0"/>
                  </a:moveTo>
                  <a:cubicBezTo>
                    <a:pt x="384853" y="0"/>
                    <a:pt x="441478" y="25352"/>
                    <a:pt x="482468" y="66341"/>
                  </a:cubicBezTo>
                  <a:lnTo>
                    <a:pt x="525403" y="130022"/>
                  </a:lnTo>
                  <a:lnTo>
                    <a:pt x="544552" y="126507"/>
                  </a:lnTo>
                  <a:cubicBezTo>
                    <a:pt x="584198" y="126507"/>
                    <a:pt x="616338" y="155725"/>
                    <a:pt x="616338" y="191767"/>
                  </a:cubicBezTo>
                  <a:lnTo>
                    <a:pt x="613247" y="205688"/>
                  </a:lnTo>
                  <a:lnTo>
                    <a:pt x="0" y="205688"/>
                  </a:lnTo>
                  <a:lnTo>
                    <a:pt x="6869" y="171664"/>
                  </a:lnTo>
                  <a:cubicBezTo>
                    <a:pt x="23875" y="131456"/>
                    <a:pt x="63689" y="103243"/>
                    <a:pt x="110092" y="103243"/>
                  </a:cubicBezTo>
                  <a:lnTo>
                    <a:pt x="134009" y="108072"/>
                  </a:lnTo>
                  <a:lnTo>
                    <a:pt x="162144" y="66341"/>
                  </a:lnTo>
                  <a:cubicBezTo>
                    <a:pt x="203133" y="25352"/>
                    <a:pt x="259759" y="0"/>
                    <a:pt x="322306" y="0"/>
                  </a:cubicBezTo>
                  <a:close/>
                </a:path>
              </a:pathLst>
            </a:custGeom>
            <a:solidFill>
              <a:sysClr val="window" lastClr="FFFFFF"/>
            </a:solidFill>
            <a:ln w="9525" algn="ctr">
              <a:solidFill>
                <a:srgbClr val="A7A8AA"/>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a:ea typeface="+mn-ea"/>
                <a:cs typeface="+mn-cs"/>
              </a:endParaRPr>
            </a:p>
          </p:txBody>
        </p:sp>
      </p:grpSp>
      <p:sp>
        <p:nvSpPr>
          <p:cNvPr id="15" name="Freeform 23">
            <a:extLst>
              <a:ext uri="{FF2B5EF4-FFF2-40B4-BE49-F238E27FC236}">
                <a16:creationId xmlns:a16="http://schemas.microsoft.com/office/drawing/2014/main" id="{28E438D8-32C5-1ECE-0176-6F28A4288C0E}"/>
              </a:ext>
            </a:extLst>
          </p:cNvPr>
          <p:cNvSpPr/>
          <p:nvPr/>
        </p:nvSpPr>
        <p:spPr bwMode="gray">
          <a:xfrm>
            <a:off x="11040085" y="938383"/>
            <a:ext cx="456394" cy="158757"/>
          </a:xfrm>
          <a:custGeom>
            <a:avLst/>
            <a:gdLst>
              <a:gd name="connsiteX0" fmla="*/ 573788 w 1231845"/>
              <a:gd name="connsiteY0" fmla="*/ 0 h 480350"/>
              <a:gd name="connsiteX1" fmla="*/ 863654 w 1231845"/>
              <a:gd name="connsiteY1" fmla="*/ 192135 h 480350"/>
              <a:gd name="connsiteX2" fmla="*/ 864731 w 1231845"/>
              <a:gd name="connsiteY2" fmla="*/ 195607 h 480350"/>
              <a:gd name="connsiteX3" fmla="*/ 888375 w 1231845"/>
              <a:gd name="connsiteY3" fmla="*/ 190833 h 480350"/>
              <a:gd name="connsiteX4" fmla="*/ 1002404 w 1231845"/>
              <a:gd name="connsiteY4" fmla="*/ 266417 h 480350"/>
              <a:gd name="connsiteX5" fmla="*/ 1009334 w 1231845"/>
              <a:gd name="connsiteY5" fmla="*/ 300740 h 480350"/>
              <a:gd name="connsiteX6" fmla="*/ 1036376 w 1231845"/>
              <a:gd name="connsiteY6" fmla="*/ 303466 h 480350"/>
              <a:gd name="connsiteX7" fmla="*/ 1228879 w 1231845"/>
              <a:gd name="connsiteY7" fmla="*/ 469373 h 480350"/>
              <a:gd name="connsiteX8" fmla="*/ 1231845 w 1231845"/>
              <a:gd name="connsiteY8" fmla="*/ 480350 h 480350"/>
              <a:gd name="connsiteX9" fmla="*/ 9061 w 1231845"/>
              <a:gd name="connsiteY9" fmla="*/ 480350 h 480350"/>
              <a:gd name="connsiteX10" fmla="*/ 4805 w 1231845"/>
              <a:gd name="connsiteY10" fmla="*/ 466640 h 480350"/>
              <a:gd name="connsiteX11" fmla="*/ 0 w 1231845"/>
              <a:gd name="connsiteY11" fmla="*/ 418980 h 480350"/>
              <a:gd name="connsiteX12" fmla="*/ 236487 w 1231845"/>
              <a:gd name="connsiteY12" fmla="*/ 182493 h 480350"/>
              <a:gd name="connsiteX13" fmla="*/ 284147 w 1231845"/>
              <a:gd name="connsiteY13" fmla="*/ 187298 h 480350"/>
              <a:gd name="connsiteX14" fmla="*/ 286202 w 1231845"/>
              <a:gd name="connsiteY14" fmla="*/ 187935 h 480350"/>
              <a:gd name="connsiteX15" fmla="*/ 312927 w 1231845"/>
              <a:gd name="connsiteY15" fmla="*/ 138698 h 480350"/>
              <a:gd name="connsiteX16" fmla="*/ 573788 w 1231845"/>
              <a:gd name="connsiteY16" fmla="*/ 0 h 48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1845" h="480350">
                <a:moveTo>
                  <a:pt x="573788" y="0"/>
                </a:moveTo>
                <a:cubicBezTo>
                  <a:pt x="704094" y="0"/>
                  <a:pt x="815897" y="79225"/>
                  <a:pt x="863654" y="192135"/>
                </a:cubicBezTo>
                <a:lnTo>
                  <a:pt x="864731" y="195607"/>
                </a:lnTo>
                <a:lnTo>
                  <a:pt x="888375" y="190833"/>
                </a:lnTo>
                <a:cubicBezTo>
                  <a:pt x="939635" y="190833"/>
                  <a:pt x="983617" y="221999"/>
                  <a:pt x="1002404" y="266417"/>
                </a:cubicBezTo>
                <a:lnTo>
                  <a:pt x="1009334" y="300740"/>
                </a:lnTo>
                <a:lnTo>
                  <a:pt x="1036376" y="303466"/>
                </a:lnTo>
                <a:cubicBezTo>
                  <a:pt x="1125549" y="321713"/>
                  <a:pt x="1198152" y="385450"/>
                  <a:pt x="1228879" y="469373"/>
                </a:cubicBezTo>
                <a:lnTo>
                  <a:pt x="1231845" y="480350"/>
                </a:lnTo>
                <a:lnTo>
                  <a:pt x="9061" y="480350"/>
                </a:lnTo>
                <a:lnTo>
                  <a:pt x="4805" y="466640"/>
                </a:lnTo>
                <a:cubicBezTo>
                  <a:pt x="1655" y="451246"/>
                  <a:pt x="0" y="435306"/>
                  <a:pt x="0" y="418980"/>
                </a:cubicBezTo>
                <a:cubicBezTo>
                  <a:pt x="0" y="288372"/>
                  <a:pt x="105879" y="182493"/>
                  <a:pt x="236487" y="182493"/>
                </a:cubicBezTo>
                <a:cubicBezTo>
                  <a:pt x="252813" y="182493"/>
                  <a:pt x="268752" y="184147"/>
                  <a:pt x="284147" y="187298"/>
                </a:cubicBezTo>
                <a:lnTo>
                  <a:pt x="286202" y="187935"/>
                </a:lnTo>
                <a:lnTo>
                  <a:pt x="312927" y="138698"/>
                </a:lnTo>
                <a:cubicBezTo>
                  <a:pt x="369461" y="55018"/>
                  <a:pt x="465199" y="0"/>
                  <a:pt x="573788" y="0"/>
                </a:cubicBezTo>
                <a:close/>
              </a:path>
            </a:pathLst>
          </a:custGeom>
          <a:solidFill>
            <a:sysClr val="window" lastClr="FFFFFF"/>
          </a:solidFill>
          <a:ln w="9525" algn="ctr">
            <a:solidFill>
              <a:srgbClr val="A7A8AA"/>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GB" sz="1600" b="1" i="0" u="none" strike="noStrike" kern="1200" cap="none" spc="0" normalizeH="0" baseline="0" noProof="0">
              <a:ln>
                <a:noFill/>
              </a:ln>
              <a:solidFill>
                <a:prstClr val="white"/>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65A3CA32-7767-482B-5DE8-9C51D03427C7}"/>
              </a:ext>
            </a:extLst>
          </p:cNvPr>
          <p:cNvSpPr/>
          <p:nvPr/>
        </p:nvSpPr>
        <p:spPr bwMode="gray">
          <a:xfrm>
            <a:off x="647800" y="1352996"/>
            <a:ext cx="491426" cy="4566574"/>
          </a:xfrm>
          <a:prstGeom prst="rect">
            <a:avLst/>
          </a:prstGeom>
          <a:solidFill>
            <a:srgbClr val="000000"/>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600" b="1" kern="1200" dirty="0">
              <a:solidFill>
                <a:prstClr val="white"/>
              </a:solidFill>
              <a:latin typeface="Calibri"/>
              <a:ea typeface="+mn-ea"/>
              <a:cs typeface="+mn-cs"/>
            </a:endParaRPr>
          </a:p>
        </p:txBody>
      </p:sp>
      <p:sp>
        <p:nvSpPr>
          <p:cNvPr id="18" name="Rectangle 17">
            <a:extLst>
              <a:ext uri="{FF2B5EF4-FFF2-40B4-BE49-F238E27FC236}">
                <a16:creationId xmlns:a16="http://schemas.microsoft.com/office/drawing/2014/main" id="{30456A14-95BE-3CEF-2F98-9A4C255565EC}"/>
              </a:ext>
            </a:extLst>
          </p:cNvPr>
          <p:cNvSpPr/>
          <p:nvPr/>
        </p:nvSpPr>
        <p:spPr bwMode="gray">
          <a:xfrm>
            <a:off x="538211" y="2645233"/>
            <a:ext cx="1553825"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Ποσό</a:t>
            </a:r>
            <a:endParaRPr lang="en-US" sz="2400" b="1" kern="1200" dirty="0">
              <a:solidFill>
                <a:prstClr val="white"/>
              </a:solidFill>
              <a:latin typeface="Calibri"/>
              <a:ea typeface="+mn-ea"/>
              <a:cs typeface="+mn-cs"/>
            </a:endParaRPr>
          </a:p>
        </p:txBody>
      </p:sp>
      <p:sp>
        <p:nvSpPr>
          <p:cNvPr id="19" name="Rectangle 18">
            <a:extLst>
              <a:ext uri="{FF2B5EF4-FFF2-40B4-BE49-F238E27FC236}">
                <a16:creationId xmlns:a16="http://schemas.microsoft.com/office/drawing/2014/main" id="{FEA523E1-1129-A22F-9965-DCB30019D35B}"/>
              </a:ext>
            </a:extLst>
          </p:cNvPr>
          <p:cNvSpPr/>
          <p:nvPr/>
        </p:nvSpPr>
        <p:spPr bwMode="gray">
          <a:xfrm>
            <a:off x="538211" y="3686494"/>
            <a:ext cx="2114344"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Περίοδος </a:t>
            </a:r>
            <a:endParaRPr lang="en-US" sz="2400" b="1" kern="1200" dirty="0">
              <a:solidFill>
                <a:prstClr val="white"/>
              </a:solidFill>
              <a:latin typeface="Calibri"/>
              <a:ea typeface="+mn-ea"/>
              <a:cs typeface="+mn-cs"/>
            </a:endParaRPr>
          </a:p>
        </p:txBody>
      </p:sp>
      <p:sp>
        <p:nvSpPr>
          <p:cNvPr id="20" name="Title 2">
            <a:extLst>
              <a:ext uri="{FF2B5EF4-FFF2-40B4-BE49-F238E27FC236}">
                <a16:creationId xmlns:a16="http://schemas.microsoft.com/office/drawing/2014/main" id="{7A612E74-C539-2EF9-C4CA-C624ECEB4153}"/>
              </a:ext>
            </a:extLst>
          </p:cNvPr>
          <p:cNvSpPr txBox="1">
            <a:spLocks/>
          </p:cNvSpPr>
          <p:nvPr/>
        </p:nvSpPr>
        <p:spPr>
          <a:xfrm>
            <a:off x="538211" y="1621013"/>
            <a:ext cx="2370931" cy="533400"/>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defPPr marR="0" lvl="0" algn="l" rtl="0">
              <a:lnSpc>
                <a:spcPct val="100000"/>
              </a:lnSpc>
              <a:spcBef>
                <a:spcPts val="0"/>
              </a:spcBef>
              <a:spcAft>
                <a:spcPts val="0"/>
              </a:spcAft>
            </a:defPPr>
            <a:lvl1pPr algn="ctr">
              <a:buClrTx/>
              <a:defRPr sz="1800" kern="1200">
                <a:solidFill>
                  <a:prstClr val="white"/>
                </a:solidFill>
                <a:latin typeface="Calibri"/>
                <a:ea typeface="+mn-ea"/>
                <a:cs typeface="+mn-c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2400" b="1" dirty="0"/>
              <a:t>Ποιους αφορά;</a:t>
            </a:r>
            <a:endParaRPr lang="en-US" sz="2400" b="1" dirty="0"/>
          </a:p>
        </p:txBody>
      </p:sp>
      <p:sp>
        <p:nvSpPr>
          <p:cNvPr id="21" name="Rectangle 20">
            <a:extLst>
              <a:ext uri="{FF2B5EF4-FFF2-40B4-BE49-F238E27FC236}">
                <a16:creationId xmlns:a16="http://schemas.microsoft.com/office/drawing/2014/main" id="{52CFC7C8-49C6-92E7-53DF-34FD667ECDC5}"/>
              </a:ext>
            </a:extLst>
          </p:cNvPr>
          <p:cNvSpPr/>
          <p:nvPr/>
        </p:nvSpPr>
        <p:spPr bwMode="gray">
          <a:xfrm>
            <a:off x="538211" y="4982096"/>
            <a:ext cx="2114344"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Πλατφόρμα</a:t>
            </a:r>
            <a:endParaRPr lang="en-US" sz="2400" b="1" kern="1200" dirty="0">
              <a:solidFill>
                <a:prstClr val="white"/>
              </a:solidFill>
              <a:latin typeface="Calibri"/>
              <a:ea typeface="+mn-ea"/>
              <a:cs typeface="+mn-cs"/>
            </a:endParaRPr>
          </a:p>
        </p:txBody>
      </p:sp>
      <p:sp>
        <p:nvSpPr>
          <p:cNvPr id="22" name="TextBox 21">
            <a:extLst>
              <a:ext uri="{FF2B5EF4-FFF2-40B4-BE49-F238E27FC236}">
                <a16:creationId xmlns:a16="http://schemas.microsoft.com/office/drawing/2014/main" id="{FF9FE240-B776-8DB8-A332-2574A41A2E8C}"/>
              </a:ext>
            </a:extLst>
          </p:cNvPr>
          <p:cNvSpPr txBox="1"/>
          <p:nvPr/>
        </p:nvSpPr>
        <p:spPr>
          <a:xfrm>
            <a:off x="3052180" y="1637328"/>
            <a:ext cx="6636326" cy="461665"/>
          </a:xfrm>
          <a:prstGeom prst="rect">
            <a:avLst/>
          </a:prstGeom>
          <a:noFill/>
        </p:spPr>
        <p:txBody>
          <a:bodyPr wrap="square">
            <a:spAutoFit/>
          </a:bodyPr>
          <a:lstStyle/>
          <a:p>
            <a:pPr>
              <a:buClr>
                <a:schemeClr val="bg1"/>
              </a:buClr>
            </a:pPr>
            <a:r>
              <a:rPr lang="el-GR" sz="2400" b="1" dirty="0">
                <a:solidFill>
                  <a:schemeClr val="bg2"/>
                </a:solidFill>
                <a:latin typeface="Calibri" panose="020F0502020204030204" pitchFamily="34" charset="0"/>
                <a:ea typeface="Verdana" panose="020B0604030504040204" pitchFamily="34" charset="0"/>
                <a:cs typeface="Calibri" panose="020F0502020204030204" pitchFamily="34" charset="0"/>
              </a:rPr>
              <a:t>1,2 εκατ.</a:t>
            </a:r>
            <a:r>
              <a:rPr lang="el-GR" sz="2400" b="1" dirty="0">
                <a:solidFill>
                  <a:schemeClr val="tx1"/>
                </a:solidFill>
                <a:latin typeface="Calibri" panose="020F0502020204030204" pitchFamily="34" charset="0"/>
                <a:ea typeface="Verdana" panose="020B0604030504040204" pitchFamily="34" charset="0"/>
                <a:cs typeface="Calibri" panose="020F0502020204030204" pitchFamily="34" charset="0"/>
              </a:rPr>
              <a:t> </a:t>
            </a:r>
            <a:r>
              <a:rPr lang="el-GR" sz="2400" dirty="0">
                <a:solidFill>
                  <a:schemeClr val="tx1"/>
                </a:solidFill>
                <a:latin typeface="Calibri" panose="020F0502020204030204" pitchFamily="34" charset="0"/>
                <a:ea typeface="Verdana" panose="020B0604030504040204" pitchFamily="34" charset="0"/>
                <a:cs typeface="Calibri" panose="020F0502020204030204" pitchFamily="34" charset="0"/>
              </a:rPr>
              <a:t>ωφελούμενοι</a:t>
            </a:r>
            <a:endParaRPr lang="el-GR" sz="24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1A9CF6E6-2876-4BB2-AECF-82BE979C5B4B}"/>
              </a:ext>
            </a:extLst>
          </p:cNvPr>
          <p:cNvSpPr txBox="1"/>
          <p:nvPr/>
        </p:nvSpPr>
        <p:spPr>
          <a:xfrm>
            <a:off x="2249086" y="2570077"/>
            <a:ext cx="6636326" cy="769441"/>
          </a:xfrm>
          <a:prstGeom prst="rect">
            <a:avLst/>
          </a:prstGeom>
          <a:noFill/>
        </p:spPr>
        <p:txBody>
          <a:bodyPr wrap="square">
            <a:spAutoFit/>
          </a:bodyPr>
          <a:lstStyle/>
          <a:p>
            <a:pPr defTabSz="1219170" eaLnBrk="0" fontAlgn="base" hangingPunct="0">
              <a:spcBef>
                <a:spcPts val="1200"/>
              </a:spcBef>
              <a:spcAft>
                <a:spcPts val="800"/>
              </a:spcAft>
            </a:pPr>
            <a:r>
              <a:rPr lang="el-GR" sz="2200" dirty="0">
                <a:solidFill>
                  <a:schemeClr val="tx1"/>
                </a:solidFill>
                <a:latin typeface="Calibri" panose="020F0502020204030204" pitchFamily="34" charset="0"/>
                <a:ea typeface="Verdana" panose="020B0604030504040204" pitchFamily="34" charset="0"/>
                <a:cs typeface="Calibri" panose="020F0502020204030204" pitchFamily="34" charset="0"/>
              </a:rPr>
              <a:t>Ενίσχυση </a:t>
            </a:r>
            <a:r>
              <a:rPr lang="en-US" sz="2200" b="1" dirty="0">
                <a:solidFill>
                  <a:schemeClr val="bg2"/>
                </a:solidFill>
                <a:latin typeface="Calibri" panose="020F0502020204030204" pitchFamily="34" charset="0"/>
                <a:ea typeface="Verdana" panose="020B0604030504040204" pitchFamily="34" charset="0"/>
                <a:cs typeface="Calibri" panose="020F0502020204030204" pitchFamily="34" charset="0"/>
              </a:rPr>
              <a:t>60 </a:t>
            </a:r>
            <a:r>
              <a:rPr lang="el-GR" sz="2200" b="1" dirty="0">
                <a:solidFill>
                  <a:schemeClr val="bg2"/>
                </a:solidFill>
                <a:latin typeface="Calibri" panose="020F0502020204030204" pitchFamily="34" charset="0"/>
                <a:ea typeface="Verdana" panose="020B0604030504040204" pitchFamily="34" charset="0"/>
                <a:cs typeface="Calibri" panose="020F0502020204030204" pitchFamily="34" charset="0"/>
              </a:rPr>
              <a:t>ευρώ το μήνα πολλαπλασιαζόμενη με τις </a:t>
            </a:r>
            <a:r>
              <a:rPr lang="el-GR" sz="2200" b="1" dirty="0" err="1">
                <a:solidFill>
                  <a:schemeClr val="bg2"/>
                </a:solidFill>
                <a:latin typeface="Calibri" panose="020F0502020204030204" pitchFamily="34" charset="0"/>
                <a:ea typeface="Verdana" panose="020B0604030504040204" pitchFamily="34" charset="0"/>
                <a:cs typeface="Calibri" panose="020F0502020204030204" pitchFamily="34" charset="0"/>
              </a:rPr>
              <a:t>βαθμοημέρες</a:t>
            </a:r>
            <a:r>
              <a:rPr lang="el-GR" sz="2200" b="1" dirty="0">
                <a:solidFill>
                  <a:schemeClr val="bg2"/>
                </a:solidFill>
                <a:latin typeface="Calibri" panose="020F0502020204030204" pitchFamily="34" charset="0"/>
                <a:ea typeface="Verdana" panose="020B0604030504040204" pitchFamily="34" charset="0"/>
                <a:cs typeface="Calibri" panose="020F0502020204030204" pitchFamily="34" charset="0"/>
              </a:rPr>
              <a:t>, </a:t>
            </a:r>
            <a:r>
              <a:rPr lang="el-GR" sz="2200" dirty="0">
                <a:solidFill>
                  <a:schemeClr val="tx1"/>
                </a:solidFill>
                <a:latin typeface="Calibri" panose="020F0502020204030204" pitchFamily="34" charset="0"/>
                <a:ea typeface="Verdana" panose="020B0604030504040204" pitchFamily="34" charset="0"/>
                <a:cs typeface="Calibri" panose="020F0502020204030204" pitchFamily="34" charset="0"/>
              </a:rPr>
              <a:t>με συνολική επιδότηση </a:t>
            </a:r>
            <a:r>
              <a:rPr lang="el-GR" sz="2200" b="1" dirty="0">
                <a:solidFill>
                  <a:schemeClr val="bg2"/>
                </a:solidFill>
                <a:latin typeface="Calibri" panose="020F0502020204030204" pitchFamily="34" charset="0"/>
                <a:ea typeface="Verdana" panose="020B0604030504040204" pitchFamily="34" charset="0"/>
                <a:cs typeface="Calibri" panose="020F0502020204030204" pitchFamily="34" charset="0"/>
              </a:rPr>
              <a:t>120 εκατ. ευρώ</a:t>
            </a:r>
            <a:endParaRPr lang="el-GR" sz="2200" dirty="0">
              <a:solidFill>
                <a:schemeClr val="bg2"/>
              </a:solidFill>
              <a:latin typeface="Calibri" panose="020F0502020204030204" pitchFamily="34" charset="0"/>
              <a:ea typeface="Verdana" panose="020B060403050404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61A6CCA5-1B35-28A8-0AE9-CFC777A06112}"/>
              </a:ext>
            </a:extLst>
          </p:cNvPr>
          <p:cNvSpPr txBox="1"/>
          <p:nvPr/>
        </p:nvSpPr>
        <p:spPr>
          <a:xfrm>
            <a:off x="2762144" y="3619022"/>
            <a:ext cx="6018178" cy="1184940"/>
          </a:xfrm>
          <a:prstGeom prst="rect">
            <a:avLst/>
          </a:prstGeom>
          <a:noFill/>
        </p:spPr>
        <p:txBody>
          <a:bodyPr wrap="square">
            <a:spAutoFit/>
          </a:bodyPr>
          <a:lstStyle/>
          <a:p>
            <a:pPr defTabSz="1219170" eaLnBrk="0" fontAlgn="base" hangingPunct="0">
              <a:spcBef>
                <a:spcPts val="600"/>
              </a:spcBef>
            </a:pPr>
            <a:r>
              <a:rPr lang="el-GR" sz="2200" dirty="0">
                <a:solidFill>
                  <a:schemeClr val="tx1"/>
                </a:solidFill>
                <a:latin typeface="Calibri" panose="020F0502020204030204" pitchFamily="34" charset="0"/>
                <a:ea typeface="Verdana" panose="020B0604030504040204" pitchFamily="34" charset="0"/>
                <a:cs typeface="Calibri" panose="020F0502020204030204" pitchFamily="34" charset="0"/>
              </a:rPr>
              <a:t>Επιδότηση της κατανάλωσης περιόδου </a:t>
            </a:r>
            <a:endParaRPr lang="en-US" sz="2200" dirty="0">
              <a:solidFill>
                <a:schemeClr val="tx1"/>
              </a:solidFill>
              <a:latin typeface="Calibri" panose="020F0502020204030204" pitchFamily="34" charset="0"/>
              <a:ea typeface="Verdana" panose="020B0604030504040204" pitchFamily="34" charset="0"/>
              <a:cs typeface="Calibri" panose="020F0502020204030204" pitchFamily="34" charset="0"/>
            </a:endParaRPr>
          </a:p>
          <a:p>
            <a:pPr defTabSz="1219170" eaLnBrk="0" fontAlgn="base" hangingPunct="0">
              <a:spcBef>
                <a:spcPts val="600"/>
              </a:spcBef>
            </a:pPr>
            <a:r>
              <a:rPr lang="el-GR" sz="2200" b="1" dirty="0">
                <a:solidFill>
                  <a:schemeClr val="bg2"/>
                </a:solidFill>
                <a:latin typeface="Calibri" panose="020F0502020204030204" pitchFamily="34" charset="0"/>
                <a:ea typeface="Verdana" panose="020B0604030504040204" pitchFamily="34" charset="0"/>
                <a:cs typeface="Calibri" panose="020F0502020204030204" pitchFamily="34" charset="0"/>
              </a:rPr>
              <a:t>1.1.2024 έως 31.3.2024. </a:t>
            </a:r>
            <a:r>
              <a:rPr lang="el-GR" sz="2200" dirty="0">
                <a:solidFill>
                  <a:schemeClr val="tx1"/>
                </a:solidFill>
                <a:latin typeface="Calibri" panose="020F0502020204030204" pitchFamily="34" charset="0"/>
                <a:ea typeface="Verdana" panose="020B0604030504040204" pitchFamily="34" charset="0"/>
                <a:cs typeface="Calibri" panose="020F0502020204030204" pitchFamily="34" charset="0"/>
              </a:rPr>
              <a:t>Ελάχιστο ποσό το τρίμηνο </a:t>
            </a:r>
            <a:r>
              <a:rPr lang="el-GR" sz="2200" b="1" dirty="0">
                <a:solidFill>
                  <a:schemeClr val="bg2"/>
                </a:solidFill>
                <a:latin typeface="Calibri" panose="020F0502020204030204" pitchFamily="34" charset="0"/>
                <a:ea typeface="Verdana" panose="020B0604030504040204" pitchFamily="34" charset="0"/>
                <a:cs typeface="Calibri" panose="020F0502020204030204" pitchFamily="34" charset="0"/>
              </a:rPr>
              <a:t>45 ευρώ </a:t>
            </a:r>
            <a:r>
              <a:rPr lang="el-GR" sz="2200" dirty="0">
                <a:solidFill>
                  <a:schemeClr val="tx1"/>
                </a:solidFill>
                <a:latin typeface="Calibri" panose="020F0502020204030204" pitchFamily="34" charset="0"/>
                <a:ea typeface="Verdana" panose="020B0604030504040204" pitchFamily="34" charset="0"/>
                <a:cs typeface="Calibri" panose="020F0502020204030204" pitchFamily="34" charset="0"/>
              </a:rPr>
              <a:t>και μέγιστο </a:t>
            </a:r>
            <a:r>
              <a:rPr lang="el-GR" sz="2200" b="1" dirty="0">
                <a:solidFill>
                  <a:schemeClr val="bg2"/>
                </a:solidFill>
                <a:latin typeface="Calibri" panose="020F0502020204030204" pitchFamily="34" charset="0"/>
                <a:ea typeface="Verdana" panose="020B0604030504040204" pitchFamily="34" charset="0"/>
                <a:cs typeface="Calibri" panose="020F0502020204030204" pitchFamily="34" charset="0"/>
              </a:rPr>
              <a:t>480 ευρώ</a:t>
            </a:r>
          </a:p>
        </p:txBody>
      </p:sp>
      <p:sp>
        <p:nvSpPr>
          <p:cNvPr id="27" name="TextBox 26">
            <a:extLst>
              <a:ext uri="{FF2B5EF4-FFF2-40B4-BE49-F238E27FC236}">
                <a16:creationId xmlns:a16="http://schemas.microsoft.com/office/drawing/2014/main" id="{0F5575EE-E318-5C48-003C-179747E9362E}"/>
              </a:ext>
            </a:extLst>
          </p:cNvPr>
          <p:cNvSpPr txBox="1"/>
          <p:nvPr/>
        </p:nvSpPr>
        <p:spPr>
          <a:xfrm>
            <a:off x="2652555" y="5033171"/>
            <a:ext cx="6260663" cy="430887"/>
          </a:xfrm>
          <a:prstGeom prst="rect">
            <a:avLst/>
          </a:prstGeom>
          <a:noFill/>
        </p:spPr>
        <p:txBody>
          <a:bodyPr wrap="square">
            <a:spAutoFit/>
          </a:bodyPr>
          <a:lstStyle/>
          <a:p>
            <a:pPr defTabSz="1219170" eaLnBrk="0" fontAlgn="base" hangingPunct="0">
              <a:spcBef>
                <a:spcPts val="1200"/>
              </a:spcBef>
              <a:spcAft>
                <a:spcPts val="800"/>
              </a:spcAft>
            </a:pPr>
            <a:r>
              <a:rPr lang="el-GR" sz="2200" dirty="0">
                <a:solidFill>
                  <a:schemeClr val="tx1"/>
                </a:solidFill>
                <a:latin typeface="Calibri" panose="020F0502020204030204" pitchFamily="34" charset="0"/>
                <a:ea typeface="Verdana" panose="020B0604030504040204" pitchFamily="34" charset="0"/>
                <a:cs typeface="Calibri" panose="020F0502020204030204" pitchFamily="34" charset="0"/>
              </a:rPr>
              <a:t>Αιτήσεις στην πλατφόρμα </a:t>
            </a:r>
            <a:r>
              <a:rPr lang="el-GR" sz="2200" b="1" dirty="0">
                <a:solidFill>
                  <a:schemeClr val="bg2"/>
                </a:solidFill>
                <a:latin typeface="Calibri" panose="020F0502020204030204" pitchFamily="34" charset="0"/>
                <a:ea typeface="Verdana" panose="020B0604030504040204" pitchFamily="34" charset="0"/>
                <a:cs typeface="Calibri" panose="020F0502020204030204" pitchFamily="34" charset="0"/>
              </a:rPr>
              <a:t>«</a:t>
            </a:r>
            <a:r>
              <a:rPr lang="el-GR" sz="2200" b="1" dirty="0" err="1">
                <a:solidFill>
                  <a:schemeClr val="bg2"/>
                </a:solidFill>
                <a:latin typeface="Calibri" panose="020F0502020204030204" pitchFamily="34" charset="0"/>
                <a:ea typeface="Verdana" panose="020B0604030504040204" pitchFamily="34" charset="0"/>
                <a:cs typeface="Calibri" panose="020F0502020204030204" pitchFamily="34" charset="0"/>
              </a:rPr>
              <a:t>myθερμανση</a:t>
            </a:r>
            <a:r>
              <a:rPr lang="el-GR" sz="2200" b="1" dirty="0">
                <a:solidFill>
                  <a:schemeClr val="bg2"/>
                </a:solidFill>
                <a:latin typeface="Calibri" panose="020F0502020204030204" pitchFamily="34" charset="0"/>
                <a:ea typeface="Verdana" panose="020B0604030504040204" pitchFamily="34" charset="0"/>
                <a:cs typeface="Calibri" panose="020F0502020204030204" pitchFamily="34" charset="0"/>
              </a:rPr>
              <a:t>»</a:t>
            </a:r>
            <a:r>
              <a:rPr lang="en-US" sz="2200" b="1" dirty="0">
                <a:solidFill>
                  <a:schemeClr val="tx1"/>
                </a:solidFill>
                <a:latin typeface="Calibri" panose="020F0502020204030204" pitchFamily="34" charset="0"/>
                <a:ea typeface="Verdana" panose="020B0604030504040204" pitchFamily="34" charset="0"/>
                <a:cs typeface="Calibri" panose="020F0502020204030204" pitchFamily="34" charset="0"/>
              </a:rPr>
              <a:t> </a:t>
            </a:r>
            <a:r>
              <a:rPr lang="el-GR" sz="2200" dirty="0">
                <a:solidFill>
                  <a:schemeClr val="tx1"/>
                </a:solidFill>
                <a:latin typeface="Calibri" panose="020F0502020204030204" pitchFamily="34" charset="0"/>
                <a:ea typeface="Verdana" panose="020B0604030504040204" pitchFamily="34" charset="0"/>
                <a:cs typeface="Calibri" panose="020F0502020204030204" pitchFamily="34" charset="0"/>
              </a:rPr>
              <a:t>της ΑΑΔΕ</a:t>
            </a:r>
            <a:endParaRPr lang="en-US" sz="2200" dirty="0">
              <a:solidFill>
                <a:schemeClr val="tx1"/>
              </a:solidFill>
              <a:latin typeface="Calibri" panose="020F0502020204030204" pitchFamily="34" charset="0"/>
              <a:ea typeface="Verdana" panose="020B0604030504040204" pitchFamily="34" charset="0"/>
              <a:cs typeface="Calibri" panose="020F0502020204030204" pitchFamily="34" charset="0"/>
            </a:endParaRPr>
          </a:p>
        </p:txBody>
      </p:sp>
      <p:sp>
        <p:nvSpPr>
          <p:cNvPr id="2" name="Θέση αριθμού διαφάνειας 1">
            <a:extLst>
              <a:ext uri="{FF2B5EF4-FFF2-40B4-BE49-F238E27FC236}">
                <a16:creationId xmlns:a16="http://schemas.microsoft.com/office/drawing/2014/main" id="{7928CC8A-3156-48ED-BE41-301E85C2E8C7}"/>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5</a:t>
            </a:fld>
            <a:endParaRPr lang="el-GR"/>
          </a:p>
        </p:txBody>
      </p:sp>
      <p:sp>
        <p:nvSpPr>
          <p:cNvPr id="4" name="Rectangle 3">
            <a:extLst>
              <a:ext uri="{FF2B5EF4-FFF2-40B4-BE49-F238E27FC236}">
                <a16:creationId xmlns:a16="http://schemas.microsoft.com/office/drawing/2014/main" id="{EC9F2DD7-BE91-271B-3BF7-EB22C61D679A}"/>
              </a:ext>
            </a:extLst>
          </p:cNvPr>
          <p:cNvSpPr/>
          <p:nvPr/>
        </p:nvSpPr>
        <p:spPr>
          <a:xfrm>
            <a:off x="8944773" y="3226176"/>
            <a:ext cx="2927251" cy="1569660"/>
          </a:xfrm>
          <a:prstGeom prst="rect">
            <a:avLst/>
          </a:prstGeom>
          <a:solidFill>
            <a:schemeClr val="accent1">
              <a:lumMod val="20000"/>
              <a:lumOff val="80000"/>
              <a:alpha val="56000"/>
            </a:schemeClr>
          </a:solidFill>
          <a:ln w="9525" cap="rnd">
            <a:solidFill>
              <a:schemeClr val="bg2"/>
            </a:solidFill>
          </a:ln>
        </p:spPr>
        <p:txBody>
          <a:bodyPr wrap="square">
            <a:spAutoFit/>
          </a:bodyPr>
          <a:lstStyle/>
          <a:p>
            <a:pPr defTabSz="1219170" eaLnBrk="0" fontAlgn="base" hangingPunct="0">
              <a:spcBef>
                <a:spcPts val="1200"/>
              </a:spcBef>
              <a:spcAft>
                <a:spcPts val="800"/>
              </a:spcAft>
            </a:pPr>
            <a:r>
              <a:rPr lang="el-GR" sz="1600" b="1" i="1" dirty="0">
                <a:solidFill>
                  <a:schemeClr val="tx1"/>
                </a:solidFill>
                <a:latin typeface="Calibri" panose="020F0502020204030204" pitchFamily="34" charset="0"/>
                <a:ea typeface="Verdana" panose="020B0604030504040204" pitchFamily="34" charset="0"/>
                <a:cs typeface="Calibri" panose="020F0502020204030204" pitchFamily="34" charset="0"/>
              </a:rPr>
              <a:t>Συνεχίζονται και το 2024 οι </a:t>
            </a:r>
            <a:r>
              <a:rPr lang="el-GR" sz="1600" b="1" i="1" dirty="0" err="1">
                <a:solidFill>
                  <a:schemeClr val="tx1"/>
                </a:solidFill>
                <a:latin typeface="Calibri" panose="020F0502020204030204" pitchFamily="34" charset="0"/>
                <a:ea typeface="Verdana" panose="020B0604030504040204" pitchFamily="34" charset="0"/>
                <a:cs typeface="Calibri" panose="020F0502020204030204" pitchFamily="34" charset="0"/>
              </a:rPr>
              <a:t>στοχευμένες</a:t>
            </a:r>
            <a:r>
              <a:rPr lang="el-GR" sz="1600" b="1" i="1" dirty="0">
                <a:solidFill>
                  <a:schemeClr val="tx1"/>
                </a:solidFill>
                <a:latin typeface="Calibri" panose="020F0502020204030204" pitchFamily="34" charset="0"/>
                <a:ea typeface="Verdana" panose="020B0604030504040204" pitchFamily="34" charset="0"/>
                <a:cs typeface="Calibri" panose="020F0502020204030204" pitchFamily="34" charset="0"/>
              </a:rPr>
              <a:t> επιδοτήσεις στους λογαριασμούς ηλεκτρικής ενέργειας των δικαιούχων Κοινωνικού Οικιακού Τιμολογίου</a:t>
            </a:r>
          </a:p>
        </p:txBody>
      </p:sp>
      <p:sp>
        <p:nvSpPr>
          <p:cNvPr id="5" name="TextBox 4">
            <a:extLst>
              <a:ext uri="{FF2B5EF4-FFF2-40B4-BE49-F238E27FC236}">
                <a16:creationId xmlns:a16="http://schemas.microsoft.com/office/drawing/2014/main" id="{D01C71FD-4C11-A65F-71F9-6C4F6B6F04A1}"/>
              </a:ext>
            </a:extLst>
          </p:cNvPr>
          <p:cNvSpPr txBox="1"/>
          <p:nvPr/>
        </p:nvSpPr>
        <p:spPr>
          <a:xfrm>
            <a:off x="8930485" y="1942860"/>
            <a:ext cx="3318163" cy="1154162"/>
          </a:xfrm>
          <a:prstGeom prst="rect">
            <a:avLst/>
          </a:prstGeom>
          <a:solidFill>
            <a:sysClr val="window" lastClr="FFFFFF">
              <a:alpha val="53000"/>
            </a:sysClr>
          </a:solidFill>
        </p:spPr>
        <p:txBody>
          <a:bodyPr wrap="square">
            <a:spAutoFit/>
          </a:bodyPr>
          <a:lstStyle/>
          <a:p>
            <a:pPr>
              <a:buClr>
                <a:schemeClr val="bg1"/>
              </a:buClr>
            </a:pPr>
            <a:r>
              <a:rPr lang="el-GR" sz="2300" b="1" dirty="0">
                <a:solidFill>
                  <a:schemeClr val="bg2"/>
                </a:solidFill>
                <a:latin typeface="Calibri" panose="020F0502020204030204" pitchFamily="34" charset="0"/>
                <a:ea typeface="Verdana" panose="020B0604030504040204" pitchFamily="34" charset="0"/>
                <a:cs typeface="Calibri" panose="020F0502020204030204" pitchFamily="34" charset="0"/>
              </a:rPr>
              <a:t>Συνεχίζονται οι επιδοτήσεις στους κοινωνικά ευάλωτους</a:t>
            </a:r>
            <a:endParaRPr lang="el-GR" sz="23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11695542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îş1îdê">
            <a:extLst>
              <a:ext uri="{FF2B5EF4-FFF2-40B4-BE49-F238E27FC236}">
                <a16:creationId xmlns:a16="http://schemas.microsoft.com/office/drawing/2014/main" id="{E0EE3F40-DDDB-9F9A-F44D-8C63CACD546B}"/>
              </a:ext>
            </a:extLst>
          </p:cNvPr>
          <p:cNvSpPr txBox="1"/>
          <p:nvPr/>
        </p:nvSpPr>
        <p:spPr>
          <a:xfrm>
            <a:off x="457199" y="1457076"/>
            <a:ext cx="1955234" cy="307777"/>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2000" b="1" dirty="0">
                <a:solidFill>
                  <a:srgbClr val="002060"/>
                </a:solidFill>
                <a:latin typeface="Calibri" panose="020F0502020204030204" pitchFamily="34" charset="0"/>
                <a:ea typeface="Helvetica Neue" panose="02000503000000020004" pitchFamily="2" charset="0"/>
                <a:cs typeface="Calibri" panose="020F0502020204030204" pitchFamily="34" charset="0"/>
              </a:rPr>
              <a:t>Δικαιούχοι</a:t>
            </a:r>
            <a:endParaRPr kumimoji="0" lang="en-US" altLang="zh-CN"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6" name="iSļîďe">
            <a:extLst>
              <a:ext uri="{FF2B5EF4-FFF2-40B4-BE49-F238E27FC236}">
                <a16:creationId xmlns:a16="http://schemas.microsoft.com/office/drawing/2014/main" id="{09585310-A96B-A3B6-0076-25DC8CD33021}"/>
              </a:ext>
            </a:extLst>
          </p:cNvPr>
          <p:cNvSpPr txBox="1"/>
          <p:nvPr/>
        </p:nvSpPr>
        <p:spPr>
          <a:xfrm>
            <a:off x="3409764" y="1303189"/>
            <a:ext cx="1948602" cy="615553"/>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altLang="zh-CN" sz="2000" b="1"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Περίοδος Θέρμανσης</a:t>
            </a:r>
          </a:p>
        </p:txBody>
      </p:sp>
      <p:sp>
        <p:nvSpPr>
          <p:cNvPr id="38" name="iṡľiḓè">
            <a:extLst>
              <a:ext uri="{FF2B5EF4-FFF2-40B4-BE49-F238E27FC236}">
                <a16:creationId xmlns:a16="http://schemas.microsoft.com/office/drawing/2014/main" id="{34F98027-61A6-1AC5-A56F-847594D7B814}"/>
              </a:ext>
            </a:extLst>
          </p:cNvPr>
          <p:cNvSpPr txBox="1"/>
          <p:nvPr/>
        </p:nvSpPr>
        <p:spPr>
          <a:xfrm>
            <a:off x="6339872" y="1457076"/>
            <a:ext cx="1949332" cy="307777"/>
          </a:xfrm>
          <a:prstGeom prst="rect">
            <a:avLst/>
          </a:prstGeom>
          <a:noFill/>
        </p:spPr>
        <p:txBody>
          <a:bodyPr wrap="square" lIns="0" tIns="0" rIns="0" bIns="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l-GR" altLang="zh-CN" sz="2000" b="1" dirty="0">
                <a:solidFill>
                  <a:srgbClr val="002060"/>
                </a:solidFill>
                <a:latin typeface="Calibri" panose="020F0502020204030204" pitchFamily="34" charset="0"/>
                <a:cs typeface="Calibri" panose="020F0502020204030204" pitchFamily="34" charset="0"/>
              </a:rPr>
              <a:t>Επίδομα</a:t>
            </a:r>
            <a:endParaRPr lang="en-US" altLang="zh-CN" sz="2000" b="1" dirty="0">
              <a:solidFill>
                <a:srgbClr val="002060"/>
              </a:solidFill>
              <a:latin typeface="Calibri" panose="020F0502020204030204" pitchFamily="34" charset="0"/>
              <a:cs typeface="Calibri" panose="020F0502020204030204" pitchFamily="34" charset="0"/>
            </a:endParaRPr>
          </a:p>
        </p:txBody>
      </p:sp>
      <p:sp>
        <p:nvSpPr>
          <p:cNvPr id="39" name="ïŝľiḋe">
            <a:extLst>
              <a:ext uri="{FF2B5EF4-FFF2-40B4-BE49-F238E27FC236}">
                <a16:creationId xmlns:a16="http://schemas.microsoft.com/office/drawing/2014/main" id="{8E5C8369-9CC3-678D-BADA-4836FF9F5A85}"/>
              </a:ext>
            </a:extLst>
          </p:cNvPr>
          <p:cNvSpPr/>
          <p:nvPr/>
        </p:nvSpPr>
        <p:spPr>
          <a:xfrm>
            <a:off x="6332016" y="2303408"/>
            <a:ext cx="2466000" cy="276999"/>
          </a:xfrm>
          <a:prstGeom prst="rect">
            <a:avLst/>
          </a:prstGeom>
          <a:solidFill>
            <a:schemeClr val="tx1"/>
          </a:solidFill>
          <a:ln w="12700">
            <a:miter lim="400000"/>
          </a:ln>
          <a:extLst>
            <a:ext uri="{C572A759-6A51-4108-AA02-DFA0A04FC94B}">
              <ma14:wrappingTextBoxFlag xmlns="" xmlns:lc="http://schemas.openxmlformats.org/drawingml/2006/lockedCanvas" xmlns:ma14="http://schemas.microsoft.com/office/mac/drawingml/2011/main" xmlns:p14="http://schemas.microsoft.com/office/powerpoint/2010/main" xmlns:a14="http://schemas.microsoft.com/office/drawing/2010/main" xmlns:a16="http://schemas.microsoft.com/office/drawing/2014/main" val="1"/>
            </a:ext>
          </a:extLst>
        </p:spPr>
        <p:txBody>
          <a:bodyPr wrap="square" lIns="0" tIns="0" rIns="0" bIns="0">
            <a:spAutoFit/>
          </a:bodyPr>
          <a:lstStyle/>
          <a:p>
            <a:pPr algn="ctr">
              <a:buClrTx/>
            </a:pPr>
            <a:r>
              <a:rPr lang="el-GR" sz="1800" b="1" dirty="0">
                <a:solidFill>
                  <a:schemeClr val="bg1"/>
                </a:solidFill>
                <a:latin typeface="Calibri" panose="020F0502020204030204" pitchFamily="34" charset="0"/>
                <a:ea typeface="Verdana" panose="020B0604030504040204" pitchFamily="34" charset="0"/>
                <a:cs typeface="Calibri" panose="020F0502020204030204" pitchFamily="34" charset="0"/>
              </a:rPr>
              <a:t>60 ευρώ μηνιαίως</a:t>
            </a:r>
            <a:endParaRPr lang="en-US" altLang="zh-CN" sz="18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40" name="îṡ1ïde">
            <a:extLst>
              <a:ext uri="{FF2B5EF4-FFF2-40B4-BE49-F238E27FC236}">
                <a16:creationId xmlns:a16="http://schemas.microsoft.com/office/drawing/2014/main" id="{841663FA-8B74-A773-8933-0B5C742542AD}"/>
              </a:ext>
            </a:extLst>
          </p:cNvPr>
          <p:cNvSpPr txBox="1"/>
          <p:nvPr/>
        </p:nvSpPr>
        <p:spPr>
          <a:xfrm>
            <a:off x="9202850" y="1470722"/>
            <a:ext cx="1963458" cy="307777"/>
          </a:xfrm>
          <a:prstGeom prst="rect">
            <a:avLst/>
          </a:prstGeom>
          <a:noFill/>
        </p:spPr>
        <p:txBody>
          <a:bodyPr wrap="square" lIns="0" tIns="0" rIns="0" bIns="0" rtlCol="0" anchor="ctr">
            <a:spAutoFit/>
          </a:bodyPr>
          <a:lstStyle/>
          <a:p>
            <a:pPr>
              <a:buClrTx/>
              <a:defRPr/>
            </a:pPr>
            <a:r>
              <a:rPr lang="el-GR" altLang="zh-CN" sz="2000" b="1" kern="1200" dirty="0">
                <a:solidFill>
                  <a:srgbClr val="0070C0"/>
                </a:solidFill>
                <a:latin typeface="Calibri" panose="020F0502020204030204" pitchFamily="34" charset="0"/>
                <a:ea typeface="+mn-ea"/>
                <a:cs typeface="Calibri" panose="020F0502020204030204" pitchFamily="34" charset="0"/>
              </a:rPr>
              <a:t>Χρηματοδότηση</a:t>
            </a:r>
            <a:endParaRPr lang="en-US" altLang="zh-CN" sz="2000" b="1" kern="1200" dirty="0">
              <a:solidFill>
                <a:srgbClr val="0070C0"/>
              </a:solidFill>
              <a:latin typeface="Calibri" panose="020F0502020204030204" pitchFamily="34" charset="0"/>
              <a:ea typeface="+mn-ea"/>
              <a:cs typeface="Calibri" panose="020F0502020204030204" pitchFamily="34" charset="0"/>
            </a:endParaRPr>
          </a:p>
        </p:txBody>
      </p:sp>
      <p:sp>
        <p:nvSpPr>
          <p:cNvPr id="41" name="iSľïḓê">
            <a:extLst>
              <a:ext uri="{FF2B5EF4-FFF2-40B4-BE49-F238E27FC236}">
                <a16:creationId xmlns:a16="http://schemas.microsoft.com/office/drawing/2014/main" id="{AF619081-B089-FE97-B20D-4EFFEB460D31}"/>
              </a:ext>
            </a:extLst>
          </p:cNvPr>
          <p:cNvSpPr/>
          <p:nvPr/>
        </p:nvSpPr>
        <p:spPr>
          <a:xfrm>
            <a:off x="9239658" y="2303409"/>
            <a:ext cx="2466000" cy="276999"/>
          </a:xfrm>
          <a:prstGeom prst="rect">
            <a:avLst/>
          </a:prstGeom>
          <a:solidFill>
            <a:schemeClr val="tx1"/>
          </a:solidFill>
          <a:ln w="12700">
            <a:miter lim="400000"/>
          </a:ln>
          <a:extLst>
            <a:ext uri="{C572A759-6A51-4108-AA02-DFA0A04FC94B}">
              <ma14:wrappingTextBoxFlag xmlns="" xmlns:lc="http://schemas.openxmlformats.org/drawingml/2006/lockedCanvas" xmlns:ma14="http://schemas.microsoft.com/office/mac/drawingml/2011/main" xmlns:p14="http://schemas.microsoft.com/office/powerpoint/2010/main" xmlns:a14="http://schemas.microsoft.com/office/drawing/2010/main" xmlns:a16="http://schemas.microsoft.com/office/drawing/2014/main" val="1"/>
            </a:ext>
          </a:extLst>
        </p:spPr>
        <p:txBody>
          <a:bodyPr wrap="square" lIns="0" tIns="0" rIns="0" bIns="0">
            <a:spAutoFit/>
          </a:bodyPr>
          <a:lstStyle/>
          <a:p>
            <a:pPr algn="ctr">
              <a:buClrTx/>
            </a:pPr>
            <a:r>
              <a:rPr lang="el-GR" altLang="zh-CN" sz="1800" b="1" dirty="0">
                <a:solidFill>
                  <a:schemeClr val="bg1"/>
                </a:solidFill>
                <a:latin typeface="Calibri" panose="020F0502020204030204" pitchFamily="34" charset="0"/>
                <a:ea typeface="Verdana" panose="020B0604030504040204" pitchFamily="34" charset="0"/>
                <a:cs typeface="Calibri" panose="020F0502020204030204" pitchFamily="34" charset="0"/>
              </a:rPr>
              <a:t>120 εκατ. μέσω ΤΕΜ</a:t>
            </a:r>
            <a:endParaRPr lang="en-US" altLang="zh-CN" sz="18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42" name="Oval 7">
            <a:extLst>
              <a:ext uri="{FF2B5EF4-FFF2-40B4-BE49-F238E27FC236}">
                <a16:creationId xmlns:a16="http://schemas.microsoft.com/office/drawing/2014/main" id="{87FFD9FA-2CAF-5D64-2C11-2D8883016A99}"/>
              </a:ext>
            </a:extLst>
          </p:cNvPr>
          <p:cNvSpPr>
            <a:spLocks noChangeArrowheads="1"/>
          </p:cNvSpPr>
          <p:nvPr/>
        </p:nvSpPr>
        <p:spPr bwMode="auto">
          <a:xfrm>
            <a:off x="2271968" y="1530503"/>
            <a:ext cx="647886" cy="443922"/>
          </a:xfrm>
          <a:prstGeom prst="triangle">
            <a:avLst/>
          </a:prstGeom>
          <a:solidFill>
            <a:srgbClr val="000000"/>
          </a:solidFill>
          <a:ln>
            <a:noFill/>
          </a:ln>
        </p:spPr>
        <p:txBody>
          <a:bodyPr vert="horz" wrap="square" lIns="0" tIns="0" rIns="0" bIns="0" numCol="1" anchor="b" anchorCtr="0" compatLnSpc="1">
            <a:prstTxWarp prst="textNoShape">
              <a:avLst/>
            </a:prstTxWarp>
          </a:bodyPr>
          <a:lstStyle/>
          <a:p>
            <a:pPr algn="ctr">
              <a:buClrTx/>
              <a:buFontTx/>
              <a:buNone/>
            </a:pPr>
            <a:r>
              <a:rPr lang="en-US" sz="2000" b="1" kern="1200" dirty="0">
                <a:solidFill>
                  <a:prstClr val="white"/>
                </a:solidFill>
                <a:latin typeface="Calibri"/>
                <a:ea typeface="+mn-ea"/>
                <a:cs typeface="+mn-cs"/>
              </a:rPr>
              <a:t>01</a:t>
            </a:r>
          </a:p>
        </p:txBody>
      </p:sp>
      <p:sp>
        <p:nvSpPr>
          <p:cNvPr id="43" name="Oval 7">
            <a:extLst>
              <a:ext uri="{FF2B5EF4-FFF2-40B4-BE49-F238E27FC236}">
                <a16:creationId xmlns:a16="http://schemas.microsoft.com/office/drawing/2014/main" id="{B38C9BA6-F6E7-F3B6-DE0B-35EE093B7B1D}"/>
              </a:ext>
            </a:extLst>
          </p:cNvPr>
          <p:cNvSpPr>
            <a:spLocks noChangeArrowheads="1"/>
          </p:cNvSpPr>
          <p:nvPr/>
        </p:nvSpPr>
        <p:spPr bwMode="auto">
          <a:xfrm>
            <a:off x="5224810" y="1530503"/>
            <a:ext cx="647886" cy="443922"/>
          </a:xfrm>
          <a:prstGeom prst="triangle">
            <a:avLst/>
          </a:prstGeom>
          <a:solidFill>
            <a:schemeClr val="accent1"/>
          </a:solidFill>
          <a:ln>
            <a:noFill/>
          </a:ln>
        </p:spPr>
        <p:txBody>
          <a:bodyPr vert="horz" wrap="square" lIns="0" tIns="0" rIns="0" bIns="0" numCol="1" anchor="b" anchorCtr="0" compatLnSpc="1">
            <a:prstTxWarp prst="textNoShape">
              <a:avLst/>
            </a:prstTxWarp>
          </a:bodyPr>
          <a:lstStyle/>
          <a:p>
            <a:pPr algn="ctr">
              <a:buClrTx/>
              <a:buFontTx/>
              <a:buNone/>
            </a:pPr>
            <a:r>
              <a:rPr lang="en-US" sz="2000" b="1" kern="1200" dirty="0">
                <a:solidFill>
                  <a:prstClr val="white"/>
                </a:solidFill>
                <a:latin typeface="Calibri"/>
                <a:ea typeface="+mn-ea"/>
                <a:cs typeface="+mn-cs"/>
              </a:rPr>
              <a:t>0</a:t>
            </a:r>
            <a:r>
              <a:rPr lang="en-US" altLang="zh-CN" sz="2000" b="1" kern="1200" dirty="0">
                <a:solidFill>
                  <a:prstClr val="white"/>
                </a:solidFill>
                <a:latin typeface="Calibri"/>
                <a:ea typeface="+mn-ea"/>
                <a:cs typeface="+mn-cs"/>
              </a:rPr>
              <a:t>2</a:t>
            </a:r>
            <a:endParaRPr lang="en-US" sz="2000" b="1" kern="1200" dirty="0">
              <a:solidFill>
                <a:prstClr val="white"/>
              </a:solidFill>
              <a:latin typeface="Calibri"/>
              <a:ea typeface="+mn-ea"/>
              <a:cs typeface="+mn-cs"/>
            </a:endParaRPr>
          </a:p>
        </p:txBody>
      </p:sp>
      <p:sp>
        <p:nvSpPr>
          <p:cNvPr id="44" name="Oval 7">
            <a:extLst>
              <a:ext uri="{FF2B5EF4-FFF2-40B4-BE49-F238E27FC236}">
                <a16:creationId xmlns:a16="http://schemas.microsoft.com/office/drawing/2014/main" id="{77B19E86-52BE-C3FD-D160-3D2173F21E72}"/>
              </a:ext>
            </a:extLst>
          </p:cNvPr>
          <p:cNvSpPr>
            <a:spLocks noChangeArrowheads="1"/>
          </p:cNvSpPr>
          <p:nvPr/>
        </p:nvSpPr>
        <p:spPr bwMode="auto">
          <a:xfrm>
            <a:off x="8154884" y="1530503"/>
            <a:ext cx="647886" cy="443922"/>
          </a:xfrm>
          <a:prstGeom prst="triangle">
            <a:avLst/>
          </a:prstGeom>
          <a:solidFill>
            <a:schemeClr val="tx1"/>
          </a:solidFill>
          <a:ln>
            <a:noFill/>
          </a:ln>
        </p:spPr>
        <p:txBody>
          <a:bodyPr vert="horz" wrap="square" lIns="0" tIns="0" rIns="0" bIns="0" numCol="1" anchor="b"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prstClr val="white"/>
                </a:solidFill>
                <a:effectLst/>
                <a:uLnTx/>
                <a:uFillTx/>
                <a:latin typeface="Calibri"/>
                <a:ea typeface="+mn-ea"/>
                <a:cs typeface="+mn-cs"/>
              </a:rPr>
              <a:t>03</a:t>
            </a: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45" name="Oval 7">
            <a:extLst>
              <a:ext uri="{FF2B5EF4-FFF2-40B4-BE49-F238E27FC236}">
                <a16:creationId xmlns:a16="http://schemas.microsoft.com/office/drawing/2014/main" id="{1B494EAE-C68E-0D31-3F2F-81753DDA371C}"/>
              </a:ext>
            </a:extLst>
          </p:cNvPr>
          <p:cNvSpPr>
            <a:spLocks noChangeArrowheads="1"/>
          </p:cNvSpPr>
          <p:nvPr/>
        </p:nvSpPr>
        <p:spPr bwMode="auto">
          <a:xfrm>
            <a:off x="11072892" y="1530503"/>
            <a:ext cx="647886" cy="443922"/>
          </a:xfrm>
          <a:prstGeom prst="triangle">
            <a:avLst/>
          </a:prstGeom>
          <a:solidFill>
            <a:schemeClr val="accent1"/>
          </a:solidFill>
          <a:ln>
            <a:noFill/>
          </a:ln>
        </p:spPr>
        <p:txBody>
          <a:bodyPr vert="horz" wrap="square" lIns="0" tIns="0" rIns="0" bIns="0" numCol="1" anchor="b" anchorCtr="0" compatLnSpc="1">
            <a:prstTxWarp prst="textNoShape">
              <a:avLst/>
            </a:prstTxWarp>
          </a:bodyPr>
          <a:lstStyle/>
          <a:p>
            <a:pPr algn="ctr">
              <a:buClrTx/>
              <a:buFontTx/>
              <a:buNone/>
            </a:pPr>
            <a:r>
              <a:rPr lang="en-US" altLang="zh-CN" sz="2000" b="1" kern="1200" dirty="0">
                <a:solidFill>
                  <a:schemeClr val="bg1"/>
                </a:solidFill>
                <a:latin typeface="Calibri"/>
                <a:ea typeface="+mn-ea"/>
                <a:cs typeface="+mn-cs"/>
              </a:rPr>
              <a:t>04</a:t>
            </a:r>
            <a:endParaRPr lang="en-US" sz="2000" b="1" kern="1200" dirty="0">
              <a:solidFill>
                <a:schemeClr val="bg1"/>
              </a:solidFill>
              <a:latin typeface="Calibri"/>
              <a:ea typeface="+mn-ea"/>
              <a:cs typeface="+mn-cs"/>
            </a:endParaRPr>
          </a:p>
        </p:txBody>
      </p:sp>
      <p:sp>
        <p:nvSpPr>
          <p:cNvPr id="46" name="L-Shape 3">
            <a:extLst>
              <a:ext uri="{FF2B5EF4-FFF2-40B4-BE49-F238E27FC236}">
                <a16:creationId xmlns:a16="http://schemas.microsoft.com/office/drawing/2014/main" id="{C2898408-0F50-3763-0789-425E7A300801}"/>
              </a:ext>
            </a:extLst>
          </p:cNvPr>
          <p:cNvSpPr/>
          <p:nvPr/>
        </p:nvSpPr>
        <p:spPr>
          <a:xfrm rot="5400000">
            <a:off x="1673004" y="754801"/>
            <a:ext cx="36000" cy="2467609"/>
          </a:xfrm>
          <a:prstGeom prst="rect">
            <a:avLst/>
          </a:prstGeom>
          <a:solidFill>
            <a:srgbClr val="000000"/>
          </a:solidFill>
          <a:ln w="25400" cap="flat" cmpd="sng" algn="ctr">
            <a:noFill/>
            <a:prstDash val="solid"/>
          </a:ln>
          <a:effectLst/>
        </p:spPr>
        <p:txBody>
          <a:bodyPr/>
          <a:lstStyle/>
          <a:p>
            <a:endParaRPr lang="el-GR"/>
          </a:p>
        </p:txBody>
      </p:sp>
      <p:sp>
        <p:nvSpPr>
          <p:cNvPr id="47" name="L-Shape 3">
            <a:extLst>
              <a:ext uri="{FF2B5EF4-FFF2-40B4-BE49-F238E27FC236}">
                <a16:creationId xmlns:a16="http://schemas.microsoft.com/office/drawing/2014/main" id="{37E09003-CC07-C0AB-A4EE-86B16DDE915B}"/>
              </a:ext>
            </a:extLst>
          </p:cNvPr>
          <p:cNvSpPr/>
          <p:nvPr/>
        </p:nvSpPr>
        <p:spPr>
          <a:xfrm rot="5400000">
            <a:off x="4622846" y="754800"/>
            <a:ext cx="36000" cy="2467609"/>
          </a:xfrm>
          <a:prstGeom prst="rect">
            <a:avLst/>
          </a:prstGeom>
          <a:solidFill>
            <a:schemeClr val="accent1"/>
          </a:solidFill>
          <a:ln w="25400" cap="flat" cmpd="sng" algn="ctr">
            <a:noFill/>
            <a:prstDash val="solid"/>
          </a:ln>
          <a:effectLst/>
        </p:spPr>
        <p:txBody>
          <a:bodyPr/>
          <a:lstStyle/>
          <a:p>
            <a:endParaRPr lang="el-GR"/>
          </a:p>
        </p:txBody>
      </p:sp>
      <p:sp>
        <p:nvSpPr>
          <p:cNvPr id="48" name="L-Shape 3">
            <a:extLst>
              <a:ext uri="{FF2B5EF4-FFF2-40B4-BE49-F238E27FC236}">
                <a16:creationId xmlns:a16="http://schemas.microsoft.com/office/drawing/2014/main" id="{35F26C0D-637A-AD07-465B-6C475F0DF55A}"/>
              </a:ext>
            </a:extLst>
          </p:cNvPr>
          <p:cNvSpPr/>
          <p:nvPr/>
        </p:nvSpPr>
        <p:spPr>
          <a:xfrm rot="5400000">
            <a:off x="7553254" y="754800"/>
            <a:ext cx="36000" cy="2467609"/>
          </a:xfrm>
          <a:prstGeom prst="rect">
            <a:avLst/>
          </a:prstGeom>
          <a:solidFill>
            <a:schemeClr val="tx1"/>
          </a:solidFill>
          <a:ln w="25400" cap="flat" cmpd="sng" algn="ctr">
            <a:noFill/>
            <a:prstDash val="solid"/>
          </a:ln>
          <a:effectLst/>
        </p:spPr>
        <p:txBody>
          <a:bodyPr/>
          <a:lstStyle/>
          <a:p>
            <a:endParaRPr lang="el-GR"/>
          </a:p>
        </p:txBody>
      </p:sp>
      <p:sp>
        <p:nvSpPr>
          <p:cNvPr id="49" name="L-Shape 3">
            <a:extLst>
              <a:ext uri="{FF2B5EF4-FFF2-40B4-BE49-F238E27FC236}">
                <a16:creationId xmlns:a16="http://schemas.microsoft.com/office/drawing/2014/main" id="{DE12AC8D-F942-9D0B-D9DB-E525CFDE4E3E}"/>
              </a:ext>
            </a:extLst>
          </p:cNvPr>
          <p:cNvSpPr/>
          <p:nvPr/>
        </p:nvSpPr>
        <p:spPr>
          <a:xfrm rot="5400000">
            <a:off x="10482995" y="754801"/>
            <a:ext cx="36000" cy="2467609"/>
          </a:xfrm>
          <a:prstGeom prst="rect">
            <a:avLst/>
          </a:prstGeom>
          <a:solidFill>
            <a:schemeClr val="accent1"/>
          </a:solidFill>
          <a:ln w="25400" cap="flat" cmpd="sng" algn="ctr">
            <a:noFill/>
            <a:prstDash val="solid"/>
          </a:ln>
          <a:effectLst/>
        </p:spPr>
        <p:txBody>
          <a:bodyPr/>
          <a:lstStyle/>
          <a:p>
            <a:endParaRPr lang="el-GR"/>
          </a:p>
        </p:txBody>
      </p:sp>
      <p:sp>
        <p:nvSpPr>
          <p:cNvPr id="50" name="Isosceles Triangle 49">
            <a:extLst>
              <a:ext uri="{FF2B5EF4-FFF2-40B4-BE49-F238E27FC236}">
                <a16:creationId xmlns:a16="http://schemas.microsoft.com/office/drawing/2014/main" id="{CF4DFD93-BC6D-A109-9EEC-51E1CC5849E6}"/>
              </a:ext>
            </a:extLst>
          </p:cNvPr>
          <p:cNvSpPr/>
          <p:nvPr/>
        </p:nvSpPr>
        <p:spPr bwMode="gray">
          <a:xfrm rot="10800000">
            <a:off x="1606296" y="2003696"/>
            <a:ext cx="169418" cy="146050"/>
          </a:xfrm>
          <a:prstGeom prst="triangle">
            <a:avLst/>
          </a:prstGeom>
          <a:solidFill>
            <a:srgbClr val="000000"/>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600" b="1" kern="1200" dirty="0">
              <a:solidFill>
                <a:prstClr val="white"/>
              </a:solidFill>
              <a:latin typeface="Calibri"/>
              <a:ea typeface="+mn-ea"/>
              <a:cs typeface="+mn-cs"/>
            </a:endParaRPr>
          </a:p>
        </p:txBody>
      </p:sp>
      <p:sp>
        <p:nvSpPr>
          <p:cNvPr id="51" name="Isosceles Triangle 50">
            <a:extLst>
              <a:ext uri="{FF2B5EF4-FFF2-40B4-BE49-F238E27FC236}">
                <a16:creationId xmlns:a16="http://schemas.microsoft.com/office/drawing/2014/main" id="{B52FAD18-6811-574E-116C-6026064299AC}"/>
              </a:ext>
            </a:extLst>
          </p:cNvPr>
          <p:cNvSpPr/>
          <p:nvPr/>
        </p:nvSpPr>
        <p:spPr bwMode="gray">
          <a:xfrm rot="10800000">
            <a:off x="4556137" y="2003696"/>
            <a:ext cx="169418" cy="146050"/>
          </a:xfrm>
          <a:prstGeom prst="triangle">
            <a:avLst/>
          </a:prstGeom>
          <a:solidFill>
            <a:schemeClr val="accent1"/>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600" b="1" kern="1200" dirty="0">
              <a:solidFill>
                <a:prstClr val="white"/>
              </a:solidFill>
              <a:latin typeface="Calibri"/>
              <a:ea typeface="+mn-ea"/>
              <a:cs typeface="+mn-cs"/>
            </a:endParaRPr>
          </a:p>
        </p:txBody>
      </p:sp>
      <p:sp>
        <p:nvSpPr>
          <p:cNvPr id="52" name="Isosceles Triangle 51">
            <a:extLst>
              <a:ext uri="{FF2B5EF4-FFF2-40B4-BE49-F238E27FC236}">
                <a16:creationId xmlns:a16="http://schemas.microsoft.com/office/drawing/2014/main" id="{74E27253-5FD9-A8F0-18E7-B841178D8A7D}"/>
              </a:ext>
            </a:extLst>
          </p:cNvPr>
          <p:cNvSpPr/>
          <p:nvPr/>
        </p:nvSpPr>
        <p:spPr bwMode="gray">
          <a:xfrm rot="10800000">
            <a:off x="7486545" y="2003696"/>
            <a:ext cx="169418" cy="146050"/>
          </a:xfrm>
          <a:prstGeom prst="triangle">
            <a:avLst/>
          </a:prstGeom>
          <a:solidFill>
            <a:schemeClr val="tx1"/>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0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53" name="Isosceles Triangle 52">
            <a:extLst>
              <a:ext uri="{FF2B5EF4-FFF2-40B4-BE49-F238E27FC236}">
                <a16:creationId xmlns:a16="http://schemas.microsoft.com/office/drawing/2014/main" id="{0DFAA1F6-0C99-10E2-59A1-83569B418A40}"/>
              </a:ext>
            </a:extLst>
          </p:cNvPr>
          <p:cNvSpPr/>
          <p:nvPr/>
        </p:nvSpPr>
        <p:spPr bwMode="gray">
          <a:xfrm rot="10800000">
            <a:off x="10416286" y="2003696"/>
            <a:ext cx="169418" cy="146050"/>
          </a:xfrm>
          <a:prstGeom prst="triangle">
            <a:avLst/>
          </a:prstGeom>
          <a:solidFill>
            <a:schemeClr val="accent1"/>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600" b="1" kern="1200" dirty="0">
              <a:solidFill>
                <a:prstClr val="white"/>
              </a:solidFill>
              <a:latin typeface="Calibri"/>
              <a:ea typeface="+mn-ea"/>
              <a:cs typeface="+mn-cs"/>
            </a:endParaRPr>
          </a:p>
        </p:txBody>
      </p:sp>
      <p:sp>
        <p:nvSpPr>
          <p:cNvPr id="2" name="正方形/長方形 11">
            <a:extLst>
              <a:ext uri="{FF2B5EF4-FFF2-40B4-BE49-F238E27FC236}">
                <a16:creationId xmlns:a16="http://schemas.microsoft.com/office/drawing/2014/main" id="{E8AAA8EF-D9D6-C999-6942-002B523AECC1}"/>
              </a:ext>
            </a:extLst>
          </p:cNvPr>
          <p:cNvSpPr/>
          <p:nvPr/>
        </p:nvSpPr>
        <p:spPr bwMode="gray">
          <a:xfrm>
            <a:off x="452243" y="2718833"/>
            <a:ext cx="2467611" cy="3240000"/>
          </a:xfrm>
          <a:prstGeom prst="rect">
            <a:avLst/>
          </a:prstGeom>
          <a:solidFill>
            <a:schemeClr val="accent5">
              <a:lumMod val="40000"/>
              <a:lumOff val="60000"/>
            </a:schemeClr>
          </a:solidFill>
          <a:ln w="12700">
            <a:solidFill>
              <a:srgbClr val="BBBCBC"/>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27000" rIns="54000" bIns="27000" rtlCol="0" anchor="ctr" anchorCtr="0">
            <a:spAutoFit/>
          </a:bodyPr>
          <a:lstStyle/>
          <a:p>
            <a:pPr marR="0" lvl="0" defTabSz="914400" eaLnBrk="1" fontAlgn="auto" latinLnBrk="0" hangingPunct="1">
              <a:lnSpc>
                <a:spcPct val="100000"/>
              </a:lnSpc>
              <a:spcBef>
                <a:spcPts val="0"/>
              </a:spcBef>
              <a:spcAft>
                <a:spcPts val="0"/>
              </a:spcAft>
              <a:buClrTx/>
              <a:buSzTx/>
              <a:tabLst/>
              <a:defRPr/>
            </a:pPr>
            <a:r>
              <a:rPr lang="el-GR" altLang="zh-CN" sz="1600" kern="1200" dirty="0">
                <a:solidFill>
                  <a:schemeClr val="bg2"/>
                </a:solidFill>
                <a:latin typeface="Calibri" panose="020F0502020204030204" pitchFamily="34" charset="0"/>
                <a:cs typeface="Calibri" panose="020F0502020204030204" pitchFamily="34" charset="0"/>
              </a:rPr>
              <a:t>Νοικοκυριά</a:t>
            </a:r>
            <a:r>
              <a:rPr kumimoji="0" lang="en-US" altLang="zh-CN" sz="1600" i="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 </a:t>
            </a:r>
            <a:r>
              <a:rPr lang="el-GR" altLang="zh-CN" sz="1600" kern="1200" dirty="0">
                <a:solidFill>
                  <a:schemeClr val="bg2"/>
                </a:solidFill>
                <a:latin typeface="Calibri" panose="020F0502020204030204" pitchFamily="34" charset="0"/>
                <a:cs typeface="Calibri" panose="020F0502020204030204" pitchFamily="34" charset="0"/>
              </a:rPr>
              <a:t>βάσει των εισοδηματικών κριτηριών </a:t>
            </a:r>
            <a:r>
              <a:rPr lang="el-GR" altLang="zh-CN" sz="1600" b="1" kern="1200" dirty="0">
                <a:solidFill>
                  <a:schemeClr val="bg2"/>
                </a:solidFill>
                <a:latin typeface="Calibri" panose="020F0502020204030204" pitchFamily="34" charset="0"/>
                <a:cs typeface="Calibri" panose="020F0502020204030204" pitchFamily="34" charset="0"/>
              </a:rPr>
              <a:t>που ισχύουν για το επίδομα θέρμανσης Φ.Α</a:t>
            </a:r>
            <a:endParaRPr kumimoji="0" lang="en-US" altLang="zh-CN" sz="1600" b="0" i="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altLang="zh-CN" sz="1600" kern="1200" dirty="0">
              <a:solidFill>
                <a:schemeClr val="bg2"/>
              </a:solidFill>
              <a:latin typeface="Calibri" panose="020F0502020204030204" pitchFamily="34" charset="0"/>
              <a:cs typeface="Calibri" panose="020F0502020204030204" pitchFamily="34" charset="0"/>
            </a:endParaRPr>
          </a:p>
          <a:p>
            <a:pPr marR="0" lvl="0" defTabSz="914400" eaLnBrk="1" fontAlgn="auto" latinLnBrk="0" hangingPunct="1">
              <a:lnSpc>
                <a:spcPct val="100000"/>
              </a:lnSpc>
              <a:spcBef>
                <a:spcPts val="0"/>
              </a:spcBef>
              <a:spcAft>
                <a:spcPts val="0"/>
              </a:spcAft>
              <a:buClrTx/>
              <a:buSzTx/>
              <a:tabLst/>
              <a:defRPr/>
            </a:pPr>
            <a:r>
              <a:rPr lang="el-GR" altLang="zh-CN" sz="1600" kern="1200" dirty="0">
                <a:solidFill>
                  <a:schemeClr val="bg2"/>
                </a:solidFill>
                <a:latin typeface="Calibri" panose="020F0502020204030204" pitchFamily="34" charset="0"/>
                <a:cs typeface="Calibri" panose="020F0502020204030204" pitchFamily="34" charset="0"/>
              </a:rPr>
              <a:t>Εξαιρούνται όσοι λαμβάνουν τακτικό επίδομα θέρμανσης και όσοι είναι ενταγμένοι στο Κοινωνικό Οικιακό Τιμολόγιο</a:t>
            </a:r>
            <a:endParaRPr lang="en-US" altLang="zh-CN" sz="1600" kern="1200" dirty="0">
              <a:solidFill>
                <a:schemeClr val="bg2"/>
              </a:solidFill>
              <a:latin typeface="Calibri" panose="020F0502020204030204" pitchFamily="34" charset="0"/>
              <a:cs typeface="Calibri" panose="020F0502020204030204" pitchFamily="34" charset="0"/>
            </a:endParaRPr>
          </a:p>
          <a:p>
            <a:pPr marL="285750" marR="0" lvl="0"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600" kern="1200" dirty="0">
              <a:solidFill>
                <a:schemeClr val="bg2"/>
              </a:solidFill>
              <a:latin typeface="Helvetica Neue" panose="020B0604020202020204" charset="0"/>
              <a:ea typeface="+mn-ea"/>
              <a:cs typeface="+mn-cs"/>
            </a:endParaRPr>
          </a:p>
        </p:txBody>
      </p:sp>
      <p:sp>
        <p:nvSpPr>
          <p:cNvPr id="4" name="正方形/長方形 11">
            <a:extLst>
              <a:ext uri="{FF2B5EF4-FFF2-40B4-BE49-F238E27FC236}">
                <a16:creationId xmlns:a16="http://schemas.microsoft.com/office/drawing/2014/main" id="{938F4486-21BC-6894-EB11-FBB43A946E57}"/>
              </a:ext>
            </a:extLst>
          </p:cNvPr>
          <p:cNvSpPr/>
          <p:nvPr/>
        </p:nvSpPr>
        <p:spPr bwMode="gray">
          <a:xfrm>
            <a:off x="3373579" y="2714691"/>
            <a:ext cx="2490677" cy="3240000"/>
          </a:xfrm>
          <a:prstGeom prst="rect">
            <a:avLst/>
          </a:prstGeom>
          <a:solidFill>
            <a:schemeClr val="accent5">
              <a:lumMod val="40000"/>
              <a:lumOff val="60000"/>
            </a:schemeClr>
          </a:solidFill>
          <a:ln w="12700">
            <a:solidFill>
              <a:srgbClr val="BBBCBC"/>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27000" rIns="54000" bIns="27000" rtlCol="0" anchor="ctr" anchorCtr="0">
            <a:spAutoFit/>
          </a:bodyPr>
          <a:lstStyle/>
          <a:p>
            <a:pPr marR="0" lvl="0" algn="l" defTabSz="914400" rtl="0" eaLnBrk="1" fontAlgn="auto" latinLnBrk="0" hangingPunct="1">
              <a:lnSpc>
                <a:spcPct val="100000"/>
              </a:lnSpc>
              <a:spcBef>
                <a:spcPts val="0"/>
              </a:spcBef>
              <a:spcAft>
                <a:spcPts val="0"/>
              </a:spcAft>
              <a:buClrTx/>
              <a:buSzTx/>
              <a:tabLst/>
              <a:defRPr/>
            </a:pPr>
            <a:r>
              <a:rPr kumimoji="0" lang="el-GR" altLang="zh-CN" sz="1600" b="0" i="0" u="none" strike="noStrike" kern="1200" cap="none" spc="0" normalizeH="0" baseline="0" noProof="0" dirty="0">
                <a:ln>
                  <a:noFill/>
                </a:ln>
                <a:solidFill>
                  <a:schemeClr val="bg2"/>
                </a:solidFill>
                <a:effectLst/>
                <a:uLnTx/>
                <a:uFillTx/>
                <a:latin typeface="Calibri" panose="020F0502020204030204" pitchFamily="34" charset="0"/>
                <a:ea typeface="宋体" panose="02010600030101010101" pitchFamily="2" charset="-122"/>
                <a:cs typeface="Calibri" panose="020F0502020204030204" pitchFamily="34" charset="0"/>
                <a:sym typeface="Arial"/>
              </a:rPr>
              <a:t>Αφορά δαπάνες </a:t>
            </a:r>
            <a:r>
              <a:rPr kumimoji="0" lang="el-GR" altLang="zh-CN" sz="1600" b="1" i="0" u="none" strike="noStrike" kern="1200" cap="none" spc="0" normalizeH="0" baseline="0" noProof="0" dirty="0">
                <a:ln>
                  <a:noFill/>
                </a:ln>
                <a:solidFill>
                  <a:schemeClr val="bg2"/>
                </a:solidFill>
                <a:effectLst/>
                <a:uLnTx/>
                <a:uFillTx/>
                <a:latin typeface="Calibri" panose="020F0502020204030204" pitchFamily="34" charset="0"/>
                <a:ea typeface="宋体" panose="02010600030101010101" pitchFamily="2" charset="-122"/>
                <a:cs typeface="Calibri" panose="020F0502020204030204" pitchFamily="34" charset="0"/>
                <a:sym typeface="Arial"/>
              </a:rPr>
              <a:t>λογαριασμών</a:t>
            </a:r>
            <a:r>
              <a:rPr kumimoji="0" lang="el-GR" altLang="zh-CN" sz="1600" b="0" i="0" u="none" strike="noStrike" kern="1200" cap="none" spc="0" normalizeH="0" baseline="0" noProof="0" dirty="0">
                <a:ln>
                  <a:noFill/>
                </a:ln>
                <a:solidFill>
                  <a:schemeClr val="bg2"/>
                </a:solidFill>
                <a:effectLst/>
                <a:uLnTx/>
                <a:uFillTx/>
                <a:latin typeface="Calibri" panose="020F0502020204030204" pitchFamily="34" charset="0"/>
                <a:ea typeface="宋体" panose="02010600030101010101" pitchFamily="2" charset="-122"/>
                <a:cs typeface="Calibri" panose="020F0502020204030204" pitchFamily="34" charset="0"/>
                <a:sym typeface="Arial"/>
              </a:rPr>
              <a:t> ρεύματος</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altLang="zh-CN" sz="1600" b="0" i="0" u="none" strike="noStrike" kern="1200" cap="none" spc="0" normalizeH="0" baseline="0" noProof="0" dirty="0">
              <a:ln>
                <a:noFill/>
              </a:ln>
              <a:solidFill>
                <a:schemeClr val="bg2"/>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R="0" lvl="0" algn="l" defTabSz="914400" rtl="0" eaLnBrk="1" fontAlgn="auto" latinLnBrk="0" hangingPunct="1">
              <a:lnSpc>
                <a:spcPct val="100000"/>
              </a:lnSpc>
              <a:spcBef>
                <a:spcPts val="0"/>
              </a:spcBef>
              <a:spcAft>
                <a:spcPts val="0"/>
              </a:spcAft>
              <a:buClrTx/>
              <a:buSzTx/>
              <a:tabLst/>
              <a:defRPr/>
            </a:pPr>
            <a:r>
              <a:rPr kumimoji="0" lang="el-GR" altLang="zh-CN" sz="1600" b="0" i="0" u="none" strike="noStrike" kern="1200" cap="none" spc="0" normalizeH="0" baseline="0" noProof="0" dirty="0">
                <a:ln>
                  <a:noFill/>
                </a:ln>
                <a:solidFill>
                  <a:schemeClr val="bg2"/>
                </a:solidFill>
                <a:effectLst/>
                <a:uLnTx/>
                <a:uFillTx/>
                <a:latin typeface="Calibri" panose="020F0502020204030204" pitchFamily="34" charset="0"/>
                <a:ea typeface="宋体" panose="02010600030101010101" pitchFamily="2" charset="-122"/>
                <a:cs typeface="Calibri" panose="020F0502020204030204" pitchFamily="34" charset="0"/>
                <a:sym typeface="Arial"/>
              </a:rPr>
              <a:t>Στοιχεία δαπανών θα αναρτώνται στην πλατφόρμα </a:t>
            </a:r>
            <a:r>
              <a:rPr lang="el-GR" altLang="zh-CN" sz="1600" kern="1200" dirty="0">
                <a:solidFill>
                  <a:schemeClr val="bg2"/>
                </a:solidFill>
                <a:latin typeface="Calibri" panose="020F0502020204030204" pitchFamily="34" charset="0"/>
                <a:ea typeface="宋体" panose="02010600030101010101" pitchFamily="2" charset="-122"/>
                <a:cs typeface="Calibri" panose="020F0502020204030204" pitchFamily="34" charset="0"/>
              </a:rPr>
              <a:t>από τους προμηθευτές </a:t>
            </a:r>
            <a:r>
              <a:rPr kumimoji="0" lang="el-GR" altLang="zh-CN" sz="1600" b="1" i="0" u="none" strike="noStrike" kern="1200" cap="none" spc="0" normalizeH="0" baseline="0" noProof="0" dirty="0">
                <a:ln>
                  <a:noFill/>
                </a:ln>
                <a:solidFill>
                  <a:schemeClr val="bg2"/>
                </a:solidFill>
                <a:effectLst/>
                <a:uLnTx/>
                <a:uFillTx/>
                <a:latin typeface="Calibri" panose="020F0502020204030204" pitchFamily="34" charset="0"/>
                <a:ea typeface="宋体" panose="02010600030101010101" pitchFamily="2" charset="-122"/>
                <a:cs typeface="Calibri" panose="020F0502020204030204" pitchFamily="34" charset="0"/>
                <a:sym typeface="Arial"/>
              </a:rPr>
              <a:t>έως και 15.9.2024</a:t>
            </a:r>
          </a:p>
          <a:p>
            <a:pPr marR="0" lvl="0" algn="l" defTabSz="914400" rtl="0" eaLnBrk="1" fontAlgn="auto" latinLnBrk="0" hangingPunct="1">
              <a:lnSpc>
                <a:spcPct val="100000"/>
              </a:lnSpc>
              <a:spcBef>
                <a:spcPts val="0"/>
              </a:spcBef>
              <a:spcAft>
                <a:spcPts val="0"/>
              </a:spcAft>
              <a:buClrTx/>
              <a:buSzTx/>
              <a:tabLst/>
              <a:defRPr/>
            </a:pPr>
            <a:endParaRPr lang="el-GR" altLang="zh-CN" sz="1600" b="1" kern="1200" dirty="0">
              <a:solidFill>
                <a:schemeClr val="bg2"/>
              </a:solidFill>
              <a:latin typeface="Helvetica Neue" panose="020B0604020202020204" charset="0"/>
              <a:ea typeface="宋体" panose="02010600030101010101" pitchFamily="2" charset="-122"/>
              <a:cs typeface="Arial"/>
            </a:endParaRPr>
          </a:p>
        </p:txBody>
      </p:sp>
      <p:sp>
        <p:nvSpPr>
          <p:cNvPr id="8" name="TextBox 7">
            <a:extLst>
              <a:ext uri="{FF2B5EF4-FFF2-40B4-BE49-F238E27FC236}">
                <a16:creationId xmlns:a16="http://schemas.microsoft.com/office/drawing/2014/main" id="{D525AD59-C7AB-4FF6-7A9E-FA1E146CA0D3}"/>
              </a:ext>
            </a:extLst>
          </p:cNvPr>
          <p:cNvSpPr txBox="1"/>
          <p:nvPr/>
        </p:nvSpPr>
        <p:spPr>
          <a:xfrm>
            <a:off x="3379510" y="2293719"/>
            <a:ext cx="2466000" cy="276999"/>
          </a:xfrm>
          <a:prstGeom prst="rect">
            <a:avLst/>
          </a:prstGeom>
          <a:solidFill>
            <a:schemeClr val="tx1"/>
          </a:solidFill>
          <a:ln w="12700">
            <a:miter lim="400000"/>
          </a:ln>
        </p:spPr>
        <p:txBody>
          <a:bodyPr wrap="square" lIns="0" tIns="0" rIns="0" bIns="0">
            <a:spAutoFit/>
          </a:bodyPr>
          <a:lstStyle>
            <a:defPPr marR="0" lvl="0" algn="l" rtl="0">
              <a:lnSpc>
                <a:spcPct val="100000"/>
              </a:lnSpc>
              <a:spcBef>
                <a:spcPts val="0"/>
              </a:spcBef>
              <a:spcAft>
                <a:spcPts val="0"/>
              </a:spcAft>
            </a:defPPr>
            <a:lvl1pPr marL="0" indent="0" algn="ctr" defTabSz="914400" eaLnBrk="1" fontAlgn="auto" latinLnBrk="0" hangingPunct="1">
              <a:buClrTx/>
              <a:buSzTx/>
              <a:buFontTx/>
              <a:buNone/>
              <a:tabLst/>
              <a:defRPr b="1">
                <a:solidFill>
                  <a:srgbClr val="FFC000"/>
                </a:solidFill>
                <a:latin typeface="Helvetica Neue" panose="020B0604020202020204" charset="0"/>
                <a:ea typeface="Verdana" panose="020B0604030504040204" pitchFamily="34" charset="0"/>
              </a:defRPr>
            </a:lvl1pPr>
          </a:lstStyle>
          <a:p>
            <a:r>
              <a:rPr lang="el-GR" sz="1800" dirty="0">
                <a:solidFill>
                  <a:schemeClr val="bg1"/>
                </a:solidFill>
                <a:latin typeface="Calibri" panose="020F0502020204030204" pitchFamily="34" charset="0"/>
                <a:cs typeface="Calibri" panose="020F0502020204030204" pitchFamily="34" charset="0"/>
              </a:rPr>
              <a:t>1.1.2024 έως 31.3.2024</a:t>
            </a:r>
            <a:endParaRPr lang="en-US" altLang="zh-CN" sz="1800" dirty="0">
              <a:solidFill>
                <a:schemeClr val="bg1"/>
              </a:solidFill>
              <a:latin typeface="Calibri" panose="020F0502020204030204" pitchFamily="34" charset="0"/>
              <a:cs typeface="Calibri" panose="020F0502020204030204" pitchFamily="34" charset="0"/>
            </a:endParaRPr>
          </a:p>
        </p:txBody>
      </p:sp>
      <p:sp>
        <p:nvSpPr>
          <p:cNvPr id="9" name="正方形/長方形 11">
            <a:extLst>
              <a:ext uri="{FF2B5EF4-FFF2-40B4-BE49-F238E27FC236}">
                <a16:creationId xmlns:a16="http://schemas.microsoft.com/office/drawing/2014/main" id="{3D7BE1DF-629C-8AC8-8AC8-989D76F53735}"/>
              </a:ext>
            </a:extLst>
          </p:cNvPr>
          <p:cNvSpPr/>
          <p:nvPr/>
        </p:nvSpPr>
        <p:spPr bwMode="gray">
          <a:xfrm>
            <a:off x="6317981" y="2723082"/>
            <a:ext cx="2490677" cy="3240000"/>
          </a:xfrm>
          <a:prstGeom prst="rect">
            <a:avLst/>
          </a:prstGeom>
          <a:solidFill>
            <a:schemeClr val="accent5">
              <a:lumMod val="40000"/>
              <a:lumOff val="60000"/>
            </a:schemeClr>
          </a:solidFill>
          <a:ln w="12700">
            <a:solidFill>
              <a:srgbClr val="BBBCBC"/>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27000" rIns="54000" bIns="27000" rtlCol="0" anchor="ctr" anchorCtr="0">
            <a:spAutoFit/>
          </a:bodyPr>
          <a:lstStyle/>
          <a:p>
            <a:pPr lvl="0" defTabSz="914400" eaLnBrk="1" fontAlgn="auto" latinLnBrk="0" hangingPunct="1">
              <a:buClrTx/>
              <a:buSzTx/>
              <a:tabLst/>
              <a:defRPr/>
            </a:pPr>
            <a:r>
              <a:rPr lang="el-GR" altLang="zh-CN" sz="1600" kern="1200" dirty="0">
                <a:solidFill>
                  <a:schemeClr val="bg2"/>
                </a:solidFill>
                <a:latin typeface="Calibri" panose="020F0502020204030204" pitchFamily="34" charset="0"/>
                <a:cs typeface="Calibri" panose="020F0502020204030204" pitchFamily="34" charset="0"/>
              </a:rPr>
              <a:t>Καλύπτει τις διαφοροποιημένες ανάγκες των οικισμών της χώρας</a:t>
            </a:r>
          </a:p>
          <a:p>
            <a:pPr marL="285750" lvl="0" indent="-285750" defTabSz="914400" eaLnBrk="1" fontAlgn="auto" latinLnBrk="0" hangingPunct="1">
              <a:buClrTx/>
              <a:buSzTx/>
              <a:buFont typeface="Wingdings" panose="05000000000000000000" pitchFamily="2" charset="2"/>
              <a:buChar char="Ø"/>
              <a:tabLst/>
              <a:defRPr/>
            </a:pPr>
            <a:endParaRPr lang="el-GR" altLang="zh-CN" sz="1600" kern="1200" dirty="0">
              <a:solidFill>
                <a:schemeClr val="bg2"/>
              </a:solidFill>
              <a:latin typeface="Calibri" panose="020F0502020204030204" pitchFamily="34" charset="0"/>
              <a:cs typeface="Calibri" panose="020F0502020204030204" pitchFamily="34" charset="0"/>
            </a:endParaRPr>
          </a:p>
          <a:p>
            <a:pPr marL="285750" lvl="0" indent="-285750" defTabSz="914400" eaLnBrk="1" fontAlgn="auto" latinLnBrk="0" hangingPunct="1">
              <a:buClrTx/>
              <a:buSzTx/>
              <a:buFont typeface="Wingdings" panose="05000000000000000000" pitchFamily="2" charset="2"/>
              <a:buChar char="Ø"/>
              <a:tabLst/>
              <a:defRPr/>
            </a:pPr>
            <a:endParaRPr lang="el-GR" altLang="zh-CN" sz="1600" b="1" kern="1200" dirty="0">
              <a:solidFill>
                <a:schemeClr val="bg2"/>
              </a:solidFill>
              <a:latin typeface="Calibri" panose="020F0502020204030204" pitchFamily="34" charset="0"/>
              <a:cs typeface="Calibri" panose="020F0502020204030204" pitchFamily="34" charset="0"/>
            </a:endParaRPr>
          </a:p>
          <a:p>
            <a:pPr lvl="0" defTabSz="914400" eaLnBrk="1" fontAlgn="auto" latinLnBrk="0" hangingPunct="1">
              <a:buClrTx/>
              <a:buSzTx/>
              <a:tabLst/>
              <a:defRPr/>
            </a:pPr>
            <a:r>
              <a:rPr lang="el-GR" altLang="zh-CN" sz="1600" b="1" kern="1200" dirty="0">
                <a:solidFill>
                  <a:schemeClr val="bg2"/>
                </a:solidFill>
                <a:latin typeface="Calibri" panose="020F0502020204030204" pitchFamily="34" charset="0"/>
                <a:cs typeface="Calibri" panose="020F0502020204030204" pitchFamily="34" charset="0"/>
              </a:rPr>
              <a:t>20% προσαύξηση</a:t>
            </a:r>
            <a:r>
              <a:rPr lang="el-GR" altLang="zh-CN" sz="1600" kern="1200" dirty="0">
                <a:solidFill>
                  <a:schemeClr val="bg2"/>
                </a:solidFill>
                <a:latin typeface="Calibri" panose="020F0502020204030204" pitchFamily="34" charset="0"/>
                <a:cs typeface="Calibri" panose="020F0502020204030204" pitchFamily="34" charset="0"/>
              </a:rPr>
              <a:t> επιδόματος για κάθε εξαρτώμενο τέκνο</a:t>
            </a:r>
          </a:p>
          <a:p>
            <a:pPr marL="285750" lvl="0" indent="-285750" defTabSz="914400" eaLnBrk="1" fontAlgn="auto" latinLnBrk="0" hangingPunct="1">
              <a:buClrTx/>
              <a:buSzTx/>
              <a:buFont typeface="Wingdings" panose="05000000000000000000" pitchFamily="2" charset="2"/>
              <a:buChar char="Ø"/>
              <a:tabLst/>
              <a:defRPr/>
            </a:pPr>
            <a:endParaRPr lang="el-GR" altLang="zh-CN" sz="1600" kern="1200" dirty="0">
              <a:solidFill>
                <a:schemeClr val="bg2"/>
              </a:solidFill>
              <a:latin typeface="Calibri" panose="020F0502020204030204" pitchFamily="34" charset="0"/>
              <a:cs typeface="Calibri" panose="020F0502020204030204" pitchFamily="34" charset="0"/>
            </a:endParaRPr>
          </a:p>
          <a:p>
            <a:pPr>
              <a:buClrTx/>
              <a:defRPr/>
            </a:pPr>
            <a:r>
              <a:rPr lang="el-GR" sz="1600" kern="1200" dirty="0">
                <a:solidFill>
                  <a:schemeClr val="bg2"/>
                </a:solidFill>
                <a:latin typeface="Calibri" panose="020F0502020204030204" pitchFamily="34" charset="0"/>
                <a:cs typeface="Calibri" panose="020F0502020204030204" pitchFamily="34" charset="0"/>
              </a:rPr>
              <a:t>Έκπτωση στους λογαριασμούς ρεύματος με απευθείας Πίστωση του επιδόματος</a:t>
            </a:r>
            <a:endParaRPr lang="el-GR" altLang="zh-CN" sz="1600" b="1" kern="1200" dirty="0">
              <a:solidFill>
                <a:schemeClr val="bg2"/>
              </a:solidFill>
              <a:latin typeface="Calibri" panose="020F0502020204030204" pitchFamily="34" charset="0"/>
              <a:ea typeface="宋体" panose="02010600030101010101" pitchFamily="2" charset="-122"/>
              <a:cs typeface="Calibri" panose="020F0502020204030204" pitchFamily="34" charset="0"/>
            </a:endParaRPr>
          </a:p>
        </p:txBody>
      </p:sp>
      <p:sp>
        <p:nvSpPr>
          <p:cNvPr id="10" name="正方形/長方形 11">
            <a:extLst>
              <a:ext uri="{FF2B5EF4-FFF2-40B4-BE49-F238E27FC236}">
                <a16:creationId xmlns:a16="http://schemas.microsoft.com/office/drawing/2014/main" id="{0121DBB0-3399-F550-50A2-A5FFB1D6E27A}"/>
              </a:ext>
            </a:extLst>
          </p:cNvPr>
          <p:cNvSpPr/>
          <p:nvPr/>
        </p:nvSpPr>
        <p:spPr bwMode="gray">
          <a:xfrm>
            <a:off x="9244123" y="2723082"/>
            <a:ext cx="2490677" cy="3240000"/>
          </a:xfrm>
          <a:prstGeom prst="rect">
            <a:avLst/>
          </a:prstGeom>
          <a:solidFill>
            <a:srgbClr val="0070C0"/>
          </a:solidFill>
          <a:ln w="12700">
            <a:solidFill>
              <a:srgbClr val="BBBCBC"/>
            </a:solidFill>
          </a:ln>
        </p:spPr>
        <p:style>
          <a:lnRef idx="2">
            <a:schemeClr val="accent1">
              <a:shade val="50000"/>
            </a:schemeClr>
          </a:lnRef>
          <a:fillRef idx="1">
            <a:schemeClr val="accent1"/>
          </a:fillRef>
          <a:effectRef idx="0">
            <a:schemeClr val="accent1"/>
          </a:effectRef>
          <a:fontRef idx="minor">
            <a:schemeClr val="lt1"/>
          </a:fontRef>
        </p:style>
        <p:txBody>
          <a:bodyPr wrap="square" lIns="54000" tIns="27000" rIns="54000" bIns="27000" rtlCol="0" anchor="ctr" anchorCtr="0">
            <a:spAutoFit/>
          </a:bodyPr>
          <a:lstStyle/>
          <a:p>
            <a:pPr>
              <a:buClrTx/>
              <a:defRPr/>
            </a:pPr>
            <a:r>
              <a:rPr lang="el-GR" altLang="zh-CN" sz="1600" b="1" kern="1200" dirty="0">
                <a:solidFill>
                  <a:schemeClr val="bg1"/>
                </a:solidFill>
                <a:latin typeface="Calibri" panose="020F0502020204030204" pitchFamily="34" charset="0"/>
                <a:cs typeface="Calibri" panose="020F0502020204030204" pitchFamily="34" charset="0"/>
              </a:rPr>
              <a:t>Αξιοποίηση των πόρων του Ταμείου Ενεργειακής Μετάβασης</a:t>
            </a:r>
            <a:endParaRPr lang="en-US" altLang="zh-CN" sz="1600" b="1" kern="1200" dirty="0">
              <a:solidFill>
                <a:schemeClr val="bg1"/>
              </a:solidFill>
              <a:latin typeface="Calibri" panose="020F0502020204030204" pitchFamily="34" charset="0"/>
              <a:cs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l-GR" altLang="zh-CN" sz="1600" b="1" kern="1200" dirty="0">
              <a:solidFill>
                <a:schemeClr val="bg2"/>
              </a:solidFill>
              <a:latin typeface="Helvetica Neue" panose="020B0604020202020204" charset="0"/>
              <a:ea typeface="宋体" panose="02010600030101010101" pitchFamily="2" charset="-122"/>
              <a:cs typeface="Arial"/>
            </a:endParaRPr>
          </a:p>
        </p:txBody>
      </p:sp>
      <p:sp>
        <p:nvSpPr>
          <p:cNvPr id="35" name="îṥľïḋè">
            <a:extLst>
              <a:ext uri="{FF2B5EF4-FFF2-40B4-BE49-F238E27FC236}">
                <a16:creationId xmlns:a16="http://schemas.microsoft.com/office/drawing/2014/main" id="{FC9139B8-4894-A3C4-6A4A-8B6157D3F3EE}"/>
              </a:ext>
            </a:extLst>
          </p:cNvPr>
          <p:cNvSpPr/>
          <p:nvPr/>
        </p:nvSpPr>
        <p:spPr>
          <a:xfrm>
            <a:off x="480266" y="2305904"/>
            <a:ext cx="2467610" cy="276999"/>
          </a:xfrm>
          <a:prstGeom prst="rect">
            <a:avLst/>
          </a:prstGeom>
          <a:solidFill>
            <a:schemeClr val="tx1"/>
          </a:solidFill>
          <a:ln w="12700">
            <a:miter lim="400000"/>
          </a:ln>
          <a:extLst>
            <a:ext uri="{C572A759-6A51-4108-AA02-DFA0A04FC94B}">
              <ma14:wrappingTextBoxFlag xmlns="" xmlns:lc="http://schemas.openxmlformats.org/drawingml/2006/lockedCanvas" xmlns:ma14="http://schemas.microsoft.com/office/mac/drawingml/2011/main" xmlns:p14="http://schemas.microsoft.com/office/powerpoint/2010/main" xmlns:a14="http://schemas.microsoft.com/office/drawing/2010/main" xmlns:a16="http://schemas.microsoft.com/office/drawing/2014/main" val="1"/>
            </a:ext>
          </a:extLst>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l-GR" sz="1800" b="1" dirty="0">
                <a:solidFill>
                  <a:schemeClr val="bg1"/>
                </a:solidFill>
                <a:latin typeface="Calibri" panose="020F0502020204030204" pitchFamily="34" charset="0"/>
                <a:ea typeface="Verdana" panose="020B0604030504040204" pitchFamily="34" charset="0"/>
                <a:cs typeface="Calibri" panose="020F0502020204030204" pitchFamily="34" charset="0"/>
              </a:rPr>
              <a:t>1,2 εκατ. δικαιούχοι</a:t>
            </a:r>
            <a:endParaRPr kumimoji="0" lang="en-US" altLang="zh-CN" sz="1800" b="1"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p:txBody>
      </p:sp>
      <p:sp>
        <p:nvSpPr>
          <p:cNvPr id="5" name="Θέση αριθμού διαφάνειας 4">
            <a:extLst>
              <a:ext uri="{FF2B5EF4-FFF2-40B4-BE49-F238E27FC236}">
                <a16:creationId xmlns:a16="http://schemas.microsoft.com/office/drawing/2014/main" id="{6E0C922F-DD94-0F2C-12BD-E11BF46BEA46}"/>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6</a:t>
            </a:fld>
            <a:endParaRPr lang="el-GR"/>
          </a:p>
        </p:txBody>
      </p:sp>
      <p:sp>
        <p:nvSpPr>
          <p:cNvPr id="12" name="Title 2">
            <a:extLst>
              <a:ext uri="{FF2B5EF4-FFF2-40B4-BE49-F238E27FC236}">
                <a16:creationId xmlns:a16="http://schemas.microsoft.com/office/drawing/2014/main" id="{F32568F6-8608-16EC-C032-7F2AB31D0D1F}"/>
              </a:ext>
            </a:extLst>
          </p:cNvPr>
          <p:cNvSpPr>
            <a:spLocks noGrp="1"/>
          </p:cNvSpPr>
          <p:nvPr>
            <p:ph type="title"/>
          </p:nvPr>
        </p:nvSpPr>
        <p:spPr>
          <a:xfrm>
            <a:off x="410020" y="46245"/>
            <a:ext cx="11371960" cy="887592"/>
          </a:xfrm>
          <a:noFill/>
          <a:ln>
            <a:noFill/>
          </a:ln>
        </p:spPr>
        <p:txBody>
          <a:bodyPr spcFirstLastPara="1" wrap="square" lIns="0" tIns="0" rIns="0" bIns="0" anchor="ctr" anchorCtr="0">
            <a:noAutofit/>
          </a:bodyPr>
          <a:lstStyle/>
          <a:p>
            <a:r>
              <a:rPr lang="el-GR" sz="2800" dirty="0">
                <a:solidFill>
                  <a:schemeClr val="bg2"/>
                </a:solidFill>
                <a:latin typeface="Calibri" panose="020F0502020204030204" pitchFamily="34" charset="0"/>
                <a:cs typeface="Calibri" panose="020F0502020204030204" pitchFamily="34" charset="0"/>
              </a:rPr>
              <a:t>Έκτακτη ενίσχυση ενεργειακά ευάλωτων</a:t>
            </a:r>
            <a:endParaRPr lang="en-US" sz="28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301278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6103EF17-B8C6-AFCE-1639-731864B9F54A}"/>
              </a:ext>
            </a:extLst>
          </p:cNvPr>
          <p:cNvSpPr>
            <a:spLocks noGrp="1"/>
          </p:cNvSpPr>
          <p:nvPr>
            <p:ph type="title"/>
          </p:nvPr>
        </p:nvSpPr>
        <p:spPr>
          <a:xfrm>
            <a:off x="406908" y="161575"/>
            <a:ext cx="11371960" cy="533400"/>
          </a:xfrm>
          <a:noFill/>
          <a:ln>
            <a:noFill/>
          </a:ln>
        </p:spPr>
        <p:txBody>
          <a:bodyPr spcFirstLastPara="1" wrap="square" lIns="0" tIns="0" rIns="0" bIns="0" anchor="ctr" anchorCtr="0">
            <a:noAutofit/>
          </a:bodyPr>
          <a:lstStyle/>
          <a:p>
            <a:r>
              <a:rPr lang="el-GR" sz="2800" dirty="0">
                <a:solidFill>
                  <a:schemeClr val="bg2"/>
                </a:solidFill>
                <a:latin typeface="Calibri" panose="020F0502020204030204" pitchFamily="34" charset="0"/>
                <a:cs typeface="Calibri" panose="020F0502020204030204" pitchFamily="34" charset="0"/>
              </a:rPr>
              <a:t>Νέο τιμολόγιο ηλεκτρικής ενέργειας για τις Πολύτεκνες Οικογένειες</a:t>
            </a:r>
            <a:endParaRPr lang="en-US" sz="2800" dirty="0">
              <a:solidFill>
                <a:schemeClr val="bg2"/>
              </a:solidFill>
              <a:latin typeface="Calibri" panose="020F0502020204030204" pitchFamily="34" charset="0"/>
              <a:cs typeface="Calibri" panose="020F0502020204030204" pitchFamily="34" charset="0"/>
            </a:endParaRPr>
          </a:p>
        </p:txBody>
      </p:sp>
      <p:grpSp>
        <p:nvGrpSpPr>
          <p:cNvPr id="20" name="Group 19">
            <a:extLst>
              <a:ext uri="{FF2B5EF4-FFF2-40B4-BE49-F238E27FC236}">
                <a16:creationId xmlns:a16="http://schemas.microsoft.com/office/drawing/2014/main" id="{94835CBB-6193-8C54-E863-A18BECCA80B4}"/>
              </a:ext>
            </a:extLst>
          </p:cNvPr>
          <p:cNvGrpSpPr/>
          <p:nvPr/>
        </p:nvGrpSpPr>
        <p:grpSpPr>
          <a:xfrm>
            <a:off x="7722806" y="3833636"/>
            <a:ext cx="4056062" cy="1957388"/>
            <a:chOff x="376238" y="4140200"/>
            <a:chExt cx="4056062" cy="1957388"/>
          </a:xfrm>
        </p:grpSpPr>
        <p:sp>
          <p:nvSpPr>
            <p:cNvPr id="21" name="Freeform 84">
              <a:extLst>
                <a:ext uri="{FF2B5EF4-FFF2-40B4-BE49-F238E27FC236}">
                  <a16:creationId xmlns:a16="http://schemas.microsoft.com/office/drawing/2014/main" id="{0A7B8A44-0D33-20EF-19DF-74918E3B8A5B}"/>
                </a:ext>
              </a:extLst>
            </p:cNvPr>
            <p:cNvSpPr>
              <a:spLocks/>
            </p:cNvSpPr>
            <p:nvPr/>
          </p:nvSpPr>
          <p:spPr bwMode="auto">
            <a:xfrm>
              <a:off x="436563" y="5403850"/>
              <a:ext cx="890587" cy="693738"/>
            </a:xfrm>
            <a:custGeom>
              <a:avLst/>
              <a:gdLst>
                <a:gd name="T0" fmla="*/ 561 w 1121"/>
                <a:gd name="T1" fmla="*/ 0 h 874"/>
                <a:gd name="T2" fmla="*/ 760 w 1121"/>
                <a:gd name="T3" fmla="*/ 135 h 874"/>
                <a:gd name="T4" fmla="*/ 765 w 1121"/>
                <a:gd name="T5" fmla="*/ 74 h 874"/>
                <a:gd name="T6" fmla="*/ 896 w 1121"/>
                <a:gd name="T7" fmla="*/ 74 h 874"/>
                <a:gd name="T8" fmla="*/ 904 w 1121"/>
                <a:gd name="T9" fmla="*/ 256 h 874"/>
                <a:gd name="T10" fmla="*/ 1121 w 1121"/>
                <a:gd name="T11" fmla="*/ 459 h 874"/>
                <a:gd name="T12" fmla="*/ 1005 w 1121"/>
                <a:gd name="T13" fmla="*/ 459 h 874"/>
                <a:gd name="T14" fmla="*/ 1005 w 1121"/>
                <a:gd name="T15" fmla="*/ 874 h 874"/>
                <a:gd name="T16" fmla="*/ 712 w 1121"/>
                <a:gd name="T17" fmla="*/ 874 h 874"/>
                <a:gd name="T18" fmla="*/ 712 w 1121"/>
                <a:gd name="T19" fmla="*/ 534 h 874"/>
                <a:gd name="T20" fmla="*/ 520 w 1121"/>
                <a:gd name="T21" fmla="*/ 534 h 874"/>
                <a:gd name="T22" fmla="*/ 520 w 1121"/>
                <a:gd name="T23" fmla="*/ 874 h 874"/>
                <a:gd name="T24" fmla="*/ 121 w 1121"/>
                <a:gd name="T25" fmla="*/ 874 h 874"/>
                <a:gd name="T26" fmla="*/ 121 w 1121"/>
                <a:gd name="T27" fmla="*/ 459 h 874"/>
                <a:gd name="T28" fmla="*/ 0 w 1121"/>
                <a:gd name="T29" fmla="*/ 459 h 874"/>
                <a:gd name="T30" fmla="*/ 561 w 1121"/>
                <a:gd name="T31" fmla="*/ 0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1" h="874">
                  <a:moveTo>
                    <a:pt x="561" y="0"/>
                  </a:moveTo>
                  <a:lnTo>
                    <a:pt x="760" y="135"/>
                  </a:lnTo>
                  <a:lnTo>
                    <a:pt x="765" y="74"/>
                  </a:lnTo>
                  <a:lnTo>
                    <a:pt x="896" y="74"/>
                  </a:lnTo>
                  <a:lnTo>
                    <a:pt x="904" y="256"/>
                  </a:lnTo>
                  <a:lnTo>
                    <a:pt x="1121" y="459"/>
                  </a:lnTo>
                  <a:lnTo>
                    <a:pt x="1005" y="459"/>
                  </a:lnTo>
                  <a:lnTo>
                    <a:pt x="1005" y="874"/>
                  </a:lnTo>
                  <a:lnTo>
                    <a:pt x="712" y="874"/>
                  </a:lnTo>
                  <a:lnTo>
                    <a:pt x="712" y="534"/>
                  </a:lnTo>
                  <a:lnTo>
                    <a:pt x="520" y="534"/>
                  </a:lnTo>
                  <a:lnTo>
                    <a:pt x="520" y="874"/>
                  </a:lnTo>
                  <a:lnTo>
                    <a:pt x="121" y="874"/>
                  </a:lnTo>
                  <a:lnTo>
                    <a:pt x="121" y="459"/>
                  </a:lnTo>
                  <a:lnTo>
                    <a:pt x="0" y="459"/>
                  </a:lnTo>
                  <a:lnTo>
                    <a:pt x="561" y="0"/>
                  </a:lnTo>
                  <a:close/>
                </a:path>
              </a:pathLst>
            </a:custGeom>
            <a:solidFill>
              <a:schemeClr val="bg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Rectangle 85">
              <a:extLst>
                <a:ext uri="{FF2B5EF4-FFF2-40B4-BE49-F238E27FC236}">
                  <a16:creationId xmlns:a16="http://schemas.microsoft.com/office/drawing/2014/main" id="{89505723-7613-5657-5D8B-E67DE2FF4D5B}"/>
                </a:ext>
              </a:extLst>
            </p:cNvPr>
            <p:cNvSpPr>
              <a:spLocks noChangeArrowheads="1"/>
            </p:cNvSpPr>
            <p:nvPr/>
          </p:nvSpPr>
          <p:spPr bwMode="auto">
            <a:xfrm>
              <a:off x="627063" y="5827713"/>
              <a:ext cx="50800" cy="146050"/>
            </a:xfrm>
            <a:prstGeom prst="rect">
              <a:avLst/>
            </a:prstGeom>
            <a:solidFill>
              <a:sysClr val="window" lastClr="FFFFFF"/>
            </a:solidFill>
            <a:ln w="0">
              <a:solidFill>
                <a:srgbClr val="F6F9F9"/>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Rectangle 86">
              <a:extLst>
                <a:ext uri="{FF2B5EF4-FFF2-40B4-BE49-F238E27FC236}">
                  <a16:creationId xmlns:a16="http://schemas.microsoft.com/office/drawing/2014/main" id="{FE73CCE8-832D-9229-F9D7-B16F8254ABB8}"/>
                </a:ext>
              </a:extLst>
            </p:cNvPr>
            <p:cNvSpPr>
              <a:spLocks noChangeArrowheads="1"/>
            </p:cNvSpPr>
            <p:nvPr/>
          </p:nvSpPr>
          <p:spPr bwMode="auto">
            <a:xfrm>
              <a:off x="700088" y="5827713"/>
              <a:ext cx="73025" cy="57150"/>
            </a:xfrm>
            <a:prstGeom prst="rect">
              <a:avLst/>
            </a:prstGeom>
            <a:solidFill>
              <a:sysClr val="window" lastClr="FFFFFF"/>
            </a:solidFill>
            <a:ln w="0">
              <a:solidFill>
                <a:srgbClr val="F6F9F9"/>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Rectangle 87">
              <a:extLst>
                <a:ext uri="{FF2B5EF4-FFF2-40B4-BE49-F238E27FC236}">
                  <a16:creationId xmlns:a16="http://schemas.microsoft.com/office/drawing/2014/main" id="{AB989DBD-3C23-BB37-B43A-FF9F3B2EBD5B}"/>
                </a:ext>
              </a:extLst>
            </p:cNvPr>
            <p:cNvSpPr>
              <a:spLocks noChangeArrowheads="1"/>
            </p:cNvSpPr>
            <p:nvPr/>
          </p:nvSpPr>
          <p:spPr bwMode="auto">
            <a:xfrm>
              <a:off x="700088" y="5902325"/>
              <a:ext cx="73025" cy="71438"/>
            </a:xfrm>
            <a:prstGeom prst="rect">
              <a:avLst/>
            </a:prstGeom>
            <a:solidFill>
              <a:sysClr val="window" lastClr="FFFFFF"/>
            </a:solidFill>
            <a:ln w="0">
              <a:solidFill>
                <a:srgbClr val="F6F9F9"/>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88">
              <a:extLst>
                <a:ext uri="{FF2B5EF4-FFF2-40B4-BE49-F238E27FC236}">
                  <a16:creationId xmlns:a16="http://schemas.microsoft.com/office/drawing/2014/main" id="{937D097B-24D9-DFF0-B4C0-82C6E810AEEF}"/>
                </a:ext>
              </a:extLst>
            </p:cNvPr>
            <p:cNvSpPr>
              <a:spLocks/>
            </p:cNvSpPr>
            <p:nvPr/>
          </p:nvSpPr>
          <p:spPr bwMode="auto">
            <a:xfrm>
              <a:off x="376238" y="4140200"/>
              <a:ext cx="3949700" cy="1503363"/>
            </a:xfrm>
            <a:custGeom>
              <a:avLst/>
              <a:gdLst>
                <a:gd name="T0" fmla="*/ 4930 w 4977"/>
                <a:gd name="T1" fmla="*/ 62 h 1895"/>
                <a:gd name="T2" fmla="*/ 4938 w 4977"/>
                <a:gd name="T3" fmla="*/ 67 h 1895"/>
                <a:gd name="T4" fmla="*/ 4957 w 4977"/>
                <a:gd name="T5" fmla="*/ 84 h 1895"/>
                <a:gd name="T6" fmla="*/ 4972 w 4977"/>
                <a:gd name="T7" fmla="*/ 112 h 1895"/>
                <a:gd name="T8" fmla="*/ 4975 w 4977"/>
                <a:gd name="T9" fmla="*/ 152 h 1895"/>
                <a:gd name="T10" fmla="*/ 4952 w 4977"/>
                <a:gd name="T11" fmla="*/ 380 h 1895"/>
                <a:gd name="T12" fmla="*/ 4946 w 4977"/>
                <a:gd name="T13" fmla="*/ 396 h 1895"/>
                <a:gd name="T14" fmla="*/ 4932 w 4977"/>
                <a:gd name="T15" fmla="*/ 416 h 1895"/>
                <a:gd name="T16" fmla="*/ 4912 w 4977"/>
                <a:gd name="T17" fmla="*/ 430 h 1895"/>
                <a:gd name="T18" fmla="*/ 4885 w 4977"/>
                <a:gd name="T19" fmla="*/ 432 h 1895"/>
                <a:gd name="T20" fmla="*/ 4853 w 4977"/>
                <a:gd name="T21" fmla="*/ 408 h 1895"/>
                <a:gd name="T22" fmla="*/ 4840 w 4977"/>
                <a:gd name="T23" fmla="*/ 244 h 1895"/>
                <a:gd name="T24" fmla="*/ 3080 w 4977"/>
                <a:gd name="T25" fmla="*/ 1523 h 1895"/>
                <a:gd name="T26" fmla="*/ 3063 w 4977"/>
                <a:gd name="T27" fmla="*/ 1534 h 1895"/>
                <a:gd name="T28" fmla="*/ 3030 w 4977"/>
                <a:gd name="T29" fmla="*/ 1542 h 1895"/>
                <a:gd name="T30" fmla="*/ 2986 w 4977"/>
                <a:gd name="T31" fmla="*/ 1533 h 1895"/>
                <a:gd name="T32" fmla="*/ 2343 w 4977"/>
                <a:gd name="T33" fmla="*/ 884 h 1895"/>
                <a:gd name="T34" fmla="*/ 1318 w 4977"/>
                <a:gd name="T35" fmla="*/ 1769 h 1895"/>
                <a:gd name="T36" fmla="*/ 1304 w 4977"/>
                <a:gd name="T37" fmla="*/ 1781 h 1895"/>
                <a:gd name="T38" fmla="*/ 1278 w 4977"/>
                <a:gd name="T39" fmla="*/ 1792 h 1895"/>
                <a:gd name="T40" fmla="*/ 1242 w 4977"/>
                <a:gd name="T41" fmla="*/ 1790 h 1895"/>
                <a:gd name="T42" fmla="*/ 1197 w 4977"/>
                <a:gd name="T43" fmla="*/ 1764 h 1895"/>
                <a:gd name="T44" fmla="*/ 76 w 4977"/>
                <a:gd name="T45" fmla="*/ 1895 h 1895"/>
                <a:gd name="T46" fmla="*/ 67 w 4977"/>
                <a:gd name="T47" fmla="*/ 1893 h 1895"/>
                <a:gd name="T48" fmla="*/ 48 w 4977"/>
                <a:gd name="T49" fmla="*/ 1888 h 1895"/>
                <a:gd name="T50" fmla="*/ 25 w 4977"/>
                <a:gd name="T51" fmla="*/ 1874 h 1895"/>
                <a:gd name="T52" fmla="*/ 6 w 4977"/>
                <a:gd name="T53" fmla="*/ 1853 h 1895"/>
                <a:gd name="T54" fmla="*/ 0 w 4977"/>
                <a:gd name="T55" fmla="*/ 1817 h 1895"/>
                <a:gd name="T56" fmla="*/ 16 w 4977"/>
                <a:gd name="T57" fmla="*/ 1767 h 1895"/>
                <a:gd name="T58" fmla="*/ 876 w 4977"/>
                <a:gd name="T59" fmla="*/ 1180 h 1895"/>
                <a:gd name="T60" fmla="*/ 890 w 4977"/>
                <a:gd name="T61" fmla="*/ 1165 h 1895"/>
                <a:gd name="T62" fmla="*/ 917 w 4977"/>
                <a:gd name="T63" fmla="*/ 1146 h 1895"/>
                <a:gd name="T64" fmla="*/ 948 w 4977"/>
                <a:gd name="T65" fmla="*/ 1135 h 1895"/>
                <a:gd name="T66" fmla="*/ 982 w 4977"/>
                <a:gd name="T67" fmla="*/ 1143 h 1895"/>
                <a:gd name="T68" fmla="*/ 1016 w 4977"/>
                <a:gd name="T69" fmla="*/ 1182 h 1895"/>
                <a:gd name="T70" fmla="*/ 2303 w 4977"/>
                <a:gd name="T71" fmla="*/ 764 h 1895"/>
                <a:gd name="T72" fmla="*/ 2308 w 4977"/>
                <a:gd name="T73" fmla="*/ 756 h 1895"/>
                <a:gd name="T74" fmla="*/ 2323 w 4977"/>
                <a:gd name="T75" fmla="*/ 742 h 1895"/>
                <a:gd name="T76" fmla="*/ 2347 w 4977"/>
                <a:gd name="T77" fmla="*/ 731 h 1895"/>
                <a:gd name="T78" fmla="*/ 2379 w 4977"/>
                <a:gd name="T79" fmla="*/ 735 h 1895"/>
                <a:gd name="T80" fmla="*/ 2416 w 4977"/>
                <a:gd name="T81" fmla="*/ 764 h 1895"/>
                <a:gd name="T82" fmla="*/ 4772 w 4977"/>
                <a:gd name="T83" fmla="*/ 152 h 1895"/>
                <a:gd name="T84" fmla="*/ 4668 w 4977"/>
                <a:gd name="T85" fmla="*/ 116 h 1895"/>
                <a:gd name="T86" fmla="*/ 4656 w 4977"/>
                <a:gd name="T87" fmla="*/ 106 h 1895"/>
                <a:gd name="T88" fmla="*/ 4640 w 4977"/>
                <a:gd name="T89" fmla="*/ 87 h 1895"/>
                <a:gd name="T90" fmla="*/ 4628 w 4977"/>
                <a:gd name="T91" fmla="*/ 64 h 1895"/>
                <a:gd name="T92" fmla="*/ 4626 w 4977"/>
                <a:gd name="T93" fmla="*/ 39 h 1895"/>
                <a:gd name="T94" fmla="*/ 4643 w 4977"/>
                <a:gd name="T95" fmla="*/ 17 h 1895"/>
                <a:gd name="T96" fmla="*/ 4687 w 4977"/>
                <a:gd name="T97" fmla="*/ 0 h 1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977" h="1895">
                  <a:moveTo>
                    <a:pt x="4687" y="0"/>
                  </a:moveTo>
                  <a:lnTo>
                    <a:pt x="4930" y="62"/>
                  </a:lnTo>
                  <a:lnTo>
                    <a:pt x="4932" y="64"/>
                  </a:lnTo>
                  <a:lnTo>
                    <a:pt x="4938" y="67"/>
                  </a:lnTo>
                  <a:lnTo>
                    <a:pt x="4947" y="75"/>
                  </a:lnTo>
                  <a:lnTo>
                    <a:pt x="4957" y="84"/>
                  </a:lnTo>
                  <a:lnTo>
                    <a:pt x="4966" y="96"/>
                  </a:lnTo>
                  <a:lnTo>
                    <a:pt x="4972" y="112"/>
                  </a:lnTo>
                  <a:lnTo>
                    <a:pt x="4977" y="130"/>
                  </a:lnTo>
                  <a:lnTo>
                    <a:pt x="4975" y="152"/>
                  </a:lnTo>
                  <a:lnTo>
                    <a:pt x="4952" y="379"/>
                  </a:lnTo>
                  <a:lnTo>
                    <a:pt x="4952" y="380"/>
                  </a:lnTo>
                  <a:lnTo>
                    <a:pt x="4949" y="387"/>
                  </a:lnTo>
                  <a:lnTo>
                    <a:pt x="4946" y="396"/>
                  </a:lnTo>
                  <a:lnTo>
                    <a:pt x="4940" y="405"/>
                  </a:lnTo>
                  <a:lnTo>
                    <a:pt x="4932" y="416"/>
                  </a:lnTo>
                  <a:lnTo>
                    <a:pt x="4923" y="424"/>
                  </a:lnTo>
                  <a:lnTo>
                    <a:pt x="4912" y="430"/>
                  </a:lnTo>
                  <a:lnTo>
                    <a:pt x="4899" y="433"/>
                  </a:lnTo>
                  <a:lnTo>
                    <a:pt x="4885" y="432"/>
                  </a:lnTo>
                  <a:lnTo>
                    <a:pt x="4870" y="424"/>
                  </a:lnTo>
                  <a:lnTo>
                    <a:pt x="4853" y="408"/>
                  </a:lnTo>
                  <a:lnTo>
                    <a:pt x="4834" y="385"/>
                  </a:lnTo>
                  <a:lnTo>
                    <a:pt x="4840" y="244"/>
                  </a:lnTo>
                  <a:lnTo>
                    <a:pt x="3083" y="1522"/>
                  </a:lnTo>
                  <a:lnTo>
                    <a:pt x="3080" y="1523"/>
                  </a:lnTo>
                  <a:lnTo>
                    <a:pt x="3074" y="1528"/>
                  </a:lnTo>
                  <a:lnTo>
                    <a:pt x="3063" y="1534"/>
                  </a:lnTo>
                  <a:lnTo>
                    <a:pt x="3048" y="1540"/>
                  </a:lnTo>
                  <a:lnTo>
                    <a:pt x="3030" y="1542"/>
                  </a:lnTo>
                  <a:lnTo>
                    <a:pt x="3009" y="1540"/>
                  </a:lnTo>
                  <a:lnTo>
                    <a:pt x="2986" y="1533"/>
                  </a:lnTo>
                  <a:lnTo>
                    <a:pt x="2959" y="1516"/>
                  </a:lnTo>
                  <a:lnTo>
                    <a:pt x="2343" y="884"/>
                  </a:lnTo>
                  <a:lnTo>
                    <a:pt x="1320" y="1767"/>
                  </a:lnTo>
                  <a:lnTo>
                    <a:pt x="1318" y="1769"/>
                  </a:lnTo>
                  <a:lnTo>
                    <a:pt x="1314" y="1775"/>
                  </a:lnTo>
                  <a:lnTo>
                    <a:pt x="1304" y="1781"/>
                  </a:lnTo>
                  <a:lnTo>
                    <a:pt x="1292" y="1787"/>
                  </a:lnTo>
                  <a:lnTo>
                    <a:pt x="1278" y="1792"/>
                  </a:lnTo>
                  <a:lnTo>
                    <a:pt x="1261" y="1794"/>
                  </a:lnTo>
                  <a:lnTo>
                    <a:pt x="1242" y="1790"/>
                  </a:lnTo>
                  <a:lnTo>
                    <a:pt x="1221" y="1781"/>
                  </a:lnTo>
                  <a:lnTo>
                    <a:pt x="1197" y="1764"/>
                  </a:lnTo>
                  <a:lnTo>
                    <a:pt x="924" y="1278"/>
                  </a:lnTo>
                  <a:lnTo>
                    <a:pt x="76" y="1895"/>
                  </a:lnTo>
                  <a:lnTo>
                    <a:pt x="73" y="1895"/>
                  </a:lnTo>
                  <a:lnTo>
                    <a:pt x="67" y="1893"/>
                  </a:lnTo>
                  <a:lnTo>
                    <a:pt x="59" y="1891"/>
                  </a:lnTo>
                  <a:lnTo>
                    <a:pt x="48" y="1888"/>
                  </a:lnTo>
                  <a:lnTo>
                    <a:pt x="36" y="1882"/>
                  </a:lnTo>
                  <a:lnTo>
                    <a:pt x="25" y="1874"/>
                  </a:lnTo>
                  <a:lnTo>
                    <a:pt x="14" y="1865"/>
                  </a:lnTo>
                  <a:lnTo>
                    <a:pt x="6" y="1853"/>
                  </a:lnTo>
                  <a:lnTo>
                    <a:pt x="2" y="1837"/>
                  </a:lnTo>
                  <a:lnTo>
                    <a:pt x="0" y="1817"/>
                  </a:lnTo>
                  <a:lnTo>
                    <a:pt x="5" y="1795"/>
                  </a:lnTo>
                  <a:lnTo>
                    <a:pt x="16" y="1767"/>
                  </a:lnTo>
                  <a:lnTo>
                    <a:pt x="875" y="1182"/>
                  </a:lnTo>
                  <a:lnTo>
                    <a:pt x="876" y="1180"/>
                  </a:lnTo>
                  <a:lnTo>
                    <a:pt x="882" y="1174"/>
                  </a:lnTo>
                  <a:lnTo>
                    <a:pt x="890" y="1165"/>
                  </a:lnTo>
                  <a:lnTo>
                    <a:pt x="903" y="1155"/>
                  </a:lnTo>
                  <a:lnTo>
                    <a:pt x="917" y="1146"/>
                  </a:lnTo>
                  <a:lnTo>
                    <a:pt x="932" y="1138"/>
                  </a:lnTo>
                  <a:lnTo>
                    <a:pt x="948" y="1135"/>
                  </a:lnTo>
                  <a:lnTo>
                    <a:pt x="965" y="1135"/>
                  </a:lnTo>
                  <a:lnTo>
                    <a:pt x="982" y="1143"/>
                  </a:lnTo>
                  <a:lnTo>
                    <a:pt x="999" y="1158"/>
                  </a:lnTo>
                  <a:lnTo>
                    <a:pt x="1016" y="1182"/>
                  </a:lnTo>
                  <a:lnTo>
                    <a:pt x="1298" y="1652"/>
                  </a:lnTo>
                  <a:lnTo>
                    <a:pt x="2303" y="764"/>
                  </a:lnTo>
                  <a:lnTo>
                    <a:pt x="2305" y="761"/>
                  </a:lnTo>
                  <a:lnTo>
                    <a:pt x="2308" y="756"/>
                  </a:lnTo>
                  <a:lnTo>
                    <a:pt x="2316" y="750"/>
                  </a:lnTo>
                  <a:lnTo>
                    <a:pt x="2323" y="742"/>
                  </a:lnTo>
                  <a:lnTo>
                    <a:pt x="2334" y="736"/>
                  </a:lnTo>
                  <a:lnTo>
                    <a:pt x="2347" y="731"/>
                  </a:lnTo>
                  <a:lnTo>
                    <a:pt x="2362" y="731"/>
                  </a:lnTo>
                  <a:lnTo>
                    <a:pt x="2379" y="735"/>
                  </a:lnTo>
                  <a:lnTo>
                    <a:pt x="2396" y="745"/>
                  </a:lnTo>
                  <a:lnTo>
                    <a:pt x="2416" y="764"/>
                  </a:lnTo>
                  <a:lnTo>
                    <a:pt x="3026" y="1415"/>
                  </a:lnTo>
                  <a:lnTo>
                    <a:pt x="4772" y="152"/>
                  </a:lnTo>
                  <a:lnTo>
                    <a:pt x="4670" y="118"/>
                  </a:lnTo>
                  <a:lnTo>
                    <a:pt x="4668" y="116"/>
                  </a:lnTo>
                  <a:lnTo>
                    <a:pt x="4664" y="113"/>
                  </a:lnTo>
                  <a:lnTo>
                    <a:pt x="4656" y="106"/>
                  </a:lnTo>
                  <a:lnTo>
                    <a:pt x="4648" y="98"/>
                  </a:lnTo>
                  <a:lnTo>
                    <a:pt x="4640" y="87"/>
                  </a:lnTo>
                  <a:lnTo>
                    <a:pt x="4633" y="76"/>
                  </a:lnTo>
                  <a:lnTo>
                    <a:pt x="4628" y="64"/>
                  </a:lnTo>
                  <a:lnTo>
                    <a:pt x="4625" y="51"/>
                  </a:lnTo>
                  <a:lnTo>
                    <a:pt x="4626" y="39"/>
                  </a:lnTo>
                  <a:lnTo>
                    <a:pt x="4631" y="28"/>
                  </a:lnTo>
                  <a:lnTo>
                    <a:pt x="4643" y="17"/>
                  </a:lnTo>
                  <a:lnTo>
                    <a:pt x="4662" y="8"/>
                  </a:lnTo>
                  <a:lnTo>
                    <a:pt x="4687" y="0"/>
                  </a:lnTo>
                  <a:close/>
                </a:path>
              </a:pathLst>
            </a:custGeom>
            <a:solidFill>
              <a:sysClr val="windowText" lastClr="000000">
                <a:lumMod val="50000"/>
                <a:lumOff val="50000"/>
              </a:sys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89">
              <a:extLst>
                <a:ext uri="{FF2B5EF4-FFF2-40B4-BE49-F238E27FC236}">
                  <a16:creationId xmlns:a16="http://schemas.microsoft.com/office/drawing/2014/main" id="{157FA4BB-D6D6-7B91-A27B-737DE61D0621}"/>
                </a:ext>
              </a:extLst>
            </p:cNvPr>
            <p:cNvSpPr>
              <a:spLocks/>
            </p:cNvSpPr>
            <p:nvPr/>
          </p:nvSpPr>
          <p:spPr bwMode="auto">
            <a:xfrm>
              <a:off x="1465263" y="5135563"/>
              <a:ext cx="1211262" cy="962025"/>
            </a:xfrm>
            <a:custGeom>
              <a:avLst/>
              <a:gdLst>
                <a:gd name="T0" fmla="*/ 763 w 1526"/>
                <a:gd name="T1" fmla="*/ 0 h 1213"/>
                <a:gd name="T2" fmla="*/ 1034 w 1526"/>
                <a:gd name="T3" fmla="*/ 190 h 1213"/>
                <a:gd name="T4" fmla="*/ 1039 w 1526"/>
                <a:gd name="T5" fmla="*/ 106 h 1213"/>
                <a:gd name="T6" fmla="*/ 1219 w 1526"/>
                <a:gd name="T7" fmla="*/ 106 h 1213"/>
                <a:gd name="T8" fmla="*/ 1228 w 1526"/>
                <a:gd name="T9" fmla="*/ 356 h 1213"/>
                <a:gd name="T10" fmla="*/ 1526 w 1526"/>
                <a:gd name="T11" fmla="*/ 638 h 1213"/>
                <a:gd name="T12" fmla="*/ 1368 w 1526"/>
                <a:gd name="T13" fmla="*/ 638 h 1213"/>
                <a:gd name="T14" fmla="*/ 1368 w 1526"/>
                <a:gd name="T15" fmla="*/ 1213 h 1213"/>
                <a:gd name="T16" fmla="*/ 968 w 1526"/>
                <a:gd name="T17" fmla="*/ 1213 h 1213"/>
                <a:gd name="T18" fmla="*/ 968 w 1526"/>
                <a:gd name="T19" fmla="*/ 742 h 1213"/>
                <a:gd name="T20" fmla="*/ 707 w 1526"/>
                <a:gd name="T21" fmla="*/ 742 h 1213"/>
                <a:gd name="T22" fmla="*/ 707 w 1526"/>
                <a:gd name="T23" fmla="*/ 1213 h 1213"/>
                <a:gd name="T24" fmla="*/ 164 w 1526"/>
                <a:gd name="T25" fmla="*/ 1213 h 1213"/>
                <a:gd name="T26" fmla="*/ 164 w 1526"/>
                <a:gd name="T27" fmla="*/ 638 h 1213"/>
                <a:gd name="T28" fmla="*/ 0 w 1526"/>
                <a:gd name="T29" fmla="*/ 638 h 1213"/>
                <a:gd name="T30" fmla="*/ 763 w 1526"/>
                <a:gd name="T31" fmla="*/ 0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26" h="1213">
                  <a:moveTo>
                    <a:pt x="763" y="0"/>
                  </a:moveTo>
                  <a:lnTo>
                    <a:pt x="1034" y="190"/>
                  </a:lnTo>
                  <a:lnTo>
                    <a:pt x="1039" y="106"/>
                  </a:lnTo>
                  <a:lnTo>
                    <a:pt x="1219" y="106"/>
                  </a:lnTo>
                  <a:lnTo>
                    <a:pt x="1228" y="356"/>
                  </a:lnTo>
                  <a:lnTo>
                    <a:pt x="1526" y="638"/>
                  </a:lnTo>
                  <a:lnTo>
                    <a:pt x="1368" y="638"/>
                  </a:lnTo>
                  <a:lnTo>
                    <a:pt x="1368" y="1213"/>
                  </a:lnTo>
                  <a:lnTo>
                    <a:pt x="968" y="1213"/>
                  </a:lnTo>
                  <a:lnTo>
                    <a:pt x="968" y="742"/>
                  </a:lnTo>
                  <a:lnTo>
                    <a:pt x="707" y="742"/>
                  </a:lnTo>
                  <a:lnTo>
                    <a:pt x="707" y="1213"/>
                  </a:lnTo>
                  <a:lnTo>
                    <a:pt x="164" y="1213"/>
                  </a:lnTo>
                  <a:lnTo>
                    <a:pt x="164" y="638"/>
                  </a:lnTo>
                  <a:lnTo>
                    <a:pt x="0" y="638"/>
                  </a:lnTo>
                  <a:lnTo>
                    <a:pt x="763" y="0"/>
                  </a:lnTo>
                  <a:close/>
                </a:path>
              </a:pathLst>
            </a:custGeom>
            <a:solidFill>
              <a:schemeClr val="bg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Rectangle 90">
              <a:extLst>
                <a:ext uri="{FF2B5EF4-FFF2-40B4-BE49-F238E27FC236}">
                  <a16:creationId xmlns:a16="http://schemas.microsoft.com/office/drawing/2014/main" id="{E6BC97CB-BA5F-CD31-4A08-ECEADB820E20}"/>
                </a:ext>
              </a:extLst>
            </p:cNvPr>
            <p:cNvSpPr>
              <a:spLocks noChangeArrowheads="1"/>
            </p:cNvSpPr>
            <p:nvPr/>
          </p:nvSpPr>
          <p:spPr bwMode="auto">
            <a:xfrm>
              <a:off x="1725613" y="5724525"/>
              <a:ext cx="68262" cy="203200"/>
            </a:xfrm>
            <a:prstGeom prst="rect">
              <a:avLst/>
            </a:prstGeom>
            <a:solidFill>
              <a:sysClr val="window" lastClr="FFFFFF"/>
            </a:solidFill>
            <a:ln w="0">
              <a:solidFill>
                <a:srgbClr val="F7FAFA"/>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Rectangle 91">
              <a:extLst>
                <a:ext uri="{FF2B5EF4-FFF2-40B4-BE49-F238E27FC236}">
                  <a16:creationId xmlns:a16="http://schemas.microsoft.com/office/drawing/2014/main" id="{CBBA7C83-FC4E-9829-51CF-1862BC6DDDE0}"/>
                </a:ext>
              </a:extLst>
            </p:cNvPr>
            <p:cNvSpPr>
              <a:spLocks noChangeArrowheads="1"/>
            </p:cNvSpPr>
            <p:nvPr/>
          </p:nvSpPr>
          <p:spPr bwMode="auto">
            <a:xfrm>
              <a:off x="1824038" y="5724525"/>
              <a:ext cx="100012" cy="77788"/>
            </a:xfrm>
            <a:prstGeom prst="rect">
              <a:avLst/>
            </a:prstGeom>
            <a:solidFill>
              <a:sysClr val="window" lastClr="FFFFFF"/>
            </a:solidFill>
            <a:ln w="0">
              <a:solidFill>
                <a:srgbClr val="F7FAFA"/>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Rectangle 92">
              <a:extLst>
                <a:ext uri="{FF2B5EF4-FFF2-40B4-BE49-F238E27FC236}">
                  <a16:creationId xmlns:a16="http://schemas.microsoft.com/office/drawing/2014/main" id="{D03B74A7-1037-D6BA-9C22-3CFE6B71AC6B}"/>
                </a:ext>
              </a:extLst>
            </p:cNvPr>
            <p:cNvSpPr>
              <a:spLocks noChangeArrowheads="1"/>
            </p:cNvSpPr>
            <p:nvPr/>
          </p:nvSpPr>
          <p:spPr bwMode="auto">
            <a:xfrm>
              <a:off x="1824038" y="5826125"/>
              <a:ext cx="100012" cy="101600"/>
            </a:xfrm>
            <a:prstGeom prst="rect">
              <a:avLst/>
            </a:prstGeom>
            <a:solidFill>
              <a:sysClr val="window" lastClr="FFFFFF"/>
            </a:solidFill>
            <a:ln w="0">
              <a:solidFill>
                <a:srgbClr val="F7FAFA"/>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93">
              <a:extLst>
                <a:ext uri="{FF2B5EF4-FFF2-40B4-BE49-F238E27FC236}">
                  <a16:creationId xmlns:a16="http://schemas.microsoft.com/office/drawing/2014/main" id="{BAA9DE37-FCD8-414A-933B-496D349CE079}"/>
                </a:ext>
              </a:extLst>
            </p:cNvPr>
            <p:cNvSpPr>
              <a:spLocks/>
            </p:cNvSpPr>
            <p:nvPr/>
          </p:nvSpPr>
          <p:spPr bwMode="auto">
            <a:xfrm>
              <a:off x="2854325" y="4818063"/>
              <a:ext cx="1577975" cy="1279525"/>
            </a:xfrm>
            <a:custGeom>
              <a:avLst/>
              <a:gdLst>
                <a:gd name="T0" fmla="*/ 994 w 1988"/>
                <a:gd name="T1" fmla="*/ 0 h 1612"/>
                <a:gd name="T2" fmla="*/ 1348 w 1988"/>
                <a:gd name="T3" fmla="*/ 250 h 1612"/>
                <a:gd name="T4" fmla="*/ 1355 w 1988"/>
                <a:gd name="T5" fmla="*/ 138 h 1612"/>
                <a:gd name="T6" fmla="*/ 1588 w 1988"/>
                <a:gd name="T7" fmla="*/ 138 h 1612"/>
                <a:gd name="T8" fmla="*/ 1602 w 1988"/>
                <a:gd name="T9" fmla="*/ 472 h 1612"/>
                <a:gd name="T10" fmla="*/ 1988 w 1988"/>
                <a:gd name="T11" fmla="*/ 848 h 1612"/>
                <a:gd name="T12" fmla="*/ 1782 w 1988"/>
                <a:gd name="T13" fmla="*/ 848 h 1612"/>
                <a:gd name="T14" fmla="*/ 1782 w 1988"/>
                <a:gd name="T15" fmla="*/ 1612 h 1612"/>
                <a:gd name="T16" fmla="*/ 1261 w 1988"/>
                <a:gd name="T17" fmla="*/ 1612 h 1612"/>
                <a:gd name="T18" fmla="*/ 1261 w 1988"/>
                <a:gd name="T19" fmla="*/ 986 h 1612"/>
                <a:gd name="T20" fmla="*/ 921 w 1988"/>
                <a:gd name="T21" fmla="*/ 986 h 1612"/>
                <a:gd name="T22" fmla="*/ 921 w 1988"/>
                <a:gd name="T23" fmla="*/ 1612 h 1612"/>
                <a:gd name="T24" fmla="*/ 214 w 1988"/>
                <a:gd name="T25" fmla="*/ 1612 h 1612"/>
                <a:gd name="T26" fmla="*/ 214 w 1988"/>
                <a:gd name="T27" fmla="*/ 848 h 1612"/>
                <a:gd name="T28" fmla="*/ 0 w 1988"/>
                <a:gd name="T29" fmla="*/ 848 h 1612"/>
                <a:gd name="T30" fmla="*/ 994 w 1988"/>
                <a:gd name="T31" fmla="*/ 0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8" h="1612">
                  <a:moveTo>
                    <a:pt x="994" y="0"/>
                  </a:moveTo>
                  <a:lnTo>
                    <a:pt x="1348" y="250"/>
                  </a:lnTo>
                  <a:lnTo>
                    <a:pt x="1355" y="138"/>
                  </a:lnTo>
                  <a:lnTo>
                    <a:pt x="1588" y="138"/>
                  </a:lnTo>
                  <a:lnTo>
                    <a:pt x="1602" y="472"/>
                  </a:lnTo>
                  <a:lnTo>
                    <a:pt x="1988" y="848"/>
                  </a:lnTo>
                  <a:lnTo>
                    <a:pt x="1782" y="848"/>
                  </a:lnTo>
                  <a:lnTo>
                    <a:pt x="1782" y="1612"/>
                  </a:lnTo>
                  <a:lnTo>
                    <a:pt x="1261" y="1612"/>
                  </a:lnTo>
                  <a:lnTo>
                    <a:pt x="1261" y="986"/>
                  </a:lnTo>
                  <a:lnTo>
                    <a:pt x="921" y="986"/>
                  </a:lnTo>
                  <a:lnTo>
                    <a:pt x="921" y="1612"/>
                  </a:lnTo>
                  <a:lnTo>
                    <a:pt x="214" y="1612"/>
                  </a:lnTo>
                  <a:lnTo>
                    <a:pt x="214" y="848"/>
                  </a:lnTo>
                  <a:lnTo>
                    <a:pt x="0" y="848"/>
                  </a:lnTo>
                  <a:lnTo>
                    <a:pt x="994" y="0"/>
                  </a:lnTo>
                  <a:close/>
                </a:path>
              </a:pathLst>
            </a:custGeom>
            <a:solidFill>
              <a:schemeClr val="bg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1" name="Rectangle 94">
              <a:extLst>
                <a:ext uri="{FF2B5EF4-FFF2-40B4-BE49-F238E27FC236}">
                  <a16:creationId xmlns:a16="http://schemas.microsoft.com/office/drawing/2014/main" id="{F1AA2032-74F7-2D92-89B1-E835584AD1F7}"/>
                </a:ext>
              </a:extLst>
            </p:cNvPr>
            <p:cNvSpPr>
              <a:spLocks noChangeArrowheads="1"/>
            </p:cNvSpPr>
            <p:nvPr/>
          </p:nvSpPr>
          <p:spPr bwMode="auto">
            <a:xfrm>
              <a:off x="3194050" y="5600700"/>
              <a:ext cx="90487" cy="271463"/>
            </a:xfrm>
            <a:prstGeom prst="rect">
              <a:avLst/>
            </a:prstGeom>
            <a:solidFill>
              <a:sysClr val="window" lastClr="FFFFFF"/>
            </a:solidFill>
            <a:ln w="0">
              <a:solidFill>
                <a:srgbClr val="F0F5F4"/>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2" name="Rectangle 95">
              <a:extLst>
                <a:ext uri="{FF2B5EF4-FFF2-40B4-BE49-F238E27FC236}">
                  <a16:creationId xmlns:a16="http://schemas.microsoft.com/office/drawing/2014/main" id="{0F79504A-7047-8042-7B1E-C37465A4CFD1}"/>
                </a:ext>
              </a:extLst>
            </p:cNvPr>
            <p:cNvSpPr>
              <a:spLocks noChangeArrowheads="1"/>
            </p:cNvSpPr>
            <p:nvPr/>
          </p:nvSpPr>
          <p:spPr bwMode="auto">
            <a:xfrm>
              <a:off x="3322638" y="5600700"/>
              <a:ext cx="130175" cy="103188"/>
            </a:xfrm>
            <a:prstGeom prst="rect">
              <a:avLst/>
            </a:prstGeom>
            <a:solidFill>
              <a:sysClr val="window" lastClr="FFFFFF"/>
            </a:solidFill>
            <a:ln w="0">
              <a:solidFill>
                <a:srgbClr val="F0F5F4"/>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Rectangle 96">
              <a:extLst>
                <a:ext uri="{FF2B5EF4-FFF2-40B4-BE49-F238E27FC236}">
                  <a16:creationId xmlns:a16="http://schemas.microsoft.com/office/drawing/2014/main" id="{EA8507B2-5216-0F89-1AF1-7C047B3F2B03}"/>
                </a:ext>
              </a:extLst>
            </p:cNvPr>
            <p:cNvSpPr>
              <a:spLocks noChangeArrowheads="1"/>
            </p:cNvSpPr>
            <p:nvPr/>
          </p:nvSpPr>
          <p:spPr bwMode="auto">
            <a:xfrm>
              <a:off x="3322638" y="5737225"/>
              <a:ext cx="130175" cy="134938"/>
            </a:xfrm>
            <a:prstGeom prst="rect">
              <a:avLst/>
            </a:prstGeom>
            <a:solidFill>
              <a:sysClr val="window" lastClr="FFFFFF"/>
            </a:solidFill>
            <a:ln w="0">
              <a:solidFill>
                <a:srgbClr val="F0F5F4"/>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Rectangle 1">
            <a:extLst>
              <a:ext uri="{FF2B5EF4-FFF2-40B4-BE49-F238E27FC236}">
                <a16:creationId xmlns:a16="http://schemas.microsoft.com/office/drawing/2014/main" id="{09EA1648-A46D-C4D4-37A1-BE5C98BB3DA9}"/>
              </a:ext>
            </a:extLst>
          </p:cNvPr>
          <p:cNvSpPr/>
          <p:nvPr/>
        </p:nvSpPr>
        <p:spPr bwMode="gray">
          <a:xfrm>
            <a:off x="647800" y="1352996"/>
            <a:ext cx="491426" cy="4566574"/>
          </a:xfrm>
          <a:prstGeom prst="rect">
            <a:avLst/>
          </a:prstGeom>
          <a:solidFill>
            <a:srgbClr val="000000"/>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600" b="1" kern="1200" dirty="0">
              <a:solidFill>
                <a:prstClr val="white"/>
              </a:solidFill>
              <a:latin typeface="Calibri"/>
              <a:ea typeface="+mn-ea"/>
              <a:cs typeface="+mn-cs"/>
            </a:endParaRPr>
          </a:p>
        </p:txBody>
      </p:sp>
      <p:sp>
        <p:nvSpPr>
          <p:cNvPr id="3" name="Rectangle 2">
            <a:extLst>
              <a:ext uri="{FF2B5EF4-FFF2-40B4-BE49-F238E27FC236}">
                <a16:creationId xmlns:a16="http://schemas.microsoft.com/office/drawing/2014/main" id="{C7734EDA-805D-9043-59B3-C3C137791E9E}"/>
              </a:ext>
            </a:extLst>
          </p:cNvPr>
          <p:cNvSpPr/>
          <p:nvPr/>
        </p:nvSpPr>
        <p:spPr bwMode="gray">
          <a:xfrm>
            <a:off x="538211" y="2645233"/>
            <a:ext cx="1553825"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Ποσό</a:t>
            </a:r>
            <a:endParaRPr lang="en-US" sz="2400" b="1" kern="1200" dirty="0">
              <a:solidFill>
                <a:prstClr val="white"/>
              </a:solidFill>
              <a:latin typeface="Calibri"/>
              <a:ea typeface="+mn-ea"/>
              <a:cs typeface="+mn-cs"/>
            </a:endParaRPr>
          </a:p>
        </p:txBody>
      </p:sp>
      <p:sp>
        <p:nvSpPr>
          <p:cNvPr id="6" name="Rectangle 5">
            <a:extLst>
              <a:ext uri="{FF2B5EF4-FFF2-40B4-BE49-F238E27FC236}">
                <a16:creationId xmlns:a16="http://schemas.microsoft.com/office/drawing/2014/main" id="{954494A1-03FE-5FC2-86B2-1287044E0D97}"/>
              </a:ext>
            </a:extLst>
          </p:cNvPr>
          <p:cNvSpPr/>
          <p:nvPr/>
        </p:nvSpPr>
        <p:spPr bwMode="gray">
          <a:xfrm>
            <a:off x="538211" y="3686494"/>
            <a:ext cx="2114344"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Περίοδος </a:t>
            </a:r>
            <a:endParaRPr lang="en-US" sz="2400" b="1" kern="1200" dirty="0">
              <a:solidFill>
                <a:prstClr val="white"/>
              </a:solidFill>
              <a:latin typeface="Calibri"/>
              <a:ea typeface="+mn-ea"/>
              <a:cs typeface="+mn-cs"/>
            </a:endParaRPr>
          </a:p>
        </p:txBody>
      </p:sp>
      <p:sp>
        <p:nvSpPr>
          <p:cNvPr id="7" name="Title 2">
            <a:extLst>
              <a:ext uri="{FF2B5EF4-FFF2-40B4-BE49-F238E27FC236}">
                <a16:creationId xmlns:a16="http://schemas.microsoft.com/office/drawing/2014/main" id="{C74F32BD-ABDD-D824-2126-8A6B69D1718E}"/>
              </a:ext>
            </a:extLst>
          </p:cNvPr>
          <p:cNvSpPr txBox="1">
            <a:spLocks/>
          </p:cNvSpPr>
          <p:nvPr/>
        </p:nvSpPr>
        <p:spPr>
          <a:xfrm>
            <a:off x="538211" y="1621013"/>
            <a:ext cx="2370931" cy="533400"/>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defPPr marR="0" lvl="0" algn="l" rtl="0">
              <a:lnSpc>
                <a:spcPct val="100000"/>
              </a:lnSpc>
              <a:spcBef>
                <a:spcPts val="0"/>
              </a:spcBef>
              <a:spcAft>
                <a:spcPts val="0"/>
              </a:spcAft>
            </a:defPPr>
            <a:lvl1pPr algn="ctr">
              <a:buClrTx/>
              <a:defRPr sz="1800" kern="1200">
                <a:solidFill>
                  <a:prstClr val="white"/>
                </a:solidFill>
                <a:latin typeface="Calibri"/>
                <a:ea typeface="+mn-ea"/>
                <a:cs typeface="+mn-c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2400" b="1" dirty="0"/>
              <a:t>Ποιους αφορά;</a:t>
            </a:r>
            <a:endParaRPr lang="en-US" sz="2400" b="1" dirty="0"/>
          </a:p>
        </p:txBody>
      </p:sp>
      <p:sp>
        <p:nvSpPr>
          <p:cNvPr id="8" name="Rectangle 7">
            <a:extLst>
              <a:ext uri="{FF2B5EF4-FFF2-40B4-BE49-F238E27FC236}">
                <a16:creationId xmlns:a16="http://schemas.microsoft.com/office/drawing/2014/main" id="{73BE7DEE-A057-05B2-0763-1FCA8F2B1EBC}"/>
              </a:ext>
            </a:extLst>
          </p:cNvPr>
          <p:cNvSpPr/>
          <p:nvPr/>
        </p:nvSpPr>
        <p:spPr bwMode="gray">
          <a:xfrm>
            <a:off x="538211" y="4672065"/>
            <a:ext cx="2114344"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Κόστος</a:t>
            </a:r>
            <a:endParaRPr lang="en-US" sz="2400" b="1" kern="1200" dirty="0">
              <a:solidFill>
                <a:prstClr val="white"/>
              </a:solidFill>
              <a:latin typeface="Calibri"/>
              <a:ea typeface="+mn-ea"/>
              <a:cs typeface="+mn-cs"/>
            </a:endParaRPr>
          </a:p>
        </p:txBody>
      </p:sp>
      <p:sp>
        <p:nvSpPr>
          <p:cNvPr id="10" name="TextBox 9">
            <a:extLst>
              <a:ext uri="{FF2B5EF4-FFF2-40B4-BE49-F238E27FC236}">
                <a16:creationId xmlns:a16="http://schemas.microsoft.com/office/drawing/2014/main" id="{E7A7370B-1A15-08E5-01EF-38560CA233B8}"/>
              </a:ext>
            </a:extLst>
          </p:cNvPr>
          <p:cNvSpPr txBox="1"/>
          <p:nvPr/>
        </p:nvSpPr>
        <p:spPr>
          <a:xfrm>
            <a:off x="3018731" y="1495468"/>
            <a:ext cx="8930271" cy="830997"/>
          </a:xfrm>
          <a:prstGeom prst="rect">
            <a:avLst/>
          </a:prstGeom>
          <a:noFill/>
        </p:spPr>
        <p:txBody>
          <a:bodyPr wrap="square">
            <a:spAutoFit/>
          </a:bodyPr>
          <a:lstStyle/>
          <a:p>
            <a:pPr>
              <a:buClr>
                <a:schemeClr val="bg1"/>
              </a:buClr>
            </a:pPr>
            <a:r>
              <a:rPr lang="el-GR" sz="2400" dirty="0">
                <a:solidFill>
                  <a:schemeClr val="bg2"/>
                </a:solidFill>
                <a:latin typeface="Calibri" panose="020F0502020204030204" pitchFamily="34" charset="0"/>
                <a:ea typeface="Verdana" panose="020B0604030504040204" pitchFamily="34" charset="0"/>
                <a:cs typeface="Calibri" panose="020F0502020204030204" pitchFamily="34" charset="0"/>
              </a:rPr>
              <a:t>Τιμολόγιο </a:t>
            </a:r>
            <a:r>
              <a:rPr lang="el-GR" sz="2400" b="1" dirty="0">
                <a:solidFill>
                  <a:schemeClr val="bg2"/>
                </a:solidFill>
                <a:latin typeface="Calibri" panose="020F0502020204030204" pitchFamily="34" charset="0"/>
                <a:ea typeface="Verdana" panose="020B0604030504040204" pitchFamily="34" charset="0"/>
                <a:cs typeface="Calibri" panose="020F0502020204030204" pitchFamily="34" charset="0"/>
              </a:rPr>
              <a:t>ΚΟΤ Γ </a:t>
            </a:r>
            <a:r>
              <a:rPr lang="el-GR" sz="2400" dirty="0">
                <a:solidFill>
                  <a:schemeClr val="bg2"/>
                </a:solidFill>
                <a:latin typeface="Calibri" panose="020F0502020204030204" pitchFamily="34" charset="0"/>
                <a:ea typeface="Verdana" panose="020B0604030504040204" pitchFamily="34" charset="0"/>
                <a:cs typeface="Calibri" panose="020F0502020204030204" pitchFamily="34" charset="0"/>
              </a:rPr>
              <a:t>για</a:t>
            </a:r>
            <a:r>
              <a:rPr lang="el-GR" sz="2400" b="1" dirty="0">
                <a:solidFill>
                  <a:schemeClr val="bg2"/>
                </a:solidFill>
                <a:latin typeface="Calibri" panose="020F0502020204030204" pitchFamily="34" charset="0"/>
                <a:ea typeface="Verdana" panose="020B0604030504040204" pitchFamily="34" charset="0"/>
                <a:cs typeface="Calibri" panose="020F0502020204030204" pitchFamily="34" charset="0"/>
              </a:rPr>
              <a:t> </a:t>
            </a:r>
            <a:r>
              <a:rPr lang="el-GR" sz="2400" dirty="0">
                <a:solidFill>
                  <a:schemeClr val="bg2"/>
                </a:solidFill>
                <a:latin typeface="Calibri" panose="020F0502020204030204" pitchFamily="34" charset="0"/>
                <a:ea typeface="Verdana" panose="020B0604030504040204" pitchFamily="34" charset="0"/>
                <a:cs typeface="Calibri" panose="020F0502020204030204" pitchFamily="34" charset="0"/>
              </a:rPr>
              <a:t>πολύτεκνους με αρκετά διευρυμένα εισοδηματικά κριτήρια</a:t>
            </a:r>
          </a:p>
        </p:txBody>
      </p:sp>
      <p:sp>
        <p:nvSpPr>
          <p:cNvPr id="11" name="TextBox 10">
            <a:extLst>
              <a:ext uri="{FF2B5EF4-FFF2-40B4-BE49-F238E27FC236}">
                <a16:creationId xmlns:a16="http://schemas.microsoft.com/office/drawing/2014/main" id="{883CE169-FA0A-6107-7BA9-E145B86A8EF1}"/>
              </a:ext>
            </a:extLst>
          </p:cNvPr>
          <p:cNvSpPr txBox="1"/>
          <p:nvPr/>
        </p:nvSpPr>
        <p:spPr>
          <a:xfrm>
            <a:off x="2312464" y="2553278"/>
            <a:ext cx="9360041" cy="830997"/>
          </a:xfrm>
          <a:prstGeom prst="rect">
            <a:avLst/>
          </a:prstGeom>
          <a:noFill/>
        </p:spPr>
        <p:txBody>
          <a:bodyPr wrap="square">
            <a:spAutoFit/>
          </a:bodyPr>
          <a:lstStyle/>
          <a:p>
            <a:pPr defTabSz="1219170" eaLnBrk="0" fontAlgn="base" hangingPunct="0">
              <a:spcBef>
                <a:spcPts val="1200"/>
              </a:spcBef>
              <a:spcAft>
                <a:spcPts val="800"/>
              </a:spcAft>
            </a:pPr>
            <a:r>
              <a:rPr lang="el-GR" sz="2400" dirty="0">
                <a:solidFill>
                  <a:schemeClr val="bg2"/>
                </a:solidFill>
                <a:latin typeface="Calibri" panose="020F0502020204030204" pitchFamily="34" charset="0"/>
                <a:ea typeface="Verdana" panose="020B0604030504040204" pitchFamily="34" charset="0"/>
                <a:cs typeface="Calibri" panose="020F0502020204030204" pitchFamily="34" charset="0"/>
              </a:rPr>
              <a:t>Έκπτωση τουλάχιστον </a:t>
            </a:r>
            <a:r>
              <a:rPr lang="el-GR" sz="2400" b="1" dirty="0">
                <a:solidFill>
                  <a:schemeClr val="bg2"/>
                </a:solidFill>
                <a:latin typeface="Calibri" panose="020F0502020204030204" pitchFamily="34" charset="0"/>
                <a:ea typeface="Verdana" panose="020B0604030504040204" pitchFamily="34" charset="0"/>
                <a:cs typeface="Calibri" panose="020F0502020204030204" pitchFamily="34" charset="0"/>
              </a:rPr>
              <a:t>100€/</a:t>
            </a:r>
            <a:r>
              <a:rPr lang="en-GB" sz="2400" b="1" dirty="0">
                <a:solidFill>
                  <a:schemeClr val="bg2"/>
                </a:solidFill>
                <a:latin typeface="Calibri" panose="020F0502020204030204" pitchFamily="34" charset="0"/>
                <a:ea typeface="Verdana" panose="020B0604030504040204" pitchFamily="34" charset="0"/>
                <a:cs typeface="Calibri" panose="020F0502020204030204" pitchFamily="34" charset="0"/>
              </a:rPr>
              <a:t>MWh </a:t>
            </a:r>
            <a:r>
              <a:rPr lang="el-GR" sz="2400" dirty="0">
                <a:solidFill>
                  <a:schemeClr val="bg2"/>
                </a:solidFill>
                <a:latin typeface="Calibri" panose="020F0502020204030204" pitchFamily="34" charset="0"/>
                <a:ea typeface="Verdana" panose="020B0604030504040204" pitchFamily="34" charset="0"/>
                <a:cs typeface="Calibri" panose="020F0502020204030204" pitchFamily="34" charset="0"/>
              </a:rPr>
              <a:t>στη χρέωση που σημαίνει για μια μέση κατανάλωση, ετήσια έκπτωση της τάξης των </a:t>
            </a:r>
            <a:r>
              <a:rPr lang="el-GR" sz="2400" b="1" dirty="0">
                <a:solidFill>
                  <a:schemeClr val="bg2"/>
                </a:solidFill>
                <a:latin typeface="Calibri" panose="020F0502020204030204" pitchFamily="34" charset="0"/>
                <a:ea typeface="Verdana" panose="020B0604030504040204" pitchFamily="34" charset="0"/>
                <a:cs typeface="Calibri" panose="020F0502020204030204" pitchFamily="34" charset="0"/>
              </a:rPr>
              <a:t>500 Ευρώ.</a:t>
            </a:r>
          </a:p>
        </p:txBody>
      </p:sp>
      <p:sp>
        <p:nvSpPr>
          <p:cNvPr id="12" name="TextBox 11">
            <a:extLst>
              <a:ext uri="{FF2B5EF4-FFF2-40B4-BE49-F238E27FC236}">
                <a16:creationId xmlns:a16="http://schemas.microsoft.com/office/drawing/2014/main" id="{5CB38372-A9B6-3F0E-D017-113E6B18F7E1}"/>
              </a:ext>
            </a:extLst>
          </p:cNvPr>
          <p:cNvSpPr txBox="1"/>
          <p:nvPr/>
        </p:nvSpPr>
        <p:spPr>
          <a:xfrm>
            <a:off x="2860375" y="3619461"/>
            <a:ext cx="8793414" cy="830997"/>
          </a:xfrm>
          <a:prstGeom prst="rect">
            <a:avLst/>
          </a:prstGeom>
          <a:noFill/>
        </p:spPr>
        <p:txBody>
          <a:bodyPr wrap="square">
            <a:spAutoFit/>
          </a:bodyPr>
          <a:lstStyle>
            <a:defPPr marR="0" lvl="0" algn="l" rtl="0">
              <a:lnSpc>
                <a:spcPct val="100000"/>
              </a:lnSpc>
              <a:spcBef>
                <a:spcPts val="0"/>
              </a:spcBef>
              <a:spcAft>
                <a:spcPts val="0"/>
              </a:spcAft>
            </a:defPPr>
            <a:lvl1pPr defTabSz="1219170" eaLnBrk="0" fontAlgn="base" hangingPunct="0">
              <a:spcBef>
                <a:spcPts val="1200"/>
              </a:spcBef>
              <a:spcAft>
                <a:spcPts val="800"/>
              </a:spcAft>
              <a:defRPr sz="2400">
                <a:solidFill>
                  <a:schemeClr val="bg2"/>
                </a:solidFill>
                <a:latin typeface="Helvetica Neue" panose="020B0604020202020204" charset="0"/>
                <a:ea typeface="Verdana" panose="020B0604030504040204" pitchFamily="34" charset="0"/>
              </a:defRPr>
            </a:lvl1pPr>
          </a:lstStyle>
          <a:p>
            <a:r>
              <a:rPr lang="el-GR" dirty="0">
                <a:latin typeface="Calibri" panose="020F0502020204030204" pitchFamily="34" charset="0"/>
                <a:cs typeface="Calibri" panose="020F0502020204030204" pitchFamily="34" charset="0"/>
              </a:rPr>
              <a:t>Διευρυμένα όρια τετραμηνιαίας κατανάλωσης από </a:t>
            </a:r>
            <a:r>
              <a:rPr lang="el-GR" b="1" dirty="0">
                <a:latin typeface="Calibri" panose="020F0502020204030204" pitchFamily="34" charset="0"/>
                <a:cs typeface="Calibri" panose="020F0502020204030204" pitchFamily="34" charset="0"/>
              </a:rPr>
              <a:t>2.000 </a:t>
            </a:r>
            <a:r>
              <a:rPr lang="en-GB" b="1" dirty="0">
                <a:latin typeface="Calibri" panose="020F0502020204030204" pitchFamily="34" charset="0"/>
                <a:cs typeface="Calibri" panose="020F0502020204030204" pitchFamily="34" charset="0"/>
              </a:rPr>
              <a:t>kWh</a:t>
            </a:r>
            <a:r>
              <a:rPr lang="el-GR" b="1"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ανάλογα με τα εξαρτώμενα μέλη.</a:t>
            </a:r>
            <a:endParaRPr lang="en-GB"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74688D08-5CF9-7B14-8407-24949EBF5367}"/>
              </a:ext>
            </a:extLst>
          </p:cNvPr>
          <p:cNvSpPr txBox="1"/>
          <p:nvPr/>
        </p:nvSpPr>
        <p:spPr>
          <a:xfrm>
            <a:off x="2818815" y="4566994"/>
            <a:ext cx="4865890" cy="1200329"/>
          </a:xfrm>
          <a:prstGeom prst="rect">
            <a:avLst/>
          </a:prstGeom>
          <a:noFill/>
        </p:spPr>
        <p:txBody>
          <a:bodyPr wrap="square">
            <a:spAutoFit/>
          </a:bodyPr>
          <a:lstStyle>
            <a:defPPr marR="0" lvl="0" algn="l" rtl="0">
              <a:lnSpc>
                <a:spcPct val="100000"/>
              </a:lnSpc>
              <a:spcBef>
                <a:spcPts val="0"/>
              </a:spcBef>
              <a:spcAft>
                <a:spcPts val="0"/>
              </a:spcAft>
              <a:defRPr/>
            </a:defPPr>
            <a:lvl1pPr defTabSz="1219170" eaLnBrk="0" fontAlgn="base" hangingPunct="0">
              <a:spcBef>
                <a:spcPts val="1200"/>
              </a:spcBef>
              <a:spcAft>
                <a:spcPts val="800"/>
              </a:spcAft>
              <a:defRPr sz="2400">
                <a:solidFill>
                  <a:schemeClr val="bg2"/>
                </a:solidFill>
                <a:latin typeface="Helvetica Neue" panose="020B0604020202020204" charset="0"/>
                <a:ea typeface="Verdana" panose="020B0604030504040204" pitchFamily="34" charset="0"/>
              </a:defRPr>
            </a:lvl1pPr>
          </a:lstStyle>
          <a:p>
            <a:r>
              <a:rPr lang="el-GR" dirty="0">
                <a:latin typeface="Calibri" panose="020F0502020204030204" pitchFamily="34" charset="0"/>
                <a:cs typeface="Calibri" panose="020F0502020204030204" pitchFamily="34" charset="0"/>
              </a:rPr>
              <a:t>Ετήσιο κόστος </a:t>
            </a:r>
            <a:r>
              <a:rPr lang="el-GR" b="1" dirty="0">
                <a:latin typeface="Calibri" panose="020F0502020204030204" pitchFamily="34" charset="0"/>
                <a:cs typeface="Calibri" panose="020F0502020204030204" pitchFamily="34" charset="0"/>
              </a:rPr>
              <a:t>1</a:t>
            </a:r>
            <a:r>
              <a:rPr lang="en-US" b="1" dirty="0">
                <a:latin typeface="Calibri" panose="020F0502020204030204" pitchFamily="34" charset="0"/>
                <a:cs typeface="Calibri" panose="020F0502020204030204" pitchFamily="34" charset="0"/>
              </a:rPr>
              <a:t>1</a:t>
            </a:r>
            <a:r>
              <a:rPr lang="el-GR" b="1" dirty="0">
                <a:latin typeface="Calibri" panose="020F0502020204030204" pitchFamily="34" charset="0"/>
                <a:cs typeface="Calibri" panose="020F0502020204030204" pitchFamily="34" charset="0"/>
              </a:rPr>
              <a:t> εκατ. </a:t>
            </a:r>
            <a:r>
              <a:rPr lang="el-GR" dirty="0">
                <a:latin typeface="Calibri" panose="020F0502020204030204" pitchFamily="34" charset="0"/>
                <a:cs typeface="Calibri" panose="020F0502020204030204" pitchFamily="34" charset="0"/>
              </a:rPr>
              <a:t>με χρηματοδότηση από Ειδικό </a:t>
            </a:r>
            <a:r>
              <a:rPr lang="el-GR" dirty="0" err="1">
                <a:latin typeface="Calibri" panose="020F0502020204030204" pitchFamily="34" charset="0"/>
                <a:cs typeface="Calibri" panose="020F0502020204030204" pitchFamily="34" charset="0"/>
              </a:rPr>
              <a:t>Λογ</a:t>
            </a:r>
            <a:r>
              <a:rPr lang="el-GR" dirty="0">
                <a:latin typeface="Calibri" panose="020F0502020204030204" pitchFamily="34" charset="0"/>
                <a:cs typeface="Calibri" panose="020F0502020204030204" pitchFamily="34" charset="0"/>
              </a:rPr>
              <a:t>/</a:t>
            </a:r>
            <a:r>
              <a:rPr lang="el-GR" dirty="0" err="1">
                <a:latin typeface="Calibri" panose="020F0502020204030204" pitchFamily="34" charset="0"/>
                <a:cs typeface="Calibri" panose="020F0502020204030204" pitchFamily="34" charset="0"/>
              </a:rPr>
              <a:t>μό</a:t>
            </a:r>
            <a:r>
              <a:rPr lang="el-GR" dirty="0">
                <a:latin typeface="Calibri" panose="020F0502020204030204" pitchFamily="34" charset="0"/>
                <a:cs typeface="Calibri" panose="020F0502020204030204" pitchFamily="34" charset="0"/>
              </a:rPr>
              <a:t>. Υπηρεσιών Κοινής Ωφέλειας</a:t>
            </a:r>
          </a:p>
        </p:txBody>
      </p:sp>
      <p:sp>
        <p:nvSpPr>
          <p:cNvPr id="5" name="Θέση αριθμού διαφάνειας 4">
            <a:extLst>
              <a:ext uri="{FF2B5EF4-FFF2-40B4-BE49-F238E27FC236}">
                <a16:creationId xmlns:a16="http://schemas.microsoft.com/office/drawing/2014/main" id="{F193F05F-E1C9-03F8-9051-BF53052FD79E}"/>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7</a:t>
            </a:fld>
            <a:endParaRPr lang="el-GR"/>
          </a:p>
        </p:txBody>
      </p:sp>
    </p:spTree>
    <p:extLst>
      <p:ext uri="{BB962C8B-B14F-4D97-AF65-F5344CB8AC3E}">
        <p14:creationId xmlns:p14="http://schemas.microsoft.com/office/powerpoint/2010/main" val="203580168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50A628A-CE29-97DC-D168-7DB9D34975C0}"/>
              </a:ext>
            </a:extLst>
          </p:cNvPr>
          <p:cNvSpPr/>
          <p:nvPr/>
        </p:nvSpPr>
        <p:spPr bwMode="gray">
          <a:xfrm>
            <a:off x="9753421" y="1381132"/>
            <a:ext cx="2041200" cy="4608000"/>
          </a:xfrm>
          <a:prstGeom prst="rect">
            <a:avLst/>
          </a:prstGeom>
          <a:solidFill>
            <a:schemeClr val="accent1">
              <a:lumMod val="20000"/>
              <a:lumOff val="80000"/>
              <a:alpha val="31000"/>
            </a:schemeClr>
          </a:solidFill>
          <a:ln w="19050" algn="ctr">
            <a:noFill/>
            <a:miter lim="800000"/>
            <a:headEnd/>
            <a:tailEnd/>
          </a:ln>
        </p:spPr>
        <p:txBody>
          <a:bodyPr wrap="square" lIns="66675" tIns="66675" rIns="66675" bIns="66675" rtlCol="0" anchor="ctr"/>
          <a:lstStyle/>
          <a:p>
            <a:pPr marL="0" marR="0" lvl="0" indent="0" defTabSz="914400" eaLnBrk="1" fontAlgn="auto" latinLnBrk="0" hangingPunct="1">
              <a:lnSpc>
                <a:spcPct val="100000"/>
              </a:lnSpc>
              <a:spcBef>
                <a:spcPts val="0"/>
              </a:spcBef>
              <a:spcAft>
                <a:spcPts val="450"/>
              </a:spcAft>
              <a:buClrTx/>
              <a:buSzTx/>
              <a:buFontTx/>
              <a:buNone/>
              <a:tabLst/>
              <a:defRPr/>
            </a:pPr>
            <a:endParaRPr kumimoji="0" lang="en-US" sz="750" b="0" i="0" u="none" strike="noStrike" kern="1200" cap="none" spc="0" normalizeH="0" baseline="0" noProof="0" dirty="0">
              <a:ln>
                <a:noFill/>
              </a:ln>
              <a:solidFill>
                <a:prstClr val="white"/>
              </a:solidFill>
              <a:effectLst/>
              <a:uLnTx/>
              <a:uFillTx/>
              <a:latin typeface="Calibri"/>
              <a:ea typeface="+mn-ea"/>
              <a:cs typeface="+mn-cs"/>
            </a:endParaRPr>
          </a:p>
        </p:txBody>
      </p:sp>
      <p:sp>
        <p:nvSpPr>
          <p:cNvPr id="45" name="Rectangle 44">
            <a:extLst>
              <a:ext uri="{FF2B5EF4-FFF2-40B4-BE49-F238E27FC236}">
                <a16:creationId xmlns:a16="http://schemas.microsoft.com/office/drawing/2014/main" id="{6E3534EC-D0F1-22DF-BD86-644932723A4D}"/>
              </a:ext>
            </a:extLst>
          </p:cNvPr>
          <p:cNvSpPr/>
          <p:nvPr/>
        </p:nvSpPr>
        <p:spPr bwMode="gray">
          <a:xfrm>
            <a:off x="7422735" y="1491207"/>
            <a:ext cx="2041200" cy="4471200"/>
          </a:xfrm>
          <a:prstGeom prst="rect">
            <a:avLst/>
          </a:prstGeom>
          <a:solidFill>
            <a:schemeClr val="accent1">
              <a:lumMod val="20000"/>
              <a:lumOff val="80000"/>
              <a:alpha val="31000"/>
            </a:schemeClr>
          </a:solidFill>
          <a:ln w="19050" algn="ctr">
            <a:noFill/>
            <a:miter lim="800000"/>
            <a:headEnd/>
            <a:tailEnd/>
          </a:ln>
        </p:spPr>
        <p:txBody>
          <a:bodyPr wrap="square" lIns="66675" tIns="66675" rIns="66675" bIns="66675" rtlCol="0" anchor="ctr"/>
          <a:lstStyle/>
          <a:p>
            <a:pPr marL="0" marR="0" lvl="0" indent="0" defTabSz="914400" eaLnBrk="1" fontAlgn="auto" latinLnBrk="0" hangingPunct="1">
              <a:lnSpc>
                <a:spcPct val="100000"/>
              </a:lnSpc>
              <a:spcBef>
                <a:spcPts val="0"/>
              </a:spcBef>
              <a:spcAft>
                <a:spcPts val="450"/>
              </a:spcAft>
              <a:buClrTx/>
              <a:buSzTx/>
              <a:buFontTx/>
              <a:buNone/>
              <a:tabLst/>
              <a:defRPr/>
            </a:pPr>
            <a:endParaRPr kumimoji="0" lang="en-US" sz="750" b="0" i="0" u="none" strike="noStrike" kern="1200" cap="none" spc="0" normalizeH="0" baseline="0" noProof="0" dirty="0">
              <a:ln>
                <a:noFill/>
              </a:ln>
              <a:solidFill>
                <a:prstClr val="white"/>
              </a:solidFill>
              <a:effectLst/>
              <a:uLnTx/>
              <a:uFillTx/>
              <a:latin typeface="Calibri"/>
              <a:ea typeface="+mn-ea"/>
              <a:cs typeface="+mn-cs"/>
            </a:endParaRPr>
          </a:p>
        </p:txBody>
      </p:sp>
      <p:sp>
        <p:nvSpPr>
          <p:cNvPr id="44" name="Rectangle 43">
            <a:extLst>
              <a:ext uri="{FF2B5EF4-FFF2-40B4-BE49-F238E27FC236}">
                <a16:creationId xmlns:a16="http://schemas.microsoft.com/office/drawing/2014/main" id="{38BE3E2C-C1F5-5A13-70E1-4066E6876B7A}"/>
              </a:ext>
            </a:extLst>
          </p:cNvPr>
          <p:cNvSpPr/>
          <p:nvPr/>
        </p:nvSpPr>
        <p:spPr bwMode="gray">
          <a:xfrm>
            <a:off x="5090404" y="1807822"/>
            <a:ext cx="2041200" cy="4181310"/>
          </a:xfrm>
          <a:prstGeom prst="rect">
            <a:avLst/>
          </a:prstGeom>
          <a:solidFill>
            <a:schemeClr val="accent1">
              <a:lumMod val="20000"/>
              <a:lumOff val="80000"/>
              <a:alpha val="31000"/>
            </a:schemeClr>
          </a:solidFill>
          <a:ln w="19050" algn="ctr">
            <a:noFill/>
            <a:miter lim="800000"/>
            <a:headEnd/>
            <a:tailEnd/>
          </a:ln>
        </p:spPr>
        <p:txBody>
          <a:bodyPr wrap="square" lIns="66675" tIns="66675" rIns="66675" bIns="66675" rtlCol="0" anchor="ctr"/>
          <a:lstStyle/>
          <a:p>
            <a:pPr marL="0" marR="0" lvl="0" indent="0" defTabSz="914400" eaLnBrk="1" fontAlgn="auto" latinLnBrk="0" hangingPunct="1">
              <a:lnSpc>
                <a:spcPct val="100000"/>
              </a:lnSpc>
              <a:spcBef>
                <a:spcPts val="0"/>
              </a:spcBef>
              <a:spcAft>
                <a:spcPts val="450"/>
              </a:spcAft>
              <a:buClrTx/>
              <a:buSzTx/>
              <a:buFontTx/>
              <a:buNone/>
              <a:tabLst/>
              <a:defRPr/>
            </a:pPr>
            <a:endParaRPr kumimoji="0" lang="en-US" sz="750" b="0" i="0" u="none" strike="noStrike" kern="1200" cap="none" spc="0" normalizeH="0" baseline="0" noProof="0" dirty="0">
              <a:ln>
                <a:noFill/>
              </a:ln>
              <a:solidFill>
                <a:prstClr val="white"/>
              </a:solidFill>
              <a:effectLst/>
              <a:uLnTx/>
              <a:uFillTx/>
              <a:latin typeface="Calibri"/>
              <a:ea typeface="+mn-ea"/>
              <a:cs typeface="+mn-cs"/>
            </a:endParaRPr>
          </a:p>
        </p:txBody>
      </p:sp>
      <p:sp>
        <p:nvSpPr>
          <p:cNvPr id="42" name="Rectangle 41">
            <a:extLst>
              <a:ext uri="{FF2B5EF4-FFF2-40B4-BE49-F238E27FC236}">
                <a16:creationId xmlns:a16="http://schemas.microsoft.com/office/drawing/2014/main" id="{832E12A0-059F-BAE6-61CD-047CA05BE3C7}"/>
              </a:ext>
            </a:extLst>
          </p:cNvPr>
          <p:cNvSpPr/>
          <p:nvPr/>
        </p:nvSpPr>
        <p:spPr bwMode="gray">
          <a:xfrm>
            <a:off x="445293" y="1390407"/>
            <a:ext cx="2042348" cy="4572000"/>
          </a:xfrm>
          <a:prstGeom prst="rect">
            <a:avLst/>
          </a:prstGeom>
          <a:solidFill>
            <a:schemeClr val="accent1">
              <a:lumMod val="20000"/>
              <a:lumOff val="80000"/>
              <a:alpha val="31000"/>
            </a:schemeClr>
          </a:solidFill>
          <a:ln w="19050" algn="ctr">
            <a:noFill/>
            <a:miter lim="800000"/>
            <a:headEnd/>
            <a:tailEnd/>
          </a:ln>
        </p:spPr>
        <p:txBody>
          <a:bodyPr wrap="square" lIns="66675" tIns="66675" rIns="66675" bIns="66675" rtlCol="0" anchor="ctr"/>
          <a:lstStyle/>
          <a:p>
            <a:pPr marL="0" marR="0" lvl="0" indent="0" defTabSz="914400" eaLnBrk="1" fontAlgn="auto" latinLnBrk="0" hangingPunct="1">
              <a:lnSpc>
                <a:spcPct val="100000"/>
              </a:lnSpc>
              <a:spcBef>
                <a:spcPts val="0"/>
              </a:spcBef>
              <a:spcAft>
                <a:spcPts val="450"/>
              </a:spcAft>
              <a:buClrTx/>
              <a:buSzTx/>
              <a:buFontTx/>
              <a:buNone/>
              <a:tabLst/>
              <a:defRPr/>
            </a:pPr>
            <a:endParaRPr kumimoji="0" lang="en-US" sz="75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16" name="Group 115">
            <a:extLst>
              <a:ext uri="{FF2B5EF4-FFF2-40B4-BE49-F238E27FC236}">
                <a16:creationId xmlns:a16="http://schemas.microsoft.com/office/drawing/2014/main" id="{AF7B2607-C62B-12FC-D18F-A488C7FE56FF}"/>
              </a:ext>
            </a:extLst>
          </p:cNvPr>
          <p:cNvGrpSpPr/>
          <p:nvPr/>
        </p:nvGrpSpPr>
        <p:grpSpPr>
          <a:xfrm>
            <a:off x="441174" y="907230"/>
            <a:ext cx="11340806" cy="5061134"/>
            <a:chOff x="376236" y="3915460"/>
            <a:chExt cx="7994572" cy="3849286"/>
          </a:xfrm>
        </p:grpSpPr>
        <p:sp>
          <p:nvSpPr>
            <p:cNvPr id="117" name="Title 1">
              <a:extLst>
                <a:ext uri="{FF2B5EF4-FFF2-40B4-BE49-F238E27FC236}">
                  <a16:creationId xmlns:a16="http://schemas.microsoft.com/office/drawing/2014/main" id="{F415840C-36CA-C24C-2E22-90E293929413}"/>
                </a:ext>
              </a:extLst>
            </p:cNvPr>
            <p:cNvSpPr txBox="1">
              <a:spLocks noChangeAspect="1"/>
            </p:cNvSpPr>
            <p:nvPr/>
          </p:nvSpPr>
          <p:spPr bwMode="gray">
            <a:xfrm>
              <a:off x="379951" y="4709819"/>
              <a:ext cx="1436014" cy="2247187"/>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marR="0" lvl="0" algn="l" defTabSz="914400" rtl="0" eaLnBrk="1" fontAlgn="auto" latinLnBrk="0" hangingPunct="1">
                <a:lnSpc>
                  <a:spcPct val="100000"/>
                </a:lnSpc>
                <a:spcBef>
                  <a:spcPct val="0"/>
                </a:spcBef>
                <a:buClrTx/>
                <a:buSzTx/>
                <a:tabLst/>
                <a:defRPr/>
              </a:pPr>
              <a:r>
                <a:rPr lang="el-GR" sz="1600" dirty="0">
                  <a:solidFill>
                    <a:prstClr val="black"/>
                  </a:solidFill>
                  <a:latin typeface="Calibri" panose="020F0502020204030204" pitchFamily="34" charset="0"/>
                  <a:ea typeface="Verdana" panose="020B0604030504040204" pitchFamily="34" charset="0"/>
                  <a:cs typeface="Calibri" panose="020F0502020204030204" pitchFamily="34" charset="0"/>
                </a:rPr>
                <a:t>Δικαιούχοι το </a:t>
              </a: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95%</a:t>
              </a:r>
              <a:r>
                <a:rPr lang="el-GR" sz="1600" b="1" dirty="0">
                  <a:solidFill>
                    <a:srgbClr val="FFC000"/>
                  </a:solidFill>
                  <a:latin typeface="Calibri" panose="020F0502020204030204" pitchFamily="34" charset="0"/>
                  <a:ea typeface="Verdana" panose="020B0604030504040204" pitchFamily="34" charset="0"/>
                  <a:cs typeface="Calibri" panose="020F0502020204030204" pitchFamily="34" charset="0"/>
                </a:rPr>
                <a:t> </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των πολύτεκνων οικογενειών</a:t>
              </a:r>
            </a:p>
            <a:p>
              <a:pPr marL="114300" marR="0" lvl="0" indent="-114300" algn="l" defTabSz="914400" rtl="0" eaLnBrk="1" fontAlgn="auto" latinLnBrk="0" hangingPunct="1">
                <a:lnSpc>
                  <a:spcPct val="100000"/>
                </a:lnSpc>
                <a:spcBef>
                  <a:spcPct val="0"/>
                </a:spcBef>
                <a:buClrTx/>
                <a:buSzTx/>
                <a:buFont typeface="Arial" panose="020B0604020202020204"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ct val="0"/>
                </a:spcBef>
                <a:buClrTx/>
                <a:buSzTx/>
                <a:tabLst/>
                <a:defRPr/>
              </a:pPr>
              <a:r>
                <a:rPr lang="el-GR" sz="1600" dirty="0">
                  <a:solidFill>
                    <a:prstClr val="black"/>
                  </a:solidFill>
                  <a:latin typeface="Calibri" panose="020F0502020204030204" pitchFamily="34" charset="0"/>
                  <a:cs typeface="Calibri" panose="020F0502020204030204" pitchFamily="34" charset="0"/>
                </a:rPr>
                <a:t>Δ</a:t>
              </a:r>
              <a:r>
                <a:rPr kumimoji="0" lang="el-GR" sz="1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ιευρυμένα</a:t>
              </a:r>
              <a:r>
                <a:rPr kumimoji="0" lang="el-GR"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εισοδηματικά κριτήρια ένταξης και χωρίς περιουσιακά κριτήρια </a:t>
              </a:r>
            </a:p>
            <a:p>
              <a:pPr marR="0" lvl="0" algn="l" defTabSz="914400" rtl="0" eaLnBrk="1" fontAlgn="auto" latinLnBrk="0" hangingPunct="1">
                <a:lnSpc>
                  <a:spcPct val="100000"/>
                </a:lnSpc>
                <a:spcBef>
                  <a:spcPct val="0"/>
                </a:spcBef>
                <a:buClrTx/>
                <a:buSzTx/>
                <a:tabLst/>
                <a:defRPr/>
              </a:pPr>
              <a:endParaRPr kumimoji="0" lang="el-GR"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ct val="0"/>
                </a:spcBef>
                <a:buClrTx/>
                <a:buSzTx/>
                <a:tabLst/>
                <a:defRPr/>
              </a:pPr>
              <a:r>
                <a:rPr kumimoji="0" lang="el-GR" sz="1600" b="1" i="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Ένταξη</a:t>
              </a:r>
              <a:r>
                <a:rPr lang="el-GR" sz="1600" b="1" dirty="0">
                  <a:solidFill>
                    <a:schemeClr val="bg2"/>
                  </a:solidFill>
                  <a:latin typeface="Calibri" panose="020F0502020204030204" pitchFamily="34" charset="0"/>
                  <a:cs typeface="Calibri" panose="020F0502020204030204" pitchFamily="34" charset="0"/>
                </a:rPr>
                <a:t> μ</a:t>
              </a:r>
              <a:r>
                <a:rPr kumimoji="0" lang="el-GR" sz="1600" b="1" i="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έσω ηλεκτρονικής πλατφόρμας </a:t>
              </a:r>
              <a:r>
                <a:rPr kumimoji="0" lang="el-GR" sz="1600" b="1" i="0" u="sng"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ΗΔΙΚΑ</a:t>
              </a:r>
            </a:p>
          </p:txBody>
        </p:sp>
        <p:sp>
          <p:nvSpPr>
            <p:cNvPr id="119" name="Title 1">
              <a:extLst>
                <a:ext uri="{FF2B5EF4-FFF2-40B4-BE49-F238E27FC236}">
                  <a16:creationId xmlns:a16="http://schemas.microsoft.com/office/drawing/2014/main" id="{2732DAFB-7C62-7D25-93C5-6339C7873320}"/>
                </a:ext>
              </a:extLst>
            </p:cNvPr>
            <p:cNvSpPr txBox="1">
              <a:spLocks noChangeAspect="1"/>
            </p:cNvSpPr>
            <p:nvPr/>
          </p:nvSpPr>
          <p:spPr bwMode="gray">
            <a:xfrm>
              <a:off x="3663425" y="4647981"/>
              <a:ext cx="1438921" cy="2551493"/>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marR="0" lvl="0" algn="l" defTabSz="914400" rtl="0" eaLnBrk="1" fontAlgn="auto" latinLnBrk="0" hangingPunct="1">
                <a:lnSpc>
                  <a:spcPct val="100000"/>
                </a:lnSpc>
                <a:spcBef>
                  <a:spcPct val="0"/>
                </a:spcBef>
                <a:spcAft>
                  <a:spcPts val="300"/>
                </a:spcAft>
                <a:buClrTx/>
                <a:buSzTx/>
                <a:tabLst/>
                <a:defRPr/>
              </a:pPr>
              <a:r>
                <a:rPr lang="el-GR" sz="1600" b="1" dirty="0">
                  <a:solidFill>
                    <a:prstClr val="black"/>
                  </a:solidFill>
                  <a:latin typeface="Calibri" panose="020F0502020204030204" pitchFamily="34" charset="0"/>
                  <a:cs typeface="Calibri" panose="020F0502020204030204" pitchFamily="34" charset="0"/>
                </a:rPr>
                <a:t>Χωρίς </a:t>
              </a:r>
              <a:r>
                <a:rPr lang="el-GR" sz="1600" dirty="0">
                  <a:solidFill>
                    <a:prstClr val="black"/>
                  </a:solidFill>
                  <a:latin typeface="Calibri" panose="020F0502020204030204" pitchFamily="34" charset="0"/>
                  <a:cs typeface="Calibri" panose="020F0502020204030204" pitchFamily="34" charset="0"/>
                </a:rPr>
                <a:t>χρεώσεις για τη χρήση του συστήματος (ΧΧΣ), εντός των ορίων κατανάλωσης </a:t>
              </a:r>
            </a:p>
            <a:p>
              <a:pPr marL="114300" marR="0" lvl="0" indent="-114300"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endParaRPr lang="el-GR" sz="1600" dirty="0">
                <a:solidFill>
                  <a:prstClr val="black"/>
                </a:solidFill>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ct val="0"/>
                </a:spcBef>
                <a:spcAft>
                  <a:spcPts val="300"/>
                </a:spcAft>
                <a:buClrTx/>
                <a:buSzTx/>
                <a:tabLst/>
                <a:defRPr/>
              </a:pPr>
              <a:r>
                <a:rPr lang="el-GR" sz="1600" b="1" dirty="0">
                  <a:solidFill>
                    <a:prstClr val="black"/>
                  </a:solidFill>
                  <a:latin typeface="Calibri" panose="020F0502020204030204" pitchFamily="34" charset="0"/>
                  <a:cs typeface="Calibri" panose="020F0502020204030204" pitchFamily="34" charset="0"/>
                </a:rPr>
                <a:t>Χωρίς</a:t>
              </a:r>
              <a:r>
                <a:rPr lang="el-GR" sz="1600" dirty="0">
                  <a:solidFill>
                    <a:prstClr val="black"/>
                  </a:solidFill>
                  <a:latin typeface="Calibri" panose="020F0502020204030204" pitchFamily="34" charset="0"/>
                  <a:cs typeface="Calibri" panose="020F0502020204030204" pitchFamily="34" charset="0"/>
                </a:rPr>
                <a:t> χρεώσεις για τη χρήση του δικτύου (ΧΧΔ), εντός των ορίων κατανάλωσης</a:t>
              </a:r>
            </a:p>
            <a:p>
              <a:pPr marR="0" lvl="0" algn="l" defTabSz="914400" rtl="0" eaLnBrk="1" fontAlgn="auto" latinLnBrk="0" hangingPunct="1">
                <a:lnSpc>
                  <a:spcPct val="100000"/>
                </a:lnSpc>
                <a:spcBef>
                  <a:spcPct val="0"/>
                </a:spcBef>
                <a:spcAft>
                  <a:spcPts val="300"/>
                </a:spcAft>
                <a:buClrTx/>
                <a:buSzTx/>
                <a:tabLst/>
                <a:defRPr/>
              </a:pPr>
              <a:endParaRPr lang="el-GR" sz="1600" dirty="0">
                <a:solidFill>
                  <a:prstClr val="black"/>
                </a:solidFill>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ct val="0"/>
                </a:spcBef>
                <a:spcAft>
                  <a:spcPts val="300"/>
                </a:spcAft>
                <a:buClrTx/>
                <a:buSzTx/>
                <a:tabLst/>
                <a:defRPr/>
              </a:pPr>
              <a:r>
                <a:rPr lang="el-GR" sz="1600" b="1" dirty="0">
                  <a:solidFill>
                    <a:prstClr val="black"/>
                  </a:solidFill>
                  <a:latin typeface="Calibri" panose="020F0502020204030204" pitchFamily="34" charset="0"/>
                  <a:cs typeface="Calibri" panose="020F0502020204030204" pitchFamily="34" charset="0"/>
                </a:rPr>
                <a:t>Χωρίς </a:t>
              </a:r>
              <a:r>
                <a:rPr lang="el-GR" sz="1600" dirty="0">
                  <a:solidFill>
                    <a:prstClr val="black"/>
                  </a:solidFill>
                  <a:latin typeface="Calibri" panose="020F0502020204030204" pitchFamily="34" charset="0"/>
                  <a:cs typeface="Calibri" panose="020F0502020204030204" pitchFamily="34" charset="0"/>
                </a:rPr>
                <a:t>χρεώσεις για Υπηρεσίες Κοινής Ωφέλειας (ΥΚΩ) </a:t>
              </a:r>
            </a:p>
          </p:txBody>
        </p:sp>
        <p:sp>
          <p:nvSpPr>
            <p:cNvPr id="120" name="Title 1">
              <a:extLst>
                <a:ext uri="{FF2B5EF4-FFF2-40B4-BE49-F238E27FC236}">
                  <a16:creationId xmlns:a16="http://schemas.microsoft.com/office/drawing/2014/main" id="{D3F4B057-511C-EEEC-974A-4BC10B9270F6}"/>
                </a:ext>
              </a:extLst>
            </p:cNvPr>
            <p:cNvSpPr txBox="1">
              <a:spLocks noChangeAspect="1"/>
            </p:cNvSpPr>
            <p:nvPr/>
          </p:nvSpPr>
          <p:spPr bwMode="gray">
            <a:xfrm>
              <a:off x="5316060" y="4364706"/>
              <a:ext cx="1411203" cy="2147702"/>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a:spcAft>
                  <a:spcPts val="300"/>
                </a:spcAft>
                <a:buClrTx/>
              </a:pPr>
              <a:r>
                <a:rPr lang="el-GR" sz="1600" dirty="0">
                  <a:solidFill>
                    <a:prstClr val="black"/>
                  </a:solidFill>
                  <a:latin typeface="Calibri" panose="020F0502020204030204" pitchFamily="34" charset="0"/>
                  <a:cs typeface="Calibri" panose="020F0502020204030204" pitchFamily="34" charset="0"/>
                </a:rPr>
                <a:t>Παροχή κινήτρου για επίτευξη εξοικονόμησης</a:t>
              </a:r>
            </a:p>
            <a:p>
              <a:pPr>
                <a:spcAft>
                  <a:spcPts val="300"/>
                </a:spcAft>
                <a:buClrTx/>
              </a:pPr>
              <a:endParaRPr lang="el-GR" sz="1600" dirty="0">
                <a:solidFill>
                  <a:prstClr val="black"/>
                </a:solidFill>
                <a:latin typeface="Calibri" panose="020F0502020204030204" pitchFamily="34" charset="0"/>
                <a:cs typeface="Calibri" panose="020F0502020204030204" pitchFamily="34" charset="0"/>
              </a:endParaRPr>
            </a:p>
            <a:p>
              <a:pPr>
                <a:spcAft>
                  <a:spcPts val="300"/>
                </a:spcAft>
                <a:buClrTx/>
              </a:pPr>
              <a:r>
                <a:rPr lang="el-GR" sz="1600" dirty="0">
                  <a:solidFill>
                    <a:prstClr val="black"/>
                  </a:solidFill>
                  <a:latin typeface="Calibri" panose="020F0502020204030204" pitchFamily="34" charset="0"/>
                  <a:cs typeface="Calibri" panose="020F0502020204030204" pitchFamily="34" charset="0"/>
                </a:rPr>
                <a:t>Πρόσθετη επιδότηση </a:t>
              </a:r>
            </a:p>
            <a:p>
              <a:pPr>
                <a:spcAft>
                  <a:spcPts val="300"/>
                </a:spcAft>
                <a:buClrTx/>
              </a:pP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20 €/</a:t>
              </a:r>
              <a:r>
                <a:rPr lang="el-GR" sz="1600" b="1" dirty="0" err="1">
                  <a:solidFill>
                    <a:schemeClr val="bg2"/>
                  </a:solidFill>
                  <a:latin typeface="Calibri" panose="020F0502020204030204" pitchFamily="34" charset="0"/>
                  <a:ea typeface="Verdana" panose="020B0604030504040204" pitchFamily="34" charset="0"/>
                  <a:cs typeface="Calibri" panose="020F0502020204030204" pitchFamily="34" charset="0"/>
                </a:rPr>
                <a:t>MWh</a:t>
              </a:r>
              <a:r>
                <a:rPr lang="el-GR" sz="1600" dirty="0">
                  <a:solidFill>
                    <a:prstClr val="black"/>
                  </a:solidFill>
                  <a:latin typeface="Calibri" panose="020F0502020204030204" pitchFamily="34" charset="0"/>
                  <a:cs typeface="Calibri" panose="020F0502020204030204" pitchFamily="34" charset="0"/>
                </a:rPr>
                <a:t>,</a:t>
              </a:r>
              <a:r>
                <a:rPr lang="el-GR" sz="1600" b="1" dirty="0">
                  <a:solidFill>
                    <a:srgbClr val="FFC000"/>
                  </a:solidFill>
                  <a:latin typeface="Calibri" panose="020F0502020204030204" pitchFamily="34" charset="0"/>
                  <a:ea typeface="Verdana" panose="020B0604030504040204" pitchFamily="34" charset="0"/>
                  <a:cs typeface="Calibri" panose="020F0502020204030204" pitchFamily="34" charset="0"/>
                </a:rPr>
                <a:t> </a:t>
              </a:r>
              <a:r>
                <a:rPr lang="el-GR" sz="1600" dirty="0">
                  <a:solidFill>
                    <a:prstClr val="black"/>
                  </a:solidFill>
                  <a:latin typeface="Calibri" panose="020F0502020204030204" pitchFamily="34" charset="0"/>
                  <a:cs typeface="Calibri" panose="020F0502020204030204" pitchFamily="34" charset="0"/>
                </a:rPr>
                <a:t>με το σύνολο να διαμορφώνεται σε </a:t>
              </a: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120 €/</a:t>
              </a:r>
              <a:r>
                <a:rPr lang="en-US" sz="1600" b="1" dirty="0">
                  <a:solidFill>
                    <a:schemeClr val="bg2"/>
                  </a:solidFill>
                  <a:latin typeface="Calibri" panose="020F0502020204030204" pitchFamily="34" charset="0"/>
                  <a:ea typeface="Verdana" panose="020B0604030504040204" pitchFamily="34" charset="0"/>
                  <a:cs typeface="Calibri" panose="020F0502020204030204" pitchFamily="34" charset="0"/>
                </a:rPr>
                <a:t>MWh</a:t>
              </a: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 </a:t>
              </a:r>
              <a:r>
                <a:rPr lang="el-GR" sz="1600" dirty="0">
                  <a:solidFill>
                    <a:schemeClr val="bg2"/>
                  </a:solidFill>
                  <a:latin typeface="Calibri" panose="020F0502020204030204" pitchFamily="34" charset="0"/>
                  <a:ea typeface="Verdana" panose="020B0604030504040204" pitchFamily="34" charset="0"/>
                  <a:cs typeface="Calibri" panose="020F0502020204030204" pitchFamily="34" charset="0"/>
                </a:rPr>
                <a:t>σε περίπτωση επίτευξης στόχου εξοικονόμησης </a:t>
              </a:r>
              <a:endParaRPr lang="el-GR" sz="1600" dirty="0">
                <a:solidFill>
                  <a:schemeClr val="bg2"/>
                </a:solidFill>
                <a:latin typeface="Calibri" panose="020F0502020204030204" pitchFamily="34" charset="0"/>
                <a:cs typeface="Calibri" panose="020F0502020204030204" pitchFamily="34" charset="0"/>
              </a:endParaRPr>
            </a:p>
          </p:txBody>
        </p:sp>
        <p:sp>
          <p:nvSpPr>
            <p:cNvPr id="122" name="Title 1">
              <a:extLst>
                <a:ext uri="{FF2B5EF4-FFF2-40B4-BE49-F238E27FC236}">
                  <a16:creationId xmlns:a16="http://schemas.microsoft.com/office/drawing/2014/main" id="{CEFEC9BC-9FF7-103C-8B03-76DFD7A1EA1B}"/>
                </a:ext>
              </a:extLst>
            </p:cNvPr>
            <p:cNvSpPr txBox="1">
              <a:spLocks noChangeAspect="1"/>
            </p:cNvSpPr>
            <p:nvPr/>
          </p:nvSpPr>
          <p:spPr bwMode="gray">
            <a:xfrm>
              <a:off x="6931078" y="4333094"/>
              <a:ext cx="1380315" cy="1369379"/>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marR="0" lvl="0" algn="l" defTabSz="914400" rtl="0" eaLnBrk="1" fontAlgn="auto" latinLnBrk="0" hangingPunct="1">
                <a:lnSpc>
                  <a:spcPct val="100000"/>
                </a:lnSpc>
                <a:spcBef>
                  <a:spcPct val="0"/>
                </a:spcBef>
                <a:spcAft>
                  <a:spcPts val="300"/>
                </a:spcAft>
                <a:buClrTx/>
                <a:buSzTx/>
                <a:tabLst/>
                <a:defRPr/>
              </a:pPr>
              <a:r>
                <a:rPr lang="el-GR" sz="1600" dirty="0">
                  <a:solidFill>
                    <a:prstClr val="black"/>
                  </a:solidFill>
                  <a:latin typeface="Calibri" panose="020F0502020204030204" pitchFamily="34" charset="0"/>
                  <a:cs typeface="Calibri" panose="020F0502020204030204" pitchFamily="34" charset="0"/>
                </a:rPr>
                <a:t>Το ετήσιο κόστος του νέου τιμολογίου ανέρχεται σε </a:t>
              </a: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11 εκατ. </a:t>
              </a:r>
            </a:p>
            <a:p>
              <a:pPr marL="114300" marR="0" lvl="0" indent="-114300"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endParaRPr lang="el-GR" sz="1600" dirty="0">
                <a:solidFill>
                  <a:prstClr val="black"/>
                </a:solidFill>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ct val="0"/>
                </a:spcBef>
                <a:spcAft>
                  <a:spcPts val="300"/>
                </a:spcAft>
                <a:buClrTx/>
                <a:buSzTx/>
                <a:tabLst/>
                <a:defRPr/>
              </a:pPr>
              <a:r>
                <a:rPr lang="el-GR" sz="1600" dirty="0">
                  <a:solidFill>
                    <a:prstClr val="black"/>
                  </a:solidFill>
                  <a:latin typeface="Calibri" panose="020F0502020204030204" pitchFamily="34" charset="0"/>
                  <a:cs typeface="Calibri" panose="020F0502020204030204" pitchFamily="34" charset="0"/>
                </a:rPr>
                <a:t>Χρήση πόρων του ειδικού λογαριασμού ΥΚΩ</a:t>
              </a:r>
            </a:p>
          </p:txBody>
        </p:sp>
        <p:sp>
          <p:nvSpPr>
            <p:cNvPr id="123" name="Rectangle 122">
              <a:extLst>
                <a:ext uri="{FF2B5EF4-FFF2-40B4-BE49-F238E27FC236}">
                  <a16:creationId xmlns:a16="http://schemas.microsoft.com/office/drawing/2014/main" id="{EA8737A5-E6E3-0EF7-3E81-12E1269C2820}"/>
                </a:ext>
              </a:extLst>
            </p:cNvPr>
            <p:cNvSpPr/>
            <p:nvPr/>
          </p:nvSpPr>
          <p:spPr bwMode="gray">
            <a:xfrm>
              <a:off x="376236" y="3915570"/>
              <a:ext cx="1439730" cy="334319"/>
            </a:xfrm>
            <a:prstGeom prst="rect">
              <a:avLst/>
            </a:prstGeom>
            <a:solidFill>
              <a:schemeClr val="bg2">
                <a:lumMod val="40000"/>
                <a:lumOff val="60000"/>
              </a:scheme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l-GR" sz="1800" b="1" i="0" u="none" strike="noStrike" kern="1200" cap="none" spc="0" normalizeH="0" baseline="0" noProof="0" dirty="0">
                  <a:ln>
                    <a:noFill/>
                  </a:ln>
                  <a:solidFill>
                    <a:prstClr val="white"/>
                  </a:solidFill>
                  <a:effectLst/>
                  <a:uLnTx/>
                  <a:uFillTx/>
                  <a:latin typeface="Helvetica Neue" panose="020B0604020202020204" charset="0"/>
                  <a:ea typeface="+mn-ea"/>
                  <a:cs typeface="+mn-cs"/>
                </a:rPr>
                <a:t>Δικαιούχοι</a:t>
              </a:r>
              <a:endParaRPr kumimoji="0" lang="en-US" sz="1800" b="1" i="0" u="none" strike="noStrike" kern="1200" cap="none" spc="0" normalizeH="0" baseline="0" noProof="0" dirty="0">
                <a:ln>
                  <a:noFill/>
                </a:ln>
                <a:solidFill>
                  <a:prstClr val="white"/>
                </a:solidFill>
                <a:effectLst/>
                <a:uLnTx/>
                <a:uFillTx/>
                <a:latin typeface="Helvetica Neue" panose="020B0604020202020204" charset="0"/>
                <a:ea typeface="+mn-ea"/>
                <a:cs typeface="+mn-cs"/>
              </a:endParaRPr>
            </a:p>
          </p:txBody>
        </p:sp>
        <p:sp>
          <p:nvSpPr>
            <p:cNvPr id="124" name="Rectangle 123">
              <a:extLst>
                <a:ext uri="{FF2B5EF4-FFF2-40B4-BE49-F238E27FC236}">
                  <a16:creationId xmlns:a16="http://schemas.microsoft.com/office/drawing/2014/main" id="{B2C1262A-1F44-8146-F453-31D5E1F2DAF9}"/>
                </a:ext>
              </a:extLst>
            </p:cNvPr>
            <p:cNvSpPr/>
            <p:nvPr/>
          </p:nvSpPr>
          <p:spPr bwMode="gray">
            <a:xfrm>
              <a:off x="2015122" y="3915460"/>
              <a:ext cx="1439730" cy="435991"/>
            </a:xfrm>
            <a:prstGeom prst="rect">
              <a:avLst/>
            </a:prstGeom>
            <a:solidFill>
              <a:schemeClr val="bg2">
                <a:lumMod val="60000"/>
                <a:lumOff val="40000"/>
              </a:scheme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lang="el-GR" sz="1800" b="1" kern="1200" dirty="0">
                  <a:solidFill>
                    <a:prstClr val="white"/>
                  </a:solidFill>
                  <a:latin typeface="Helvetica Neue" panose="020B0604020202020204" charset="0"/>
                  <a:ea typeface="+mn-ea"/>
                  <a:cs typeface="+mn-cs"/>
                </a:rPr>
                <a:t>Όρια Κατανάλωσης</a:t>
              </a:r>
              <a:endParaRPr lang="en-US" sz="1800" b="1" kern="1200" dirty="0">
                <a:solidFill>
                  <a:prstClr val="white"/>
                </a:solidFill>
                <a:latin typeface="Helvetica Neue" panose="020B0604020202020204" charset="0"/>
                <a:ea typeface="+mn-ea"/>
                <a:cs typeface="+mn-cs"/>
              </a:endParaRPr>
            </a:p>
          </p:txBody>
        </p:sp>
        <p:sp>
          <p:nvSpPr>
            <p:cNvPr id="125" name="Rectangle 124">
              <a:extLst>
                <a:ext uri="{FF2B5EF4-FFF2-40B4-BE49-F238E27FC236}">
                  <a16:creationId xmlns:a16="http://schemas.microsoft.com/office/drawing/2014/main" id="{BD058433-A774-21B5-AD40-CB2E93C650B1}"/>
                </a:ext>
              </a:extLst>
            </p:cNvPr>
            <p:cNvSpPr/>
            <p:nvPr/>
          </p:nvSpPr>
          <p:spPr bwMode="gray">
            <a:xfrm>
              <a:off x="3653658" y="3923727"/>
              <a:ext cx="1440080" cy="671567"/>
            </a:xfrm>
            <a:prstGeom prst="rect">
              <a:avLst/>
            </a:prstGeom>
            <a:solidFill>
              <a:schemeClr val="accent1">
                <a:lumMod val="75000"/>
              </a:scheme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l-GR"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Απαλλαγή από Ρυθ</a:t>
              </a:r>
              <a:r>
                <a:rPr lang="el-GR" sz="1800" b="1" kern="1200" dirty="0">
                  <a:solidFill>
                    <a:prstClr val="white"/>
                  </a:solidFill>
                  <a:latin typeface="Calibri" panose="020F0502020204030204" pitchFamily="34" charset="0"/>
                  <a:ea typeface="+mn-ea"/>
                  <a:cs typeface="Calibri" panose="020F0502020204030204" pitchFamily="34" charset="0"/>
                </a:rPr>
                <a:t>μ</a:t>
              </a:r>
              <a:r>
                <a:rPr kumimoji="0" lang="el-GR" sz="18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ιζόμενες</a:t>
              </a:r>
              <a:r>
                <a:rPr kumimoji="0" lang="el-GR"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Χρεώσεις</a:t>
              </a:r>
              <a:endParaRPr kumimoji="0" lang="en-US" sz="18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126" name="Rectangle 125">
              <a:extLst>
                <a:ext uri="{FF2B5EF4-FFF2-40B4-BE49-F238E27FC236}">
                  <a16:creationId xmlns:a16="http://schemas.microsoft.com/office/drawing/2014/main" id="{934AD849-6800-AB42-1436-68EF4974B846}"/>
                </a:ext>
              </a:extLst>
            </p:cNvPr>
            <p:cNvSpPr/>
            <p:nvPr/>
          </p:nvSpPr>
          <p:spPr bwMode="gray">
            <a:xfrm>
              <a:off x="5292192" y="3923618"/>
              <a:ext cx="1439730" cy="435991"/>
            </a:xfrm>
            <a:prstGeom prst="rect">
              <a:avLst/>
            </a:prstGeom>
            <a:solidFill>
              <a:schemeClr val="accent1">
                <a:lumMod val="50000"/>
              </a:scheme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lang="el-GR" sz="1800" b="1" kern="1200" dirty="0">
                  <a:solidFill>
                    <a:prstClr val="white"/>
                  </a:solidFill>
                  <a:latin typeface="Helvetica Neue" panose="020B0604020202020204" charset="0"/>
                  <a:ea typeface="+mn-ea"/>
                  <a:cs typeface="+mn-cs"/>
                </a:rPr>
                <a:t>Κίνητρο εξοικονό</a:t>
              </a:r>
              <a:r>
                <a:rPr lang="el-GR" sz="1800" b="1" kern="1200" dirty="0">
                  <a:solidFill>
                    <a:prstClr val="white"/>
                  </a:solidFill>
                  <a:latin typeface="Calibri" panose="020F0502020204030204" pitchFamily="34" charset="0"/>
                  <a:ea typeface="+mn-ea"/>
                  <a:cs typeface="Calibri" panose="020F0502020204030204" pitchFamily="34" charset="0"/>
                </a:rPr>
                <a:t>μ</a:t>
              </a:r>
              <a:r>
                <a:rPr lang="el-GR" sz="1800" b="1" kern="1200" dirty="0">
                  <a:solidFill>
                    <a:prstClr val="white"/>
                  </a:solidFill>
                  <a:latin typeface="Helvetica Neue" panose="020B0604020202020204" charset="0"/>
                  <a:ea typeface="+mn-ea"/>
                  <a:cs typeface="+mn-cs"/>
                </a:rPr>
                <a:t>ησης</a:t>
              </a:r>
              <a:endParaRPr kumimoji="0" lang="en-US" sz="1800" b="1" i="0" u="none" strike="noStrike" kern="1200" cap="none" spc="0" normalizeH="0" baseline="0" noProof="0" dirty="0">
                <a:ln>
                  <a:noFill/>
                </a:ln>
                <a:solidFill>
                  <a:prstClr val="white"/>
                </a:solidFill>
                <a:effectLst/>
                <a:uLnTx/>
                <a:uFillTx/>
                <a:latin typeface="Helvetica Neue" panose="020B0604020202020204" charset="0"/>
                <a:ea typeface="+mn-ea"/>
                <a:cs typeface="+mn-cs"/>
              </a:endParaRPr>
            </a:p>
          </p:txBody>
        </p:sp>
        <p:sp>
          <p:nvSpPr>
            <p:cNvPr id="128" name="Rectangle 127">
              <a:extLst>
                <a:ext uri="{FF2B5EF4-FFF2-40B4-BE49-F238E27FC236}">
                  <a16:creationId xmlns:a16="http://schemas.microsoft.com/office/drawing/2014/main" id="{05A93783-515E-FB09-9384-1BECB48E8F2F}"/>
                </a:ext>
              </a:extLst>
            </p:cNvPr>
            <p:cNvSpPr/>
            <p:nvPr/>
          </p:nvSpPr>
          <p:spPr bwMode="gray">
            <a:xfrm>
              <a:off x="6931078" y="3923727"/>
              <a:ext cx="1439730" cy="334101"/>
            </a:xfrm>
            <a:prstGeom prst="rect">
              <a:avLst/>
            </a:prstGeom>
            <a:solidFill>
              <a:schemeClr val="bg2">
                <a:lumMod val="50000"/>
              </a:scheme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lang="el-GR" sz="1800" b="1" kern="1200" dirty="0">
                  <a:solidFill>
                    <a:prstClr val="white"/>
                  </a:solidFill>
                  <a:latin typeface="Helvetica Neue" panose="020B0604020202020204" charset="0"/>
                  <a:ea typeface="+mn-ea"/>
                  <a:cs typeface="+mn-cs"/>
                </a:rPr>
                <a:t>Χρη</a:t>
              </a:r>
              <a:r>
                <a:rPr lang="el-GR" sz="1800" b="1" kern="1200" dirty="0">
                  <a:solidFill>
                    <a:prstClr val="white"/>
                  </a:solidFill>
                  <a:latin typeface="Calibri" panose="020F0502020204030204" pitchFamily="34" charset="0"/>
                  <a:ea typeface="+mn-ea"/>
                  <a:cs typeface="Calibri" panose="020F0502020204030204" pitchFamily="34" charset="0"/>
                </a:rPr>
                <a:t>μ</a:t>
              </a:r>
              <a:r>
                <a:rPr lang="el-GR" sz="1800" b="1" kern="1200" dirty="0">
                  <a:solidFill>
                    <a:prstClr val="white"/>
                  </a:solidFill>
                  <a:latin typeface="Helvetica Neue" panose="020B0604020202020204" charset="0"/>
                  <a:ea typeface="+mn-ea"/>
                  <a:cs typeface="+mn-cs"/>
                </a:rPr>
                <a:t>ατοδότηση</a:t>
              </a:r>
              <a:endParaRPr kumimoji="0" lang="en-US" sz="1800" b="1" i="0" u="none" strike="noStrike" kern="1200" cap="none" spc="0" normalizeH="0" baseline="0" noProof="0" dirty="0">
                <a:ln>
                  <a:noFill/>
                </a:ln>
                <a:solidFill>
                  <a:prstClr val="white"/>
                </a:solidFill>
                <a:effectLst/>
                <a:uLnTx/>
                <a:uFillTx/>
                <a:latin typeface="Helvetica Neue" panose="020B0604020202020204" charset="0"/>
                <a:ea typeface="+mn-ea"/>
                <a:cs typeface="+mn-cs"/>
              </a:endParaRPr>
            </a:p>
          </p:txBody>
        </p:sp>
        <p:sp>
          <p:nvSpPr>
            <p:cNvPr id="118" name="Title 1">
              <a:extLst>
                <a:ext uri="{FF2B5EF4-FFF2-40B4-BE49-F238E27FC236}">
                  <a16:creationId xmlns:a16="http://schemas.microsoft.com/office/drawing/2014/main" id="{5868CE23-86C2-D29C-C2D6-84E5352BB107}"/>
                </a:ext>
              </a:extLst>
            </p:cNvPr>
            <p:cNvSpPr txBox="1">
              <a:spLocks noChangeAspect="1"/>
            </p:cNvSpPr>
            <p:nvPr/>
          </p:nvSpPr>
          <p:spPr bwMode="gray">
            <a:xfrm>
              <a:off x="2033915" y="4364706"/>
              <a:ext cx="1411203" cy="3400040"/>
            </a:xfrm>
            <a:prstGeom prst="rect">
              <a:avLst/>
            </a:prstGeom>
            <a:solidFill>
              <a:schemeClr val="accent1">
                <a:lumMod val="20000"/>
                <a:lumOff val="80000"/>
                <a:alpha val="31000"/>
              </a:schemeClr>
            </a:solidFill>
          </p:spPr>
          <p:txBody>
            <a:bodyPr vert="horz" wrap="square" lIns="0" tIns="0" rIns="0" bIns="0" rtlCol="0" anchor="t" anchorCtr="0">
              <a:spAutoFit/>
            </a:bodyPr>
            <a:lstStyle>
              <a:lvl1pPr algn="l" defTabSz="914400" rtl="0" eaLnBrk="1" latinLnBrk="0" hangingPunct="1">
                <a:spcBef>
                  <a:spcPct val="0"/>
                </a:spcBef>
                <a:buNone/>
                <a:defRPr sz="2000" kern="1200">
                  <a:solidFill>
                    <a:schemeClr val="tx1"/>
                  </a:solidFill>
                  <a:latin typeface="+mj-lt"/>
                  <a:ea typeface="+mj-ea"/>
                  <a:cs typeface="+mj-cs"/>
                </a:defRPr>
              </a:lvl1pPr>
            </a:lstStyle>
            <a:p>
              <a:pPr>
                <a:buClrTx/>
              </a:pPr>
              <a:r>
                <a:rPr lang="el-GR" sz="1600" dirty="0">
                  <a:solidFill>
                    <a:prstClr val="black"/>
                  </a:solidFill>
                  <a:latin typeface="Calibri" panose="020F0502020204030204" pitchFamily="34" charset="0"/>
                  <a:cs typeface="Calibri" panose="020F0502020204030204" pitchFamily="34" charset="0"/>
                </a:rPr>
                <a:t>4μηνιαία όρια από </a:t>
              </a: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2.000</a:t>
              </a:r>
              <a:r>
                <a:rPr lang="en-US" sz="1600" b="1" dirty="0">
                  <a:solidFill>
                    <a:schemeClr val="bg2"/>
                  </a:solidFill>
                  <a:latin typeface="Calibri" panose="020F0502020204030204" pitchFamily="34" charset="0"/>
                  <a:ea typeface="Verdana" panose="020B0604030504040204" pitchFamily="34" charset="0"/>
                  <a:cs typeface="Calibri" panose="020F0502020204030204" pitchFamily="34" charset="0"/>
                </a:rPr>
                <a:t> kWh</a:t>
              </a:r>
              <a:r>
                <a:rPr lang="el-GR" sz="1600" b="1" dirty="0">
                  <a:solidFill>
                    <a:srgbClr val="FFC000"/>
                  </a:solidFill>
                  <a:latin typeface="Calibri" panose="020F0502020204030204" pitchFamily="34" charset="0"/>
                  <a:ea typeface="Verdana" panose="020B0604030504040204" pitchFamily="34" charset="0"/>
                  <a:cs typeface="Calibri" panose="020F0502020204030204" pitchFamily="34" charset="0"/>
                </a:rPr>
                <a:t> </a:t>
              </a:r>
              <a:r>
                <a:rPr lang="el-GR" sz="1600" dirty="0">
                  <a:solidFill>
                    <a:prstClr val="black"/>
                  </a:solidFill>
                  <a:latin typeface="Calibri" panose="020F0502020204030204" pitchFamily="34" charset="0"/>
                  <a:cs typeface="Calibri" panose="020F0502020204030204" pitchFamily="34" charset="0"/>
                </a:rPr>
                <a:t>για οικογένεια με 4 εξαρτώμενα τέκνα</a:t>
              </a:r>
            </a:p>
            <a:p>
              <a:pPr marL="114300" marR="0" lvl="0" indent="-114300" algn="l" defTabSz="914400" rtl="0" eaLnBrk="1" fontAlgn="auto" latinLnBrk="0" hangingPunct="1">
                <a:lnSpc>
                  <a:spcPct val="100000"/>
                </a:lnSpc>
                <a:spcBef>
                  <a:spcPct val="0"/>
                </a:spcBef>
                <a:spcAft>
                  <a:spcPts val="300"/>
                </a:spcAft>
                <a:buClrTx/>
                <a:buSzTx/>
                <a:buFont typeface="Arial" panose="020B0604020202020204" pitchFamily="34" charset="0"/>
                <a:buChar char="•"/>
                <a:tabLst/>
                <a:defRPr/>
              </a:pPr>
              <a:endParaRPr kumimoji="0" lang="el-GR" sz="1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lvl="0" fontAlgn="auto">
                <a:buClrTx/>
                <a:buSzTx/>
                <a:tabLst/>
                <a:defRPr/>
              </a:pPr>
              <a:r>
                <a:rPr lang="el-GR" sz="1600" dirty="0">
                  <a:solidFill>
                    <a:prstClr val="black"/>
                  </a:solidFill>
                  <a:latin typeface="Calibri" panose="020F0502020204030204" pitchFamily="34" charset="0"/>
                  <a:cs typeface="Calibri" panose="020F0502020204030204" pitchFamily="34" charset="0"/>
                </a:rPr>
                <a:t>Αύξηση </a:t>
              </a: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200 </a:t>
              </a:r>
              <a:r>
                <a:rPr lang="el-GR" sz="1600" b="1" dirty="0" err="1">
                  <a:solidFill>
                    <a:schemeClr val="bg2"/>
                  </a:solidFill>
                  <a:latin typeface="Calibri" panose="020F0502020204030204" pitchFamily="34" charset="0"/>
                  <a:ea typeface="Verdana" panose="020B0604030504040204" pitchFamily="34" charset="0"/>
                  <a:cs typeface="Calibri" panose="020F0502020204030204" pitchFamily="34" charset="0"/>
                </a:rPr>
                <a:t>kWh</a:t>
              </a: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 </a:t>
              </a:r>
              <a:r>
                <a:rPr lang="el-GR" sz="1600" dirty="0">
                  <a:solidFill>
                    <a:prstClr val="black"/>
                  </a:solidFill>
                  <a:latin typeface="Calibri" panose="020F0502020204030204" pitchFamily="34" charset="0"/>
                  <a:cs typeface="Calibri" panose="020F0502020204030204" pitchFamily="34" charset="0"/>
                </a:rPr>
                <a:t>για κάθε εξαρτώμενο τέκνο (ανώτατο όριο 4.000 </a:t>
              </a:r>
              <a:r>
                <a:rPr lang="en-US" sz="1600" dirty="0">
                  <a:solidFill>
                    <a:prstClr val="black"/>
                  </a:solidFill>
                  <a:latin typeface="Calibri" panose="020F0502020204030204" pitchFamily="34" charset="0"/>
                  <a:cs typeface="Calibri" panose="020F0502020204030204" pitchFamily="34" charset="0"/>
                </a:rPr>
                <a:t>k</a:t>
              </a:r>
              <a:r>
                <a:rPr lang="el-GR" sz="1600" dirty="0">
                  <a:solidFill>
                    <a:prstClr val="black"/>
                  </a:solidFill>
                  <a:latin typeface="Calibri" panose="020F0502020204030204" pitchFamily="34" charset="0"/>
                  <a:cs typeface="Calibri" panose="020F0502020204030204" pitchFamily="34" charset="0"/>
                </a:rPr>
                <a:t>Wh)</a:t>
              </a:r>
            </a:p>
            <a:p>
              <a:pPr marL="114300" indent="-114300">
                <a:buClrTx/>
                <a:buFont typeface="Arial" panose="020B0604020202020204" pitchFamily="34" charset="0"/>
                <a:buChar char="•"/>
              </a:pPr>
              <a:endParaRPr lang="el-GR" sz="1600" dirty="0">
                <a:solidFill>
                  <a:prstClr val="black"/>
                </a:solidFill>
                <a:latin typeface="Calibri" panose="020F0502020204030204" pitchFamily="34" charset="0"/>
                <a:cs typeface="Calibri" panose="020F0502020204030204" pitchFamily="34" charset="0"/>
              </a:endParaRPr>
            </a:p>
            <a:p>
              <a:pPr>
                <a:buClrTx/>
              </a:pPr>
              <a:r>
                <a:rPr lang="el-GR" sz="1600" dirty="0">
                  <a:solidFill>
                    <a:prstClr val="black"/>
                  </a:solidFill>
                  <a:latin typeface="Calibri" panose="020F0502020204030204" pitchFamily="34" charset="0"/>
                  <a:cs typeface="Calibri" panose="020F0502020204030204" pitchFamily="34" charset="0"/>
                </a:rPr>
                <a:t>Αύξηση </a:t>
              </a: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300 kWh </a:t>
              </a:r>
              <a:r>
                <a:rPr lang="el-GR" sz="1600" dirty="0">
                  <a:solidFill>
                    <a:prstClr val="black"/>
                  </a:solidFill>
                  <a:latin typeface="Calibri" panose="020F0502020204030204" pitchFamily="34" charset="0"/>
                  <a:cs typeface="Calibri" panose="020F0502020204030204" pitchFamily="34" charset="0"/>
                </a:rPr>
                <a:t>και </a:t>
              </a:r>
              <a:r>
                <a:rPr lang="el-GR" sz="1600" b="1" dirty="0">
                  <a:solidFill>
                    <a:schemeClr val="bg2"/>
                  </a:solidFill>
                  <a:latin typeface="Calibri" panose="020F0502020204030204" pitchFamily="34" charset="0"/>
                  <a:ea typeface="Verdana" panose="020B0604030504040204" pitchFamily="34" charset="0"/>
                  <a:cs typeface="Calibri" panose="020F0502020204030204" pitchFamily="34" charset="0"/>
                </a:rPr>
                <a:t>600 </a:t>
              </a:r>
              <a:r>
                <a:rPr lang="el-GR" sz="1600" b="1" dirty="0" err="1">
                  <a:solidFill>
                    <a:schemeClr val="bg2"/>
                  </a:solidFill>
                  <a:latin typeface="Calibri" panose="020F0502020204030204" pitchFamily="34" charset="0"/>
                  <a:ea typeface="Verdana" panose="020B0604030504040204" pitchFamily="34" charset="0"/>
                  <a:cs typeface="Calibri" panose="020F0502020204030204" pitchFamily="34" charset="0"/>
                </a:rPr>
                <a:t>kWh</a:t>
              </a:r>
              <a:r>
                <a:rPr lang="el-GR" sz="1600" dirty="0">
                  <a:solidFill>
                    <a:schemeClr val="bg2"/>
                  </a:solidFill>
                  <a:latin typeface="Calibri" panose="020F0502020204030204" pitchFamily="34" charset="0"/>
                  <a:cs typeface="Calibri" panose="020F0502020204030204" pitchFamily="34" charset="0"/>
                </a:rPr>
                <a:t> </a:t>
              </a:r>
              <a:r>
                <a:rPr lang="el-GR" sz="1600" dirty="0">
                  <a:solidFill>
                    <a:prstClr val="black"/>
                  </a:solidFill>
                  <a:latin typeface="Calibri" panose="020F0502020204030204" pitchFamily="34" charset="0"/>
                  <a:cs typeface="Calibri" panose="020F0502020204030204" pitchFamily="34" charset="0"/>
                </a:rPr>
                <a:t>για οικογένειες με άτομα με αναπηρία ή με ανάγκη μηχ. υποστήριξης αντίστοιχα (ανώτατο όριο 4.000 </a:t>
              </a:r>
              <a:r>
                <a:rPr lang="en-US" sz="1600" dirty="0">
                  <a:solidFill>
                    <a:prstClr val="black"/>
                  </a:solidFill>
                  <a:latin typeface="Calibri" panose="020F0502020204030204" pitchFamily="34" charset="0"/>
                  <a:cs typeface="Calibri" panose="020F0502020204030204" pitchFamily="34" charset="0"/>
                </a:rPr>
                <a:t>k</a:t>
              </a:r>
              <a:r>
                <a:rPr lang="el-GR" sz="1600" dirty="0">
                  <a:solidFill>
                    <a:prstClr val="black"/>
                  </a:solidFill>
                  <a:latin typeface="Calibri" panose="020F0502020204030204" pitchFamily="34" charset="0"/>
                  <a:cs typeface="Calibri" panose="020F0502020204030204" pitchFamily="34" charset="0"/>
                </a:rPr>
                <a:t>Wh)</a:t>
              </a:r>
            </a:p>
          </p:txBody>
        </p:sp>
      </p:grpSp>
      <p:sp>
        <p:nvSpPr>
          <p:cNvPr id="2" name="Θέση αριθμού διαφάνειας 1">
            <a:extLst>
              <a:ext uri="{FF2B5EF4-FFF2-40B4-BE49-F238E27FC236}">
                <a16:creationId xmlns:a16="http://schemas.microsoft.com/office/drawing/2014/main" id="{CB52740C-E305-5AF3-BFFC-93C0C935320D}"/>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8</a:t>
            </a:fld>
            <a:endParaRPr lang="el-GR"/>
          </a:p>
        </p:txBody>
      </p:sp>
      <p:sp>
        <p:nvSpPr>
          <p:cNvPr id="6" name="Title 2">
            <a:extLst>
              <a:ext uri="{FF2B5EF4-FFF2-40B4-BE49-F238E27FC236}">
                <a16:creationId xmlns:a16="http://schemas.microsoft.com/office/drawing/2014/main" id="{B7424B8F-A431-105E-EAC5-1C7ADA60707D}"/>
              </a:ext>
            </a:extLst>
          </p:cNvPr>
          <p:cNvSpPr>
            <a:spLocks noGrp="1"/>
          </p:cNvSpPr>
          <p:nvPr>
            <p:ph type="title"/>
          </p:nvPr>
        </p:nvSpPr>
        <p:spPr>
          <a:xfrm>
            <a:off x="406908" y="161575"/>
            <a:ext cx="11371960" cy="533400"/>
          </a:xfrm>
          <a:noFill/>
          <a:ln>
            <a:noFill/>
          </a:ln>
        </p:spPr>
        <p:txBody>
          <a:bodyPr spcFirstLastPara="1" wrap="square" lIns="0" tIns="0" rIns="0" bIns="0" anchor="ctr" anchorCtr="0">
            <a:noAutofit/>
          </a:bodyPr>
          <a:lstStyle/>
          <a:p>
            <a:r>
              <a:rPr lang="el-GR" sz="2800" dirty="0">
                <a:solidFill>
                  <a:schemeClr val="bg2"/>
                </a:solidFill>
                <a:latin typeface="Calibri" panose="020F0502020204030204" pitchFamily="34" charset="0"/>
                <a:cs typeface="Calibri" panose="020F0502020204030204" pitchFamily="34" charset="0"/>
              </a:rPr>
              <a:t>Νέο τιμολόγιο ηλεκτρικής ενέργειας για τις Πολύτεκνες Οικογένειες</a:t>
            </a:r>
            <a:endParaRPr lang="en-US" sz="28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451945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C35374-B4CA-4D90-A234-532BEC89850B}"/>
              </a:ext>
            </a:extLst>
          </p:cNvPr>
          <p:cNvSpPr>
            <a:spLocks noGrp="1"/>
          </p:cNvSpPr>
          <p:nvPr>
            <p:ph type="title"/>
          </p:nvPr>
        </p:nvSpPr>
        <p:spPr>
          <a:noFill/>
          <a:ln>
            <a:noFill/>
          </a:ln>
        </p:spPr>
        <p:txBody>
          <a:bodyPr spcFirstLastPara="1" wrap="square" lIns="0" tIns="0" rIns="0" bIns="0" anchor="ctr" anchorCtr="0">
            <a:noAutofit/>
          </a:bodyPr>
          <a:lstStyle/>
          <a:p>
            <a:r>
              <a:rPr lang="el-GR" sz="2800" dirty="0">
                <a:solidFill>
                  <a:schemeClr val="bg2"/>
                </a:solidFill>
                <a:latin typeface="Calibri" panose="020F0502020204030204" pitchFamily="34" charset="0"/>
                <a:cs typeface="Calibri" panose="020F0502020204030204" pitchFamily="34" charset="0"/>
              </a:rPr>
              <a:t>Αντιμετώπιση ρευματοκλοπών </a:t>
            </a:r>
            <a:endParaRPr lang="en-US" sz="2800" dirty="0">
              <a:solidFill>
                <a:schemeClr val="bg2"/>
              </a:solidFill>
              <a:latin typeface="Calibri" panose="020F0502020204030204" pitchFamily="34" charset="0"/>
              <a:cs typeface="Calibri" panose="020F0502020204030204" pitchFamily="34" charset="0"/>
            </a:endParaRPr>
          </a:p>
        </p:txBody>
      </p:sp>
      <p:grpSp>
        <p:nvGrpSpPr>
          <p:cNvPr id="29" name="Group 28">
            <a:extLst>
              <a:ext uri="{FF2B5EF4-FFF2-40B4-BE49-F238E27FC236}">
                <a16:creationId xmlns:a16="http://schemas.microsoft.com/office/drawing/2014/main" id="{8096906D-D5C0-731D-BA34-5AC4D2B79345}"/>
              </a:ext>
            </a:extLst>
          </p:cNvPr>
          <p:cNvGrpSpPr/>
          <p:nvPr/>
        </p:nvGrpSpPr>
        <p:grpSpPr>
          <a:xfrm>
            <a:off x="10386792" y="3708266"/>
            <a:ext cx="3674045" cy="2392010"/>
            <a:chOff x="568738" y="1033121"/>
            <a:chExt cx="7536228" cy="4884702"/>
          </a:xfrm>
        </p:grpSpPr>
        <p:sp>
          <p:nvSpPr>
            <p:cNvPr id="30" name="Oval 29">
              <a:extLst>
                <a:ext uri="{FF2B5EF4-FFF2-40B4-BE49-F238E27FC236}">
                  <a16:creationId xmlns:a16="http://schemas.microsoft.com/office/drawing/2014/main" id="{6A0E3D3C-DCD8-32C9-14F3-37AA6335B4EC}"/>
                </a:ext>
              </a:extLst>
            </p:cNvPr>
            <p:cNvSpPr/>
            <p:nvPr/>
          </p:nvSpPr>
          <p:spPr bwMode="gray">
            <a:xfrm>
              <a:off x="597366" y="5761926"/>
              <a:ext cx="2434589" cy="155897"/>
            </a:xfrm>
            <a:prstGeom prst="ellipse">
              <a:avLst/>
            </a:prstGeom>
            <a:solidFill>
              <a:sysClr val="windowText" lastClr="000000">
                <a:lumMod val="85000"/>
                <a:lumOff val="15000"/>
              </a:sysClr>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grpSp>
          <p:nvGrpSpPr>
            <p:cNvPr id="31" name="Group 30">
              <a:extLst>
                <a:ext uri="{FF2B5EF4-FFF2-40B4-BE49-F238E27FC236}">
                  <a16:creationId xmlns:a16="http://schemas.microsoft.com/office/drawing/2014/main" id="{4A523193-F7ED-493C-8193-60604773A7B3}"/>
                </a:ext>
              </a:extLst>
            </p:cNvPr>
            <p:cNvGrpSpPr/>
            <p:nvPr/>
          </p:nvGrpSpPr>
          <p:grpSpPr>
            <a:xfrm>
              <a:off x="568738" y="2366380"/>
              <a:ext cx="3874406" cy="2990769"/>
              <a:chOff x="659493" y="2168155"/>
              <a:chExt cx="3874406" cy="2990769"/>
            </a:xfrm>
          </p:grpSpPr>
          <p:sp>
            <p:nvSpPr>
              <p:cNvPr id="33" name="Rectangle: Rounded Corners 32">
                <a:extLst>
                  <a:ext uri="{FF2B5EF4-FFF2-40B4-BE49-F238E27FC236}">
                    <a16:creationId xmlns:a16="http://schemas.microsoft.com/office/drawing/2014/main" id="{85106022-5DE9-1259-B52C-7FE87412CBCB}"/>
                  </a:ext>
                </a:extLst>
              </p:cNvPr>
              <p:cNvSpPr/>
              <p:nvPr/>
            </p:nvSpPr>
            <p:spPr bwMode="gray">
              <a:xfrm rot="19800000" flipH="1">
                <a:off x="2492655" y="4250635"/>
                <a:ext cx="304800" cy="908289"/>
              </a:xfrm>
              <a:prstGeom prst="roundRect">
                <a:avLst>
                  <a:gd name="adj" fmla="val 50000"/>
                </a:avLst>
              </a:prstGeom>
              <a:noFill/>
              <a:ln w="28575" algn="ctr">
                <a:solidFill>
                  <a:sysClr val="window" lastClr="FFFFFF">
                    <a:lumMod val="85000"/>
                  </a:sysClr>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Rounded Corners 33">
                <a:extLst>
                  <a:ext uri="{FF2B5EF4-FFF2-40B4-BE49-F238E27FC236}">
                    <a16:creationId xmlns:a16="http://schemas.microsoft.com/office/drawing/2014/main" id="{B10D57BC-F18C-3B1C-EC34-4E7DBF8CBA55}"/>
                  </a:ext>
                </a:extLst>
              </p:cNvPr>
              <p:cNvSpPr/>
              <p:nvPr/>
            </p:nvSpPr>
            <p:spPr bwMode="gray">
              <a:xfrm rot="1800000">
                <a:off x="921998" y="4250635"/>
                <a:ext cx="304800" cy="908289"/>
              </a:xfrm>
              <a:prstGeom prst="roundRect">
                <a:avLst>
                  <a:gd name="adj" fmla="val 50000"/>
                </a:avLst>
              </a:prstGeom>
              <a:noFill/>
              <a:ln w="28575" algn="ctr">
                <a:solidFill>
                  <a:sysClr val="window" lastClr="FFFFFF">
                    <a:lumMod val="85000"/>
                  </a:sysClr>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grpSp>
            <p:nvGrpSpPr>
              <p:cNvPr id="35" name="Group 34">
                <a:extLst>
                  <a:ext uri="{FF2B5EF4-FFF2-40B4-BE49-F238E27FC236}">
                    <a16:creationId xmlns:a16="http://schemas.microsoft.com/office/drawing/2014/main" id="{3C2BB203-F98A-2731-832C-494404916148}"/>
                  </a:ext>
                </a:extLst>
              </p:cNvPr>
              <p:cNvGrpSpPr/>
              <p:nvPr/>
            </p:nvGrpSpPr>
            <p:grpSpPr>
              <a:xfrm>
                <a:off x="685800" y="2362200"/>
                <a:ext cx="2434590" cy="2434590"/>
                <a:chOff x="1295400" y="2438400"/>
                <a:chExt cx="1981200" cy="1981200"/>
              </a:xfrm>
            </p:grpSpPr>
            <p:sp>
              <p:nvSpPr>
                <p:cNvPr id="49" name="Oval 48">
                  <a:extLst>
                    <a:ext uri="{FF2B5EF4-FFF2-40B4-BE49-F238E27FC236}">
                      <a16:creationId xmlns:a16="http://schemas.microsoft.com/office/drawing/2014/main" id="{D376DC89-A431-EFB5-D169-1BC15280312B}"/>
                    </a:ext>
                  </a:extLst>
                </p:cNvPr>
                <p:cNvSpPr/>
                <p:nvPr/>
              </p:nvSpPr>
              <p:spPr bwMode="gray">
                <a:xfrm>
                  <a:off x="1295400" y="2438400"/>
                  <a:ext cx="1981200" cy="1981200"/>
                </a:xfrm>
                <a:prstGeom prst="ellipse">
                  <a:avLst/>
                </a:prstGeom>
                <a:solidFill>
                  <a:sysClr val="windowText" lastClr="000000"/>
                </a:solidFill>
                <a:ln w="28575" algn="ctr">
                  <a:solidFill>
                    <a:sysClr val="window" lastClr="FFFFFF">
                      <a:lumMod val="85000"/>
                    </a:sysClr>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sp>
              <p:nvSpPr>
                <p:cNvPr id="50" name="Oval 49">
                  <a:extLst>
                    <a:ext uri="{FF2B5EF4-FFF2-40B4-BE49-F238E27FC236}">
                      <a16:creationId xmlns:a16="http://schemas.microsoft.com/office/drawing/2014/main" id="{1C7DBF8F-FFFC-E5F2-985B-73A7EA4570DF}"/>
                    </a:ext>
                  </a:extLst>
                </p:cNvPr>
                <p:cNvSpPr/>
                <p:nvPr/>
              </p:nvSpPr>
              <p:spPr bwMode="gray">
                <a:xfrm>
                  <a:off x="2034540" y="3177540"/>
                  <a:ext cx="502920" cy="502920"/>
                </a:xfrm>
                <a:prstGeom prst="ellipse">
                  <a:avLst/>
                </a:prstGeom>
                <a:noFill/>
                <a:ln w="28575" algn="ctr">
                  <a:solidFill>
                    <a:sysClr val="window" lastClr="FFFFFF">
                      <a:lumMod val="85000"/>
                    </a:sysClr>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sp>
              <p:nvSpPr>
                <p:cNvPr id="51" name="Oval 50">
                  <a:extLst>
                    <a:ext uri="{FF2B5EF4-FFF2-40B4-BE49-F238E27FC236}">
                      <a16:creationId xmlns:a16="http://schemas.microsoft.com/office/drawing/2014/main" id="{0DEC9077-696C-8ED7-AEA7-63390FBCAA92}"/>
                    </a:ext>
                  </a:extLst>
                </p:cNvPr>
                <p:cNvSpPr/>
                <p:nvPr/>
              </p:nvSpPr>
              <p:spPr bwMode="gray">
                <a:xfrm>
                  <a:off x="1611630" y="2739390"/>
                  <a:ext cx="1348740" cy="1348740"/>
                </a:xfrm>
                <a:prstGeom prst="ellipse">
                  <a:avLst/>
                </a:prstGeom>
                <a:noFill/>
                <a:ln w="28575" algn="ctr">
                  <a:solidFill>
                    <a:sysClr val="window" lastClr="FFFFFF">
                      <a:lumMod val="85000"/>
                    </a:sysClr>
                  </a:solid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6" name="Group 35">
                <a:extLst>
                  <a:ext uri="{FF2B5EF4-FFF2-40B4-BE49-F238E27FC236}">
                    <a16:creationId xmlns:a16="http://schemas.microsoft.com/office/drawing/2014/main" id="{F53FE7F1-ABD3-FED1-3DFC-6F298547ED8C}"/>
                  </a:ext>
                </a:extLst>
              </p:cNvPr>
              <p:cNvGrpSpPr/>
              <p:nvPr/>
            </p:nvGrpSpPr>
            <p:grpSpPr>
              <a:xfrm rot="19800000">
                <a:off x="1688245" y="2692226"/>
                <a:ext cx="2667000" cy="457200"/>
                <a:chOff x="4038600" y="2133600"/>
                <a:chExt cx="2667000" cy="457200"/>
              </a:xfrm>
            </p:grpSpPr>
            <p:cxnSp>
              <p:nvCxnSpPr>
                <p:cNvPr id="46" name="Straight Connector 45">
                  <a:extLst>
                    <a:ext uri="{FF2B5EF4-FFF2-40B4-BE49-F238E27FC236}">
                      <a16:creationId xmlns:a16="http://schemas.microsoft.com/office/drawing/2014/main" id="{CC621780-185C-4874-E83D-9667308B616B}"/>
                    </a:ext>
                  </a:extLst>
                </p:cNvPr>
                <p:cNvCxnSpPr/>
                <p:nvPr/>
              </p:nvCxnSpPr>
              <p:spPr>
                <a:xfrm>
                  <a:off x="4038600" y="2362200"/>
                  <a:ext cx="2532062" cy="0"/>
                </a:xfrm>
                <a:prstGeom prst="line">
                  <a:avLst/>
                </a:prstGeom>
                <a:noFill/>
                <a:ln w="28575" cap="rnd" algn="ctr">
                  <a:solidFill>
                    <a:srgbClr val="86BC25"/>
                  </a:solidFill>
                  <a:round/>
                  <a:headEnd/>
                  <a:tailEnd/>
                </a:ln>
              </p:spPr>
            </p:cxnSp>
            <p:sp>
              <p:nvSpPr>
                <p:cNvPr id="47" name="Parallelogram 46">
                  <a:extLst>
                    <a:ext uri="{FF2B5EF4-FFF2-40B4-BE49-F238E27FC236}">
                      <a16:creationId xmlns:a16="http://schemas.microsoft.com/office/drawing/2014/main" id="{0C5D0F3A-6445-B753-44EC-F7C6E2F8CE4D}"/>
                    </a:ext>
                  </a:extLst>
                </p:cNvPr>
                <p:cNvSpPr/>
                <p:nvPr/>
              </p:nvSpPr>
              <p:spPr bwMode="gray">
                <a:xfrm>
                  <a:off x="6005513" y="2133600"/>
                  <a:ext cx="700087" cy="228600"/>
                </a:xfrm>
                <a:prstGeom prst="parallelogram">
                  <a:avLst>
                    <a:gd name="adj" fmla="val 50000"/>
                  </a:avLst>
                </a:prstGeom>
                <a:noFill/>
                <a:ln w="28575" algn="ctr">
                  <a:solidFill>
                    <a:srgbClr val="86BC25"/>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sp>
              <p:nvSpPr>
                <p:cNvPr id="48" name="Parallelogram 47">
                  <a:extLst>
                    <a:ext uri="{FF2B5EF4-FFF2-40B4-BE49-F238E27FC236}">
                      <a16:creationId xmlns:a16="http://schemas.microsoft.com/office/drawing/2014/main" id="{24EB1747-2576-8976-15B3-D5D66C7DD60A}"/>
                    </a:ext>
                  </a:extLst>
                </p:cNvPr>
                <p:cNvSpPr/>
                <p:nvPr/>
              </p:nvSpPr>
              <p:spPr bwMode="gray">
                <a:xfrm flipV="1">
                  <a:off x="6005512" y="2362200"/>
                  <a:ext cx="700087" cy="228600"/>
                </a:xfrm>
                <a:prstGeom prst="parallelogram">
                  <a:avLst>
                    <a:gd name="adj" fmla="val 50000"/>
                  </a:avLst>
                </a:prstGeom>
                <a:noFill/>
                <a:ln w="28575" algn="ctr">
                  <a:solidFill>
                    <a:srgbClr val="86BC25"/>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7" name="Group 36">
                <a:extLst>
                  <a:ext uri="{FF2B5EF4-FFF2-40B4-BE49-F238E27FC236}">
                    <a16:creationId xmlns:a16="http://schemas.microsoft.com/office/drawing/2014/main" id="{6241F605-486A-91A2-69AB-65C0960FC288}"/>
                  </a:ext>
                </a:extLst>
              </p:cNvPr>
              <p:cNvGrpSpPr/>
              <p:nvPr/>
            </p:nvGrpSpPr>
            <p:grpSpPr>
              <a:xfrm>
                <a:off x="1866899" y="3358977"/>
                <a:ext cx="2667000" cy="457200"/>
                <a:chOff x="4038600" y="2133600"/>
                <a:chExt cx="2667000" cy="457200"/>
              </a:xfrm>
            </p:grpSpPr>
            <p:cxnSp>
              <p:nvCxnSpPr>
                <p:cNvPr id="43" name="Straight Connector 42">
                  <a:extLst>
                    <a:ext uri="{FF2B5EF4-FFF2-40B4-BE49-F238E27FC236}">
                      <a16:creationId xmlns:a16="http://schemas.microsoft.com/office/drawing/2014/main" id="{A5D03423-C2B0-7FAA-59E8-FFB20461C1F1}"/>
                    </a:ext>
                  </a:extLst>
                </p:cNvPr>
                <p:cNvCxnSpPr/>
                <p:nvPr/>
              </p:nvCxnSpPr>
              <p:spPr>
                <a:xfrm>
                  <a:off x="4038600" y="2362200"/>
                  <a:ext cx="2532062" cy="0"/>
                </a:xfrm>
                <a:prstGeom prst="line">
                  <a:avLst/>
                </a:prstGeom>
                <a:noFill/>
                <a:ln w="28575" cap="rnd" algn="ctr">
                  <a:solidFill>
                    <a:srgbClr val="00A3E0"/>
                  </a:solidFill>
                  <a:round/>
                  <a:headEnd/>
                  <a:tailEnd/>
                </a:ln>
              </p:spPr>
            </p:cxnSp>
            <p:sp>
              <p:nvSpPr>
                <p:cNvPr id="44" name="Parallelogram 43">
                  <a:extLst>
                    <a:ext uri="{FF2B5EF4-FFF2-40B4-BE49-F238E27FC236}">
                      <a16:creationId xmlns:a16="http://schemas.microsoft.com/office/drawing/2014/main" id="{E34AE7E3-97EC-9831-707C-272FEFF092BD}"/>
                    </a:ext>
                  </a:extLst>
                </p:cNvPr>
                <p:cNvSpPr/>
                <p:nvPr/>
              </p:nvSpPr>
              <p:spPr bwMode="gray">
                <a:xfrm>
                  <a:off x="6005513" y="2133600"/>
                  <a:ext cx="700087" cy="228600"/>
                </a:xfrm>
                <a:prstGeom prst="parallelogram">
                  <a:avLst>
                    <a:gd name="adj" fmla="val 50000"/>
                  </a:avLst>
                </a:prstGeom>
                <a:noFill/>
                <a:ln w="28575" algn="ctr">
                  <a:solidFill>
                    <a:srgbClr val="00A3E0"/>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sp>
              <p:nvSpPr>
                <p:cNvPr id="45" name="Parallelogram 44">
                  <a:extLst>
                    <a:ext uri="{FF2B5EF4-FFF2-40B4-BE49-F238E27FC236}">
                      <a16:creationId xmlns:a16="http://schemas.microsoft.com/office/drawing/2014/main" id="{896CC116-435F-E379-3FF7-E0D44AA6498D}"/>
                    </a:ext>
                  </a:extLst>
                </p:cNvPr>
                <p:cNvSpPr/>
                <p:nvPr/>
              </p:nvSpPr>
              <p:spPr bwMode="gray">
                <a:xfrm flipV="1">
                  <a:off x="6005512" y="2362200"/>
                  <a:ext cx="700087" cy="228600"/>
                </a:xfrm>
                <a:prstGeom prst="parallelogram">
                  <a:avLst>
                    <a:gd name="adj" fmla="val 50000"/>
                  </a:avLst>
                </a:prstGeom>
                <a:noFill/>
                <a:ln w="28575" algn="ctr">
                  <a:solidFill>
                    <a:srgbClr val="00A3E0"/>
                  </a:solidFill>
                  <a:miter lim="800000"/>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8" name="Group 37">
                <a:extLst>
                  <a:ext uri="{FF2B5EF4-FFF2-40B4-BE49-F238E27FC236}">
                    <a16:creationId xmlns:a16="http://schemas.microsoft.com/office/drawing/2014/main" id="{6CEC6906-BAD6-0B48-86A3-F385A253748E}"/>
                  </a:ext>
                </a:extLst>
              </p:cNvPr>
              <p:cNvGrpSpPr/>
              <p:nvPr/>
            </p:nvGrpSpPr>
            <p:grpSpPr>
              <a:xfrm>
                <a:off x="1138237" y="2949799"/>
                <a:ext cx="217405" cy="217405"/>
                <a:chOff x="999196" y="3207345"/>
                <a:chExt cx="217405" cy="217405"/>
              </a:xfrm>
            </p:grpSpPr>
            <p:sp>
              <p:nvSpPr>
                <p:cNvPr id="41" name="Oval 40">
                  <a:extLst>
                    <a:ext uri="{FF2B5EF4-FFF2-40B4-BE49-F238E27FC236}">
                      <a16:creationId xmlns:a16="http://schemas.microsoft.com/office/drawing/2014/main" id="{1FFD7FE9-00CF-0E5E-7975-98E7461F52A4}"/>
                    </a:ext>
                  </a:extLst>
                </p:cNvPr>
                <p:cNvSpPr/>
                <p:nvPr/>
              </p:nvSpPr>
              <p:spPr bwMode="gray">
                <a:xfrm>
                  <a:off x="999196" y="3207345"/>
                  <a:ext cx="217405" cy="217405"/>
                </a:xfrm>
                <a:prstGeom prst="ellipse">
                  <a:avLst/>
                </a:prstGeom>
                <a:solidFill>
                  <a:sysClr val="windowText" lastClr="000000"/>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sp>
              <p:nvSpPr>
                <p:cNvPr id="42" name="Oval 41">
                  <a:extLst>
                    <a:ext uri="{FF2B5EF4-FFF2-40B4-BE49-F238E27FC236}">
                      <a16:creationId xmlns:a16="http://schemas.microsoft.com/office/drawing/2014/main" id="{75EDD8DD-CFCE-6776-0D1A-A9B18E178F0C}"/>
                    </a:ext>
                  </a:extLst>
                </p:cNvPr>
                <p:cNvSpPr/>
                <p:nvPr/>
              </p:nvSpPr>
              <p:spPr bwMode="gray">
                <a:xfrm>
                  <a:off x="1073262" y="3281411"/>
                  <a:ext cx="69273" cy="69273"/>
                </a:xfrm>
                <a:prstGeom prst="ellipse">
                  <a:avLst/>
                </a:prstGeom>
                <a:solidFill>
                  <a:sysClr val="window" lastClr="FFFFFF"/>
                </a:solidFill>
                <a:ln w="19050" algn="ctr">
                  <a:noFill/>
                  <a:miter lim="800000"/>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grpSp>
          <p:sp>
            <p:nvSpPr>
              <p:cNvPr id="39" name="Oval 34">
                <a:extLst>
                  <a:ext uri="{FF2B5EF4-FFF2-40B4-BE49-F238E27FC236}">
                    <a16:creationId xmlns:a16="http://schemas.microsoft.com/office/drawing/2014/main" id="{C57E6B7B-5AAB-E204-FB2D-DFC64B98E687}"/>
                  </a:ext>
                </a:extLst>
              </p:cNvPr>
              <p:cNvSpPr/>
              <p:nvPr/>
            </p:nvSpPr>
            <p:spPr bwMode="gray">
              <a:xfrm rot="442473">
                <a:off x="659493" y="2168155"/>
                <a:ext cx="1339025" cy="1339025"/>
              </a:xfrm>
              <a:custGeom>
                <a:avLst/>
                <a:gdLst>
                  <a:gd name="connsiteX0" fmla="*/ 0 w 2678049"/>
                  <a:gd name="connsiteY0" fmla="*/ 1339025 h 2678049"/>
                  <a:gd name="connsiteX1" fmla="*/ 1339025 w 2678049"/>
                  <a:gd name="connsiteY1" fmla="*/ 0 h 2678049"/>
                  <a:gd name="connsiteX2" fmla="*/ 2678050 w 2678049"/>
                  <a:gd name="connsiteY2" fmla="*/ 1339025 h 2678049"/>
                  <a:gd name="connsiteX3" fmla="*/ 1339025 w 2678049"/>
                  <a:gd name="connsiteY3" fmla="*/ 2678050 h 2678049"/>
                  <a:gd name="connsiteX4" fmla="*/ 0 w 2678049"/>
                  <a:gd name="connsiteY4" fmla="*/ 1339025 h 2678049"/>
                  <a:gd name="connsiteX0" fmla="*/ 2678050 w 2769490"/>
                  <a:gd name="connsiteY0" fmla="*/ 1339025 h 2678050"/>
                  <a:gd name="connsiteX1" fmla="*/ 1339025 w 2769490"/>
                  <a:gd name="connsiteY1" fmla="*/ 2678050 h 2678050"/>
                  <a:gd name="connsiteX2" fmla="*/ 0 w 2769490"/>
                  <a:gd name="connsiteY2" fmla="*/ 1339025 h 2678050"/>
                  <a:gd name="connsiteX3" fmla="*/ 1339025 w 2769490"/>
                  <a:gd name="connsiteY3" fmla="*/ 0 h 2678050"/>
                  <a:gd name="connsiteX4" fmla="*/ 2769490 w 2769490"/>
                  <a:gd name="connsiteY4" fmla="*/ 1430465 h 2678050"/>
                  <a:gd name="connsiteX0" fmla="*/ 2678050 w 2678050"/>
                  <a:gd name="connsiteY0" fmla="*/ 1339025 h 2678050"/>
                  <a:gd name="connsiteX1" fmla="*/ 1339025 w 2678050"/>
                  <a:gd name="connsiteY1" fmla="*/ 2678050 h 2678050"/>
                  <a:gd name="connsiteX2" fmla="*/ 0 w 2678050"/>
                  <a:gd name="connsiteY2" fmla="*/ 1339025 h 2678050"/>
                  <a:gd name="connsiteX3" fmla="*/ 1339025 w 2678050"/>
                  <a:gd name="connsiteY3" fmla="*/ 0 h 2678050"/>
                  <a:gd name="connsiteX0" fmla="*/ 1339025 w 1339025"/>
                  <a:gd name="connsiteY0" fmla="*/ 2678050 h 2678050"/>
                  <a:gd name="connsiteX1" fmla="*/ 0 w 1339025"/>
                  <a:gd name="connsiteY1" fmla="*/ 1339025 h 2678050"/>
                  <a:gd name="connsiteX2" fmla="*/ 1339025 w 1339025"/>
                  <a:gd name="connsiteY2" fmla="*/ 0 h 2678050"/>
                  <a:gd name="connsiteX0" fmla="*/ 0 w 1339025"/>
                  <a:gd name="connsiteY0" fmla="*/ 1339025 h 1339025"/>
                  <a:gd name="connsiteX1" fmla="*/ 1339025 w 1339025"/>
                  <a:gd name="connsiteY1" fmla="*/ 0 h 1339025"/>
                </a:gdLst>
                <a:ahLst/>
                <a:cxnLst>
                  <a:cxn ang="0">
                    <a:pos x="connsiteX0" y="connsiteY0"/>
                  </a:cxn>
                  <a:cxn ang="0">
                    <a:pos x="connsiteX1" y="connsiteY1"/>
                  </a:cxn>
                </a:cxnLst>
                <a:rect l="l" t="t" r="r" b="b"/>
                <a:pathLst>
                  <a:path w="1339025" h="1339025">
                    <a:moveTo>
                      <a:pt x="0" y="1339025"/>
                    </a:moveTo>
                    <a:cubicBezTo>
                      <a:pt x="0" y="599502"/>
                      <a:pt x="599502" y="0"/>
                      <a:pt x="1339025" y="0"/>
                    </a:cubicBezTo>
                  </a:path>
                </a:pathLst>
              </a:custGeom>
              <a:noFill/>
              <a:ln w="25400" cap="rnd" algn="ctr">
                <a:solidFill>
                  <a:srgbClr val="53565A"/>
                </a:solidFill>
                <a:prstDash val="sysDot"/>
                <a:round/>
                <a:headEnd/>
                <a:tailEnd/>
              </a:ln>
            </p:spPr>
            <p:txBody>
              <a:bodyPr wrap="square" lIns="88900" tIns="88900" rIns="88900" bIns="8890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sp>
            <p:nvSpPr>
              <p:cNvPr id="40" name="Oval 34">
                <a:extLst>
                  <a:ext uri="{FF2B5EF4-FFF2-40B4-BE49-F238E27FC236}">
                    <a16:creationId xmlns:a16="http://schemas.microsoft.com/office/drawing/2014/main" id="{1A428C73-9391-8EEB-5E0A-83A23EE2E723}"/>
                  </a:ext>
                </a:extLst>
              </p:cNvPr>
              <p:cNvSpPr/>
              <p:nvPr/>
            </p:nvSpPr>
            <p:spPr bwMode="gray">
              <a:xfrm rot="14242252">
                <a:off x="1653917" y="2927854"/>
                <a:ext cx="1106632" cy="2213265"/>
              </a:xfrm>
              <a:custGeom>
                <a:avLst/>
                <a:gdLst>
                  <a:gd name="connsiteX0" fmla="*/ 0 w 2678049"/>
                  <a:gd name="connsiteY0" fmla="*/ 1339025 h 2678049"/>
                  <a:gd name="connsiteX1" fmla="*/ 1339025 w 2678049"/>
                  <a:gd name="connsiteY1" fmla="*/ 0 h 2678049"/>
                  <a:gd name="connsiteX2" fmla="*/ 2678050 w 2678049"/>
                  <a:gd name="connsiteY2" fmla="*/ 1339025 h 2678049"/>
                  <a:gd name="connsiteX3" fmla="*/ 1339025 w 2678049"/>
                  <a:gd name="connsiteY3" fmla="*/ 2678050 h 2678049"/>
                  <a:gd name="connsiteX4" fmla="*/ 0 w 2678049"/>
                  <a:gd name="connsiteY4" fmla="*/ 1339025 h 2678049"/>
                  <a:gd name="connsiteX0" fmla="*/ 2678050 w 2769490"/>
                  <a:gd name="connsiteY0" fmla="*/ 1339025 h 2678050"/>
                  <a:gd name="connsiteX1" fmla="*/ 1339025 w 2769490"/>
                  <a:gd name="connsiteY1" fmla="*/ 2678050 h 2678050"/>
                  <a:gd name="connsiteX2" fmla="*/ 0 w 2769490"/>
                  <a:gd name="connsiteY2" fmla="*/ 1339025 h 2678050"/>
                  <a:gd name="connsiteX3" fmla="*/ 1339025 w 2769490"/>
                  <a:gd name="connsiteY3" fmla="*/ 0 h 2678050"/>
                  <a:gd name="connsiteX4" fmla="*/ 2769490 w 2769490"/>
                  <a:gd name="connsiteY4" fmla="*/ 1430465 h 2678050"/>
                  <a:gd name="connsiteX0" fmla="*/ 2678050 w 2678050"/>
                  <a:gd name="connsiteY0" fmla="*/ 1339025 h 2678050"/>
                  <a:gd name="connsiteX1" fmla="*/ 1339025 w 2678050"/>
                  <a:gd name="connsiteY1" fmla="*/ 2678050 h 2678050"/>
                  <a:gd name="connsiteX2" fmla="*/ 0 w 2678050"/>
                  <a:gd name="connsiteY2" fmla="*/ 1339025 h 2678050"/>
                  <a:gd name="connsiteX3" fmla="*/ 1339025 w 2678050"/>
                  <a:gd name="connsiteY3" fmla="*/ 0 h 2678050"/>
                  <a:gd name="connsiteX0" fmla="*/ 1339025 w 1339025"/>
                  <a:gd name="connsiteY0" fmla="*/ 2678050 h 2678050"/>
                  <a:gd name="connsiteX1" fmla="*/ 0 w 1339025"/>
                  <a:gd name="connsiteY1" fmla="*/ 1339025 h 2678050"/>
                  <a:gd name="connsiteX2" fmla="*/ 1339025 w 1339025"/>
                  <a:gd name="connsiteY2" fmla="*/ 0 h 2678050"/>
                </a:gdLst>
                <a:ahLst/>
                <a:cxnLst>
                  <a:cxn ang="0">
                    <a:pos x="connsiteX0" y="connsiteY0"/>
                  </a:cxn>
                  <a:cxn ang="0">
                    <a:pos x="connsiteX1" y="connsiteY1"/>
                  </a:cxn>
                  <a:cxn ang="0">
                    <a:pos x="connsiteX2" y="connsiteY2"/>
                  </a:cxn>
                </a:cxnLst>
                <a:rect l="l" t="t" r="r" b="b"/>
                <a:pathLst>
                  <a:path w="1339025" h="2678050">
                    <a:moveTo>
                      <a:pt x="1339025" y="2678050"/>
                    </a:moveTo>
                    <a:cubicBezTo>
                      <a:pt x="599502" y="2678050"/>
                      <a:pt x="0" y="2078548"/>
                      <a:pt x="0" y="1339025"/>
                    </a:cubicBezTo>
                    <a:cubicBezTo>
                      <a:pt x="0" y="599502"/>
                      <a:pt x="599502" y="0"/>
                      <a:pt x="1339025" y="0"/>
                    </a:cubicBezTo>
                  </a:path>
                </a:pathLst>
              </a:custGeom>
              <a:noFill/>
              <a:ln w="25400" cap="rnd" algn="ctr">
                <a:solidFill>
                  <a:srgbClr val="53565A"/>
                </a:solidFill>
                <a:prstDash val="sysDot"/>
                <a:round/>
                <a:headEnd/>
                <a:tailEnd/>
              </a:ln>
            </p:spPr>
            <p:txBody>
              <a:bodyPr rot="0" spcFirstLastPara="0" vertOverflow="overflow" horzOverflow="overflow" vert="horz" wrap="square" lIns="88900" tIns="88900" rIns="88900" bIns="8890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6000"/>
                  </a:lnSpc>
                  <a:spcBef>
                    <a:spcPts val="0"/>
                  </a:spcBef>
                  <a:spcAft>
                    <a:spcPts val="0"/>
                  </a:spcAft>
                  <a:buClrTx/>
                  <a:buSzTx/>
                  <a:buFontTx/>
                  <a:buNone/>
                  <a:tabLst/>
                  <a:defRPr/>
                </a:pPr>
                <a:endParaRPr kumimoji="0" lang="en-US" sz="1100" b="1" i="0" u="none" strike="noStrike" kern="1200" cap="none" spc="0" normalizeH="0" baseline="0" noProof="0">
                  <a:ln>
                    <a:noFill/>
                  </a:ln>
                  <a:solidFill>
                    <a:prstClr val="white"/>
                  </a:solidFill>
                  <a:effectLst/>
                  <a:uLnTx/>
                  <a:uFillTx/>
                  <a:latin typeface="Calibri"/>
                  <a:ea typeface="+mn-ea"/>
                  <a:cs typeface="+mn-cs"/>
                </a:endParaRPr>
              </a:p>
            </p:txBody>
          </p:sp>
        </p:grpSp>
        <p:sp>
          <p:nvSpPr>
            <p:cNvPr id="32" name="Line 23">
              <a:extLst>
                <a:ext uri="{FF2B5EF4-FFF2-40B4-BE49-F238E27FC236}">
                  <a16:creationId xmlns:a16="http://schemas.microsoft.com/office/drawing/2014/main" id="{75C4A640-E2C7-1730-AD61-F157725F0D09}"/>
                </a:ext>
              </a:extLst>
            </p:cNvPr>
            <p:cNvSpPr>
              <a:spLocks noChangeShapeType="1"/>
            </p:cNvSpPr>
            <p:nvPr/>
          </p:nvSpPr>
          <p:spPr bwMode="auto">
            <a:xfrm>
              <a:off x="8104966" y="1033121"/>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Rectangle 1">
            <a:extLst>
              <a:ext uri="{FF2B5EF4-FFF2-40B4-BE49-F238E27FC236}">
                <a16:creationId xmlns:a16="http://schemas.microsoft.com/office/drawing/2014/main" id="{49A458F2-5435-8897-01F9-49ACFF9E4D45}"/>
              </a:ext>
            </a:extLst>
          </p:cNvPr>
          <p:cNvSpPr/>
          <p:nvPr/>
        </p:nvSpPr>
        <p:spPr bwMode="gray">
          <a:xfrm>
            <a:off x="647800" y="1352996"/>
            <a:ext cx="491426" cy="4566574"/>
          </a:xfrm>
          <a:prstGeom prst="rect">
            <a:avLst/>
          </a:prstGeom>
          <a:solidFill>
            <a:srgbClr val="000000"/>
          </a:solidFill>
          <a:ln w="19050" algn="ctr">
            <a:noFill/>
            <a:miter lim="800000"/>
            <a:headEnd/>
            <a:tailEnd/>
          </a:ln>
        </p:spPr>
        <p:txBody>
          <a:bodyPr wrap="square" lIns="88900" tIns="88900" rIns="88900" bIns="88900" rtlCol="0" anchor="ctr"/>
          <a:lstStyle/>
          <a:p>
            <a:pPr algn="ctr">
              <a:buClrTx/>
              <a:buFont typeface="Wingdings 2" pitchFamily="18" charset="2"/>
              <a:buNone/>
            </a:pPr>
            <a:endParaRPr lang="en-US" sz="1600" b="1" kern="1200" dirty="0">
              <a:solidFill>
                <a:prstClr val="white"/>
              </a:solidFill>
              <a:latin typeface="Calibri"/>
              <a:ea typeface="+mn-ea"/>
              <a:cs typeface="+mn-cs"/>
            </a:endParaRPr>
          </a:p>
        </p:txBody>
      </p:sp>
      <p:sp>
        <p:nvSpPr>
          <p:cNvPr id="4" name="Rectangle 3">
            <a:extLst>
              <a:ext uri="{FF2B5EF4-FFF2-40B4-BE49-F238E27FC236}">
                <a16:creationId xmlns:a16="http://schemas.microsoft.com/office/drawing/2014/main" id="{E44D9366-4467-4FFF-2B07-2AD097DBA2AD}"/>
              </a:ext>
            </a:extLst>
          </p:cNvPr>
          <p:cNvSpPr/>
          <p:nvPr/>
        </p:nvSpPr>
        <p:spPr bwMode="gray">
          <a:xfrm>
            <a:off x="538211" y="2645233"/>
            <a:ext cx="2370931"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Παραβάσεις</a:t>
            </a:r>
            <a:endParaRPr lang="en-US" sz="2400" b="1" kern="1200" dirty="0">
              <a:solidFill>
                <a:prstClr val="white"/>
              </a:solidFill>
              <a:latin typeface="Calibri"/>
              <a:ea typeface="+mn-ea"/>
              <a:cs typeface="+mn-cs"/>
            </a:endParaRPr>
          </a:p>
        </p:txBody>
      </p:sp>
      <p:sp>
        <p:nvSpPr>
          <p:cNvPr id="5" name="Rectangle 4">
            <a:extLst>
              <a:ext uri="{FF2B5EF4-FFF2-40B4-BE49-F238E27FC236}">
                <a16:creationId xmlns:a16="http://schemas.microsoft.com/office/drawing/2014/main" id="{488D3EC9-14CF-45D7-05A6-396C454285C9}"/>
              </a:ext>
            </a:extLst>
          </p:cNvPr>
          <p:cNvSpPr/>
          <p:nvPr/>
        </p:nvSpPr>
        <p:spPr bwMode="gray">
          <a:xfrm>
            <a:off x="538211" y="3686494"/>
            <a:ext cx="2114344"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Ποσά </a:t>
            </a:r>
            <a:endParaRPr lang="en-US" sz="2400" b="1" kern="1200" dirty="0">
              <a:solidFill>
                <a:prstClr val="white"/>
              </a:solidFill>
              <a:latin typeface="Calibri"/>
              <a:ea typeface="+mn-ea"/>
              <a:cs typeface="+mn-cs"/>
            </a:endParaRPr>
          </a:p>
        </p:txBody>
      </p:sp>
      <p:sp>
        <p:nvSpPr>
          <p:cNvPr id="6" name="Title 2">
            <a:extLst>
              <a:ext uri="{FF2B5EF4-FFF2-40B4-BE49-F238E27FC236}">
                <a16:creationId xmlns:a16="http://schemas.microsoft.com/office/drawing/2014/main" id="{88343656-7DB7-4D4C-7A2F-AF09306138DF}"/>
              </a:ext>
            </a:extLst>
          </p:cNvPr>
          <p:cNvSpPr txBox="1">
            <a:spLocks/>
          </p:cNvSpPr>
          <p:nvPr/>
        </p:nvSpPr>
        <p:spPr>
          <a:xfrm>
            <a:off x="538211" y="1621013"/>
            <a:ext cx="2370931" cy="533400"/>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defPPr marR="0" lvl="0" algn="l" rtl="0">
              <a:lnSpc>
                <a:spcPct val="100000"/>
              </a:lnSpc>
              <a:spcBef>
                <a:spcPts val="0"/>
              </a:spcBef>
              <a:spcAft>
                <a:spcPts val="0"/>
              </a:spcAft>
            </a:defPPr>
            <a:lvl1pPr algn="ctr">
              <a:buClrTx/>
              <a:defRPr sz="1800" kern="1200">
                <a:solidFill>
                  <a:prstClr val="white"/>
                </a:solidFill>
                <a:latin typeface="Calibri"/>
                <a:ea typeface="+mn-ea"/>
                <a:cs typeface="+mn-c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l-GR" sz="2400" b="1" dirty="0"/>
              <a:t>Μέγεθος</a:t>
            </a:r>
            <a:endParaRPr lang="en-US" sz="2400" b="1" dirty="0"/>
          </a:p>
        </p:txBody>
      </p:sp>
      <p:sp>
        <p:nvSpPr>
          <p:cNvPr id="7" name="Rectangle 6">
            <a:extLst>
              <a:ext uri="{FF2B5EF4-FFF2-40B4-BE49-F238E27FC236}">
                <a16:creationId xmlns:a16="http://schemas.microsoft.com/office/drawing/2014/main" id="{4682D00F-AE67-F8C8-B270-B7591B292EA7}"/>
              </a:ext>
            </a:extLst>
          </p:cNvPr>
          <p:cNvSpPr/>
          <p:nvPr/>
        </p:nvSpPr>
        <p:spPr bwMode="gray">
          <a:xfrm>
            <a:off x="538211" y="4672065"/>
            <a:ext cx="2114344" cy="579549"/>
          </a:xfrm>
          <a:prstGeom prst="rect">
            <a:avLst/>
          </a:prstGeom>
          <a:solidFill>
            <a:schemeClr val="accent5">
              <a:lumMod val="60000"/>
              <a:lumOff val="40000"/>
            </a:schemeClr>
          </a:solidFill>
          <a:ln w="19050" algn="ctr">
            <a:noFill/>
            <a:miter lim="800000"/>
            <a:headEnd/>
            <a:tailEnd/>
          </a:ln>
        </p:spPr>
        <p:txBody>
          <a:bodyPr wrap="square" lIns="88900" tIns="88900" rIns="88900" bIns="88900" rtlCol="0" anchor="ctr"/>
          <a:lstStyle/>
          <a:p>
            <a:pPr algn="ctr">
              <a:buClrTx/>
            </a:pPr>
            <a:r>
              <a:rPr lang="el-GR" sz="2400" b="1" kern="1200" dirty="0">
                <a:solidFill>
                  <a:prstClr val="white"/>
                </a:solidFill>
                <a:latin typeface="Calibri"/>
                <a:ea typeface="+mn-ea"/>
                <a:cs typeface="+mn-cs"/>
              </a:rPr>
              <a:t>Ιδιότητα</a:t>
            </a:r>
            <a:endParaRPr lang="en-US" sz="2400" b="1" kern="1200" dirty="0">
              <a:solidFill>
                <a:prstClr val="white"/>
              </a:solidFill>
              <a:latin typeface="Calibri"/>
              <a:ea typeface="+mn-ea"/>
              <a:cs typeface="+mn-cs"/>
            </a:endParaRPr>
          </a:p>
        </p:txBody>
      </p:sp>
      <p:sp>
        <p:nvSpPr>
          <p:cNvPr id="10" name="TextBox 9">
            <a:extLst>
              <a:ext uri="{FF2B5EF4-FFF2-40B4-BE49-F238E27FC236}">
                <a16:creationId xmlns:a16="http://schemas.microsoft.com/office/drawing/2014/main" id="{68C879E0-275C-0DDB-6027-7DA74BD1221A}"/>
              </a:ext>
            </a:extLst>
          </p:cNvPr>
          <p:cNvSpPr txBox="1"/>
          <p:nvPr/>
        </p:nvSpPr>
        <p:spPr>
          <a:xfrm>
            <a:off x="3044376" y="1539320"/>
            <a:ext cx="8428900" cy="707886"/>
          </a:xfrm>
          <a:prstGeom prst="rect">
            <a:avLst/>
          </a:prstGeom>
          <a:noFill/>
        </p:spPr>
        <p:txBody>
          <a:bodyPr wrap="square">
            <a:spAutoFit/>
          </a:bodyPr>
          <a:lstStyle/>
          <a:p>
            <a:pPr>
              <a:buClr>
                <a:schemeClr val="bg1"/>
              </a:buClr>
            </a:pPr>
            <a:r>
              <a:rPr lang="el-GR" sz="2000"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Ετησίως ανέρχονται σε </a:t>
            </a:r>
            <a:r>
              <a:rPr lang="el-GR" sz="2000" b="1" dirty="0">
                <a:solidFill>
                  <a:schemeClr val="bg2"/>
                </a:solidFill>
                <a:latin typeface="Calibri" panose="020F0502020204030204" pitchFamily="34" charset="0"/>
                <a:ea typeface="Verdana" panose="020B0604030504040204" pitchFamily="34" charset="0"/>
                <a:cs typeface="Calibri" panose="020F0502020204030204" pitchFamily="34" charset="0"/>
              </a:rPr>
              <a:t>4,8%</a:t>
            </a:r>
            <a:r>
              <a:rPr lang="el-GR" sz="2000" b="1" dirty="0">
                <a:solidFill>
                  <a:schemeClr val="lt1"/>
                </a:solidFill>
                <a:latin typeface="Calibri" panose="020F0502020204030204" pitchFamily="34" charset="0"/>
                <a:ea typeface="Verdana" panose="020B0604030504040204" pitchFamily="34" charset="0"/>
                <a:cs typeface="Calibri" panose="020F0502020204030204" pitchFamily="34" charset="0"/>
              </a:rPr>
              <a:t> </a:t>
            </a:r>
            <a:r>
              <a:rPr lang="el-GR" sz="2000"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της συνολικής αγοράς ενέργειας, </a:t>
            </a:r>
          </a:p>
          <a:p>
            <a:pPr>
              <a:buClr>
                <a:schemeClr val="bg1"/>
              </a:buClr>
            </a:pPr>
            <a:r>
              <a:rPr lang="el-GR" sz="2000"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περίπου </a:t>
            </a:r>
            <a:r>
              <a:rPr lang="el-GR" sz="2000" b="1"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400 εκατ. </a:t>
            </a:r>
          </a:p>
        </p:txBody>
      </p:sp>
      <p:sp>
        <p:nvSpPr>
          <p:cNvPr id="12" name="TextBox 11">
            <a:extLst>
              <a:ext uri="{FF2B5EF4-FFF2-40B4-BE49-F238E27FC236}">
                <a16:creationId xmlns:a16="http://schemas.microsoft.com/office/drawing/2014/main" id="{3ADC2A07-02F9-8667-1C38-E54FCADBBA76}"/>
              </a:ext>
            </a:extLst>
          </p:cNvPr>
          <p:cNvSpPr txBox="1"/>
          <p:nvPr/>
        </p:nvSpPr>
        <p:spPr>
          <a:xfrm>
            <a:off x="3044376" y="2574490"/>
            <a:ext cx="8908402" cy="707886"/>
          </a:xfrm>
          <a:prstGeom prst="rect">
            <a:avLst/>
          </a:prstGeom>
          <a:noFill/>
        </p:spPr>
        <p:txBody>
          <a:bodyPr wrap="square">
            <a:spAutoFit/>
          </a:bodyPr>
          <a:lstStyle/>
          <a:p>
            <a:pPr>
              <a:buClr>
                <a:schemeClr val="bg1"/>
              </a:buClr>
            </a:pPr>
            <a:r>
              <a:rPr lang="el-GR" sz="2000" b="1" dirty="0">
                <a:solidFill>
                  <a:schemeClr val="bg2"/>
                </a:solidFill>
                <a:latin typeface="Calibri" panose="020F0502020204030204" pitchFamily="34" charset="0"/>
                <a:ea typeface="Verdana" panose="020B0604030504040204" pitchFamily="34" charset="0"/>
                <a:cs typeface="Calibri" panose="020F0502020204030204" pitchFamily="34" charset="0"/>
              </a:rPr>
              <a:t>Διαπιστώνονται 13.000</a:t>
            </a:r>
            <a:r>
              <a:rPr lang="el-GR" sz="2000" dirty="0">
                <a:solidFill>
                  <a:srgbClr val="FFC000"/>
                </a:solidFill>
                <a:latin typeface="Calibri" panose="020F0502020204030204" pitchFamily="34" charset="0"/>
                <a:ea typeface="Verdana" panose="020B0604030504040204" pitchFamily="34" charset="0"/>
                <a:cs typeface="Calibri" panose="020F0502020204030204" pitchFamily="34" charset="0"/>
              </a:rPr>
              <a:t> </a:t>
            </a:r>
            <a:r>
              <a:rPr lang="el-GR" sz="2000"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περιπτώσεις ανά έτος και επιβάλλονται προσαυξημένες χρεώσεις από τον ΔΕΔΔΗΕ για διάστημα κατανάλωσης έως και μίας 5ετίας</a:t>
            </a:r>
          </a:p>
        </p:txBody>
      </p:sp>
      <p:sp>
        <p:nvSpPr>
          <p:cNvPr id="14" name="TextBox 13">
            <a:extLst>
              <a:ext uri="{FF2B5EF4-FFF2-40B4-BE49-F238E27FC236}">
                <a16:creationId xmlns:a16="http://schemas.microsoft.com/office/drawing/2014/main" id="{F8E28ABB-67E8-0422-A227-0881645B5957}"/>
              </a:ext>
            </a:extLst>
          </p:cNvPr>
          <p:cNvSpPr txBox="1"/>
          <p:nvPr/>
        </p:nvSpPr>
        <p:spPr>
          <a:xfrm>
            <a:off x="2708103" y="3636283"/>
            <a:ext cx="9173289" cy="707886"/>
          </a:xfrm>
          <a:prstGeom prst="rect">
            <a:avLst/>
          </a:prstGeom>
          <a:noFill/>
        </p:spPr>
        <p:txBody>
          <a:bodyPr wrap="square">
            <a:spAutoFit/>
          </a:bodyPr>
          <a:lstStyle/>
          <a:p>
            <a:pPr>
              <a:buClr>
                <a:schemeClr val="bg1"/>
              </a:buClr>
            </a:pPr>
            <a:r>
              <a:rPr lang="el-GR" sz="2000"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Το 50% των περιπτώσεων αφορούν σε </a:t>
            </a:r>
            <a:r>
              <a:rPr lang="el-GR" sz="2000" dirty="0" err="1">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ρευματοκλοπές</a:t>
            </a:r>
            <a:r>
              <a:rPr lang="el-GR" sz="2000"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 αξίας μέχρι 4.500 ευρώ, το 25% μεταξύ 4.500 - 10.000 ευρώ και 25% άνω των 10.000 ευρώ</a:t>
            </a:r>
          </a:p>
        </p:txBody>
      </p:sp>
      <p:sp>
        <p:nvSpPr>
          <p:cNvPr id="16" name="TextBox 15">
            <a:extLst>
              <a:ext uri="{FF2B5EF4-FFF2-40B4-BE49-F238E27FC236}">
                <a16:creationId xmlns:a16="http://schemas.microsoft.com/office/drawing/2014/main" id="{9943EA94-3BCB-8378-252F-83AB36633CC2}"/>
              </a:ext>
            </a:extLst>
          </p:cNvPr>
          <p:cNvSpPr txBox="1"/>
          <p:nvPr/>
        </p:nvSpPr>
        <p:spPr>
          <a:xfrm>
            <a:off x="2671862" y="4760834"/>
            <a:ext cx="9173289" cy="400110"/>
          </a:xfrm>
          <a:prstGeom prst="rect">
            <a:avLst/>
          </a:prstGeom>
          <a:noFill/>
        </p:spPr>
        <p:txBody>
          <a:bodyPr wrap="square">
            <a:spAutoFit/>
          </a:bodyPr>
          <a:lstStyle/>
          <a:p>
            <a:pPr>
              <a:buClr>
                <a:schemeClr val="bg1"/>
              </a:buClr>
            </a:pPr>
            <a:r>
              <a:rPr lang="el-GR" sz="2000"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rPr>
              <a:t>Η πλειονότητα των ρευματοκλοπών πραγματοποιείται από επιχειρήσεις</a:t>
            </a:r>
            <a:endParaRPr lang="en-US" sz="2000" dirty="0">
              <a:solidFill>
                <a:srgbClr val="5B9BD5">
                  <a:lumMod val="50000"/>
                </a:srgbClr>
              </a:solidFill>
              <a:latin typeface="Calibri" panose="020F0502020204030204" pitchFamily="34" charset="0"/>
              <a:ea typeface="Verdana" panose="020B0604030504040204" pitchFamily="34" charset="0"/>
              <a:cs typeface="Calibri" panose="020F0502020204030204" pitchFamily="34" charset="0"/>
            </a:endParaRPr>
          </a:p>
        </p:txBody>
      </p:sp>
      <p:sp>
        <p:nvSpPr>
          <p:cNvPr id="8" name="Θέση αριθμού διαφάνειας 7">
            <a:extLst>
              <a:ext uri="{FF2B5EF4-FFF2-40B4-BE49-F238E27FC236}">
                <a16:creationId xmlns:a16="http://schemas.microsoft.com/office/drawing/2014/main" id="{97536FF6-25D7-8EE4-8CA6-432B8B380064}"/>
              </a:ext>
            </a:extLst>
          </p:cNvPr>
          <p:cNvSpPr>
            <a:spLocks noGrp="1"/>
          </p:cNvSpPr>
          <p:nvPr>
            <p:ph type="sldNum" idx="12"/>
          </p:nvPr>
        </p:nvSpPr>
        <p:spPr/>
        <p:txBody>
          <a:bodyPr/>
          <a:lstStyle/>
          <a:p>
            <a:pPr marL="38100" lvl="0" indent="0" algn="l" rtl="0">
              <a:spcBef>
                <a:spcPts val="0"/>
              </a:spcBef>
              <a:spcAft>
                <a:spcPts val="0"/>
              </a:spcAft>
              <a:buNone/>
            </a:pPr>
            <a:fld id="{00000000-1234-1234-1234-123412341234}" type="slidenum">
              <a:rPr lang="el-GR" smtClean="0"/>
              <a:t>9</a:t>
            </a:fld>
            <a:endParaRPr lang="el-GR"/>
          </a:p>
        </p:txBody>
      </p:sp>
    </p:spTree>
    <p:extLst>
      <p:ext uri="{BB962C8B-B14F-4D97-AF65-F5344CB8AC3E}">
        <p14:creationId xmlns:p14="http://schemas.microsoft.com/office/powerpoint/2010/main" val="309072882"/>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a82cbbc-7453-476d-b635-c8b16250a557" xsi:nil="true"/>
    <lcf76f155ced4ddcb4097134ff3c332f xmlns="3214a0f6-dfe3-4580-ae84-a616a13bd81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Έγγραφο" ma:contentTypeID="0x01010052B73AD9F286FB498C3AA7BD1E996AE2" ma:contentTypeVersion="11" ma:contentTypeDescription="Δημιουργία νέου εγγράφου" ma:contentTypeScope="" ma:versionID="955b0233b9fc1381c556f8518ffe8190">
  <xsd:schema xmlns:xsd="http://www.w3.org/2001/XMLSchema" xmlns:xs="http://www.w3.org/2001/XMLSchema" xmlns:p="http://schemas.microsoft.com/office/2006/metadata/properties" xmlns:ns2="3214a0f6-dfe3-4580-ae84-a616a13bd813" xmlns:ns3="1a82cbbc-7453-476d-b635-c8b16250a557" targetNamespace="http://schemas.microsoft.com/office/2006/metadata/properties" ma:root="true" ma:fieldsID="239e9559708bfa64ae6ef208c869645a" ns2:_="" ns3:_="">
    <xsd:import namespace="3214a0f6-dfe3-4580-ae84-a616a13bd813"/>
    <xsd:import namespace="1a82cbbc-7453-476d-b635-c8b16250a55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14a0f6-dfe3-4580-ae84-a616a13bd8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Ετικέτες εικόνας" ma:readOnly="false" ma:fieldId="{5cf76f15-5ced-4ddc-b409-7134ff3c332f}" ma:taxonomyMulti="true" ma:sspId="33ef62f9-2e07-484b-bd79-00aec90129fe"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82cbbc-7453-476d-b635-c8b16250a55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b74604a-89ae-48b7-90a8-3f666ba8b8e2}" ma:internalName="TaxCatchAll" ma:showField="CatchAllData" ma:web="1a82cbbc-7453-476d-b635-c8b16250a55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Κοινή χρήση με λεπτομέρειες"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93ACFE-6DBC-42FF-B31C-73729B41EF96}">
  <ds:schemaRefs>
    <ds:schemaRef ds:uri="http://schemas.microsoft.com/office/2006/metadata/properties"/>
    <ds:schemaRef ds:uri="http://www.w3.org/2000/xmlns/"/>
    <ds:schemaRef ds:uri="1a82cbbc-7453-476d-b635-c8b16250a557"/>
    <ds:schemaRef ds:uri="http://www.w3.org/2001/XMLSchema-instance"/>
    <ds:schemaRef ds:uri="3214a0f6-dfe3-4580-ae84-a616a13bd813"/>
    <ds:schemaRef ds:uri="http://schemas.microsoft.com/office/infopath/2007/PartnerControls"/>
  </ds:schemaRefs>
</ds:datastoreItem>
</file>

<file path=customXml/itemProps2.xml><?xml version="1.0" encoding="utf-8"?>
<ds:datastoreItem xmlns:ds="http://schemas.openxmlformats.org/officeDocument/2006/customXml" ds:itemID="{9CE552CE-AEDA-4737-BD5C-A92E49AE7043}">
  <ds:schemaRefs>
    <ds:schemaRef ds:uri="http://schemas.microsoft.com/sharepoint/v3/contenttype/forms"/>
  </ds:schemaRefs>
</ds:datastoreItem>
</file>

<file path=customXml/itemProps3.xml><?xml version="1.0" encoding="utf-8"?>
<ds:datastoreItem xmlns:ds="http://schemas.openxmlformats.org/officeDocument/2006/customXml" ds:itemID="{E1D4F7B4-487B-407F-89F1-1431FF96A5A6}">
  <ds:schemaRefs>
    <ds:schemaRef ds:uri="http://schemas.microsoft.com/office/2006/metadata/contentType"/>
    <ds:schemaRef ds:uri="http://schemas.microsoft.com/office/2006/metadata/properties/metaAttributes"/>
    <ds:schemaRef ds:uri="http://www.w3.org/2000/xmlns/"/>
    <ds:schemaRef ds:uri="http://www.w3.org/2001/XMLSchema"/>
    <ds:schemaRef ds:uri="3214a0f6-dfe3-4580-ae84-a616a13bd813"/>
    <ds:schemaRef ds:uri="1a82cbbc-7453-476d-b635-c8b16250a557"/>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4458</TotalTime>
  <Words>5329</Words>
  <Application>Microsoft Office PowerPoint</Application>
  <PresentationFormat>Widescreen</PresentationFormat>
  <Paragraphs>529</Paragraphs>
  <Slides>24</Slides>
  <Notes>24</Notes>
  <HiddenSlides>0</HiddenSlides>
  <MMClips>0</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24</vt:i4>
      </vt:variant>
    </vt:vector>
  </HeadingPairs>
  <TitlesOfParts>
    <vt:vector size="38" baseType="lpstr">
      <vt:lpstr>Arial</vt:lpstr>
      <vt:lpstr>Courier New</vt:lpstr>
      <vt:lpstr>Corbel</vt:lpstr>
      <vt:lpstr>Quattrocento Sans</vt:lpstr>
      <vt:lpstr>Verdana</vt:lpstr>
      <vt:lpstr>Wingdings</vt:lpstr>
      <vt:lpstr>Calibri</vt:lpstr>
      <vt:lpstr>Helvetica Neue</vt:lpstr>
      <vt:lpstr>Wingdings 2</vt:lpstr>
      <vt:lpstr>Calibri Light</vt:lpstr>
      <vt:lpstr>2_Office Theme</vt:lpstr>
      <vt:lpstr>Custom Design</vt:lpstr>
      <vt:lpstr>Office Theme</vt:lpstr>
      <vt:lpstr>think-cell Slide</vt:lpstr>
      <vt:lpstr>Μέτρα για τη μείωση του ενεργειακού κόστους και την εύρυθμη λειτουργία της λιανικής αγοράς ηλεκτρικής ενέργειας</vt:lpstr>
      <vt:lpstr>1.  Νέα τιμολόγια ρεύματος στη Χαμηλή Τάση   2.  Έκτακτη ενίσχυση ενεργειακά ευάλωτων  3.  Νέο τιμολόγιο ηλεκτρικής ενέργειας για τις  Πολύτεκνες Οικογένειες  4. Αντιμετώπιση ρευματοκλοπών   5.  Αντιμετώπιση στρατηγικών κακοπληρωτών  6.  Πρόγραμμα «ΑΠΟΛΛΩΝ» </vt:lpstr>
      <vt:lpstr>Νέα Τιμολόγια ρεύματος στη Χαμηλή Τάση </vt:lpstr>
      <vt:lpstr>Νέα Τιμολόγια ρεύματος στη Χαμηλή Τάση </vt:lpstr>
      <vt:lpstr>Έκτακτη ενίσχυση ενεργειακά ευάλωτων</vt:lpstr>
      <vt:lpstr>Έκτακτη ενίσχυση ενεργειακά ευάλωτων</vt:lpstr>
      <vt:lpstr>Νέο τιμολόγιο ηλεκτρικής ενέργειας για τις Πολύτεκνες Οικογένειες</vt:lpstr>
      <vt:lpstr>Νέο τιμολόγιο ηλεκτρικής ενέργειας για τις Πολύτεκνες Οικογένειες</vt:lpstr>
      <vt:lpstr>Αντιμετώπιση ρευματοκλοπών </vt:lpstr>
      <vt:lpstr>Αντιμετώπιση ρευματοκλοπών</vt:lpstr>
      <vt:lpstr>PowerPoint Presentation</vt:lpstr>
      <vt:lpstr>PowerPoint Presentation</vt:lpstr>
      <vt:lpstr>PowerPoint Presentation</vt:lpstr>
      <vt:lpstr>Πρόγραμμα «ΑΠΟΛΛΩΝ»</vt:lpstr>
      <vt:lpstr>Πρόγραμμα «ΑΠΟΛΛΩΝ»</vt:lpstr>
      <vt:lpstr>Πρόγραμμα «ΑΠΟΛΛΩΝ»</vt:lpstr>
      <vt:lpstr>Πρόγραμμα «ΑΠΟΛΛΩΝ»</vt:lpstr>
      <vt:lpstr>Πρόγραμμα «ΑΠΟΛΛΩΝ»</vt:lpstr>
      <vt:lpstr>PowerPoint Presentation</vt:lpstr>
      <vt:lpstr>Παράρτημα</vt:lpstr>
      <vt:lpstr>ΠΑΡΑΔΕΙΓΜΑ - Έκτακτη ενίσχυση ενεργειακά ευάλωτων </vt:lpstr>
      <vt:lpstr>ΠΑΡΑΔΕΙΓΜΑ - Έκτακτη ενίσχυση ενεργειακά ευάλωτων </vt:lpstr>
      <vt:lpstr>ΠΑΡΑΔΕΙΓΜΑ - Πολύτεκνος δικαιούχος ΚΟΤ Β</vt:lpstr>
      <vt:lpstr>ΠΑΡΑΔΕΙΓΜΑ - Πολύτεκνος που δεν εμπίπτει στις υφιστάμενες κατηγορίες ΚΟΤ (Α,Β)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προγράμματος   δράσεων του Ταμείου Ανάκαμψης και Ανθεκτικότητας του Υπουργείου Περιβάλλοντος και Ενέργειας</dc:title>
  <dc:creator>Konstantinos Galanakis</dc:creator>
  <cp:lastModifiedBy>Papageorgiou, Nikolaos</cp:lastModifiedBy>
  <cp:revision>64</cp:revision>
  <cp:lastPrinted>2022-11-02T09:40:22Z</cp:lastPrinted>
  <dcterms:created xsi:type="dcterms:W3CDTF">2022-02-18T10:32:44Z</dcterms:created>
  <dcterms:modified xsi:type="dcterms:W3CDTF">2023-11-02T10:21:15Z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2022-01-03T00:00:00Z</vt:filetime>
  </property>
  <property fmtid="{D5CDD505-2E9C-101B-9397-08002B2CF9AE}" pid="3" name="Creator">
    <vt:lpwstr>Microsoft® PowerPoint® 2019</vt:lpwstr>
  </property>
  <property fmtid="{D5CDD505-2E9C-101B-9397-08002B2CF9AE}" pid="4" name="LastSaved">
    <vt:filetime>2022-02-18T00:00:00Z</vt:filetime>
  </property>
  <property fmtid="{D5CDD505-2E9C-101B-9397-08002B2CF9AE}" pid="5" name="ContentTypeId">
    <vt:lpwstr>0x01010052B73AD9F286FB498C3AA7BD1E996AE2</vt:lpwstr>
  </property>
  <property fmtid="{D5CDD505-2E9C-101B-9397-08002B2CF9AE}" pid="6" name="MediaServiceImageTags">
    <vt:lpwstr/>
  </property>
  <property fmtid="{D5CDD505-2E9C-101B-9397-08002B2CF9AE}" pid="7" name="MSIP_Label_ea60d57e-af5b-4752-ac57-3e4f28ca11dc_Enabled">
    <vt:lpwstr>true</vt:lpwstr>
  </property>
  <property fmtid="{D5CDD505-2E9C-101B-9397-08002B2CF9AE}" pid="8" name="MSIP_Label_ea60d57e-af5b-4752-ac57-3e4f28ca11dc_SetDate">
    <vt:lpwstr>2023-10-10T06:33:23Z</vt:lpwstr>
  </property>
  <property fmtid="{D5CDD505-2E9C-101B-9397-08002B2CF9AE}" pid="9" name="MSIP_Label_ea60d57e-af5b-4752-ac57-3e4f28ca11dc_Method">
    <vt:lpwstr>Standard</vt:lpwstr>
  </property>
  <property fmtid="{D5CDD505-2E9C-101B-9397-08002B2CF9AE}" pid="10" name="MSIP_Label_ea60d57e-af5b-4752-ac57-3e4f28ca11dc_Name">
    <vt:lpwstr>ea60d57e-af5b-4752-ac57-3e4f28ca11dc</vt:lpwstr>
  </property>
  <property fmtid="{D5CDD505-2E9C-101B-9397-08002B2CF9AE}" pid="11" name="MSIP_Label_ea60d57e-af5b-4752-ac57-3e4f28ca11dc_SiteId">
    <vt:lpwstr>36da45f1-dd2c-4d1f-af13-5abe46b99921</vt:lpwstr>
  </property>
  <property fmtid="{D5CDD505-2E9C-101B-9397-08002B2CF9AE}" pid="12" name="MSIP_Label_ea60d57e-af5b-4752-ac57-3e4f28ca11dc_ActionId">
    <vt:lpwstr>63e8988f-ed27-41d6-82c4-9a601e1caa21</vt:lpwstr>
  </property>
  <property fmtid="{D5CDD505-2E9C-101B-9397-08002B2CF9AE}" pid="13" name="MSIP_Label_ea60d57e-af5b-4752-ac57-3e4f28ca11dc_ContentBits">
    <vt:lpwstr>0</vt:lpwstr>
  </property>
</Properties>
</file>