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77" r:id="rId5"/>
    <p:sldId id="1182" r:id="rId6"/>
    <p:sldId id="3713" r:id="rId7"/>
    <p:sldId id="281" r:id="rId8"/>
    <p:sldId id="1186" r:id="rId9"/>
    <p:sldId id="3707" r:id="rId10"/>
    <p:sldId id="3716" r:id="rId11"/>
    <p:sldId id="3714" r:id="rId12"/>
    <p:sldId id="3709" r:id="rId13"/>
    <p:sldId id="3699" r:id="rId14"/>
    <p:sldId id="3681" r:id="rId15"/>
    <p:sldId id="1209" r:id="rId16"/>
    <p:sldId id="3682" r:id="rId17"/>
    <p:sldId id="3694" r:id="rId18"/>
    <p:sldId id="3695" r:id="rId19"/>
    <p:sldId id="3698" r:id="rId20"/>
    <p:sldId id="3700" r:id="rId21"/>
    <p:sldId id="3701" r:id="rId22"/>
    <p:sldId id="3712" r:id="rId23"/>
    <p:sldId id="3715" r:id="rId24"/>
    <p:sldId id="370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8A05"/>
    <a:srgbClr val="13A438"/>
    <a:srgbClr val="9ACF21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33" autoAdjust="0"/>
    <p:restoredTop sz="89065" autoAdjust="0"/>
  </p:normalViewPr>
  <p:slideViewPr>
    <p:cSldViewPr snapToGrid="0">
      <p:cViewPr varScale="1">
        <p:scale>
          <a:sx n="101" d="100"/>
          <a:sy n="101" d="100"/>
        </p:scale>
        <p:origin x="146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1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AA3114B-0CDD-4419-A4DE-E0C29A2AE1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C25048-78D1-4821-8E2B-7A77CCA12F8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52186-C111-43A8-A0F7-F77FFDE4DF82}" type="datetimeFigureOut">
              <a:rPr lang="en-US" smtClean="0"/>
              <a:pPr/>
              <a:t>7/10/2023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924695-047D-4CC8-8801-1AA37457E7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F00293-63F6-438D-A9A8-024975FD55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6CFAD-C154-4C9C-AD01-665A505506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8791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BBB5B-F3DE-41D7-B279-483D20E8E363}" type="datetimeFigureOut">
              <a:rPr lang="en-US" smtClean="0"/>
              <a:pPr/>
              <a:t>7/10/2023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62BC0-7DC4-4569-951D-2BB9475345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64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62BC0-7DC4-4569-951D-2BB9475345C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635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62BC0-7DC4-4569-951D-2BB9475345C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751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ΠΡΟΣΘΉΚΗ Κ ΑΛΛΑ ΝΟΥΜΕΡΑ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62BC0-7DC4-4569-951D-2BB9475345C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558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62BC0-7DC4-4569-951D-2BB9475345C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1062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62BC0-7DC4-4569-951D-2BB9475345C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3494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62BC0-7DC4-4569-951D-2BB9475345C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8621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 website 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62BC0-7DC4-4569-951D-2BB9475345C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6500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62BC0-7DC4-4569-951D-2BB9475345C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1291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62BC0-7DC4-4569-951D-2BB9475345C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734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62BC0-7DC4-4569-951D-2BB9475345C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300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62BC0-7DC4-4569-951D-2BB9475345C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683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62BC0-7DC4-4569-951D-2BB9475345C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087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Delete </a:t>
            </a:r>
            <a:r>
              <a:rPr lang="el-GR" dirty="0"/>
              <a:t>εικόνα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62BC0-7DC4-4569-951D-2BB9475345C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010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62BC0-7DC4-4569-951D-2BB9475345C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082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62BC0-7DC4-4569-951D-2BB9475345C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321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62BC0-7DC4-4569-951D-2BB9475345C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434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62BC0-7DC4-4569-951D-2BB9475345C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124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Dro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1600" y="0"/>
            <a:ext cx="4988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036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half green.png"/>
          <p:cNvPicPr>
            <a:picLocks noChangeAspect="1"/>
          </p:cNvPicPr>
          <p:nvPr userDrawn="1"/>
        </p:nvPicPr>
        <p:blipFill>
          <a:blip r:embed="rId2"/>
          <a:srcRect t="3567"/>
          <a:stretch>
            <a:fillRect/>
          </a:stretch>
        </p:blipFill>
        <p:spPr>
          <a:xfrm>
            <a:off x="0" y="0"/>
            <a:ext cx="2661313" cy="6858001"/>
          </a:xfrm>
          <a:prstGeom prst="rect">
            <a:avLst/>
          </a:prstGeom>
        </p:spPr>
      </p:pic>
      <p:pic>
        <p:nvPicPr>
          <p:cNvPr id="1026" name="Picture 2" descr="C:\Users\user\Downloads\ΕΝΔΙΑΛΕ\half blue.png"/>
          <p:cNvPicPr>
            <a:picLocks noChangeAspect="1" noChangeArrowheads="1"/>
          </p:cNvPicPr>
          <p:nvPr userDrawn="1"/>
        </p:nvPicPr>
        <p:blipFill>
          <a:blip r:embed="rId3"/>
          <a:srcRect t="4011"/>
          <a:stretch>
            <a:fillRect/>
          </a:stretch>
        </p:blipFill>
        <p:spPr bwMode="auto">
          <a:xfrm>
            <a:off x="9517356" y="0"/>
            <a:ext cx="2674646" cy="6858000"/>
          </a:xfrm>
          <a:prstGeom prst="rect">
            <a:avLst/>
          </a:prstGeom>
          <a:noFill/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085" y="251537"/>
            <a:ext cx="2051193" cy="621919"/>
          </a:xfrm>
          <a:prstGeom prst="rect">
            <a:avLst/>
          </a:prstGeom>
        </p:spPr>
      </p:pic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D8BD2DF2-5753-43B2-82AD-30DBE8004D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5825" y="272019"/>
            <a:ext cx="6442948" cy="584775"/>
          </a:xfrm>
          <a:prstGeom prst="rect">
            <a:avLst/>
          </a:prstGeom>
          <a:ln>
            <a:noFill/>
          </a:ln>
        </p:spPr>
        <p:txBody>
          <a:bodyPr wrap="square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1" cap="all" spc="100" baseline="0">
                <a:solidFill>
                  <a:srgbClr val="13A438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C2603EF-30BF-4C6C-BA93-E99C7248091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73633" y="1117988"/>
            <a:ext cx="5431809" cy="438582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8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user\Downloads\ΕΝΔΙΑΛΕ\half blue.png">
            <a:extLst>
              <a:ext uri="{FF2B5EF4-FFF2-40B4-BE49-F238E27FC236}">
                <a16:creationId xmlns:a16="http://schemas.microsoft.com/office/drawing/2014/main" id="{FACD5DFA-F70D-0FCB-41C8-940C4440E6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 t="4011"/>
          <a:stretch>
            <a:fillRect/>
          </a:stretch>
        </p:blipFill>
        <p:spPr bwMode="auto">
          <a:xfrm>
            <a:off x="9517356" y="0"/>
            <a:ext cx="2674646" cy="6858000"/>
          </a:xfrm>
          <a:prstGeom prst="rect">
            <a:avLst/>
          </a:prstGeom>
          <a:noFill/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6576FFCF-F28E-B6E7-F7F9-04F9DC1C19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085" y="251537"/>
            <a:ext cx="2051193" cy="621919"/>
          </a:xfrm>
          <a:prstGeom prst="rect">
            <a:avLst/>
          </a:prstGeom>
        </p:spPr>
      </p:pic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56C818F-5173-15C1-9E08-28304BBAE2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4296" y="272019"/>
            <a:ext cx="6644477" cy="584775"/>
          </a:xfrm>
          <a:prstGeom prst="rect">
            <a:avLst/>
          </a:prstGeom>
          <a:ln>
            <a:noFill/>
          </a:ln>
        </p:spPr>
        <p:txBody>
          <a:bodyPr wrap="square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1" cap="all" spc="100" baseline="0">
                <a:solidFill>
                  <a:srgbClr val="13A438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0075966-9F9C-FFE2-650B-F3BBD83BEAC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4296" y="1117988"/>
            <a:ext cx="5431809" cy="438582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8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65866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 - Εικόνα" descr="half green.png">
            <a:extLst>
              <a:ext uri="{FF2B5EF4-FFF2-40B4-BE49-F238E27FC236}">
                <a16:creationId xmlns:a16="http://schemas.microsoft.com/office/drawing/2014/main" id="{B9CF13B9-4382-D7D2-5C68-CB73E3BEB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567"/>
          <a:stretch>
            <a:fillRect/>
          </a:stretch>
        </p:blipFill>
        <p:spPr>
          <a:xfrm>
            <a:off x="0" y="0"/>
            <a:ext cx="2661313" cy="6858001"/>
          </a:xfrm>
          <a:prstGeom prst="rect">
            <a:avLst/>
          </a:prstGeom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4743F8AE-122C-72EE-16AB-FD72D882C2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085" y="251537"/>
            <a:ext cx="2051193" cy="621919"/>
          </a:xfrm>
          <a:prstGeom prst="rect">
            <a:avLst/>
          </a:prstGeom>
        </p:spPr>
      </p:pic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5D2476BC-BC59-0572-C6A1-01350032CA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4296" y="272019"/>
            <a:ext cx="6644477" cy="584775"/>
          </a:xfrm>
          <a:prstGeom prst="rect">
            <a:avLst/>
          </a:prstGeom>
          <a:ln>
            <a:noFill/>
          </a:ln>
        </p:spPr>
        <p:txBody>
          <a:bodyPr wrap="square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1" cap="all" spc="100" baseline="0">
                <a:solidFill>
                  <a:srgbClr val="13A438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557312CC-4791-35B1-8431-1A29F0F173B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73633" y="1117988"/>
            <a:ext cx="5431809" cy="438582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8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958523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7 - Εικόνα">
            <a:extLst>
              <a:ext uri="{FF2B5EF4-FFF2-40B4-BE49-F238E27FC236}">
                <a16:creationId xmlns:a16="http://schemas.microsoft.com/office/drawing/2014/main" id="{A052406C-E6C2-8EED-DF37-FAC7051A89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84D6CA56-6643-0FA5-1053-A855694725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45106" y="2810507"/>
            <a:ext cx="6644477" cy="584775"/>
          </a:xfrm>
          <a:prstGeom prst="rect">
            <a:avLst/>
          </a:prstGeom>
          <a:ln>
            <a:noFill/>
          </a:ln>
        </p:spPr>
        <p:txBody>
          <a:bodyPr wrap="square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1" cap="none" spc="100" baseline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DCE71109-EE59-649A-F417-EED3B82F4F1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351440" y="3656476"/>
            <a:ext cx="5431809" cy="438582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8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C74DCF52-328B-9977-4609-EB8CE93F6B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157" y="1816274"/>
            <a:ext cx="2417685" cy="7330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- Εικόνα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D8BD2DF2-5753-43B2-82AD-30DBE8004D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45106" y="2810507"/>
            <a:ext cx="6644477" cy="584775"/>
          </a:xfrm>
          <a:prstGeom prst="rect">
            <a:avLst/>
          </a:prstGeom>
          <a:ln>
            <a:noFill/>
          </a:ln>
        </p:spPr>
        <p:txBody>
          <a:bodyPr wrap="square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1" cap="none" spc="100" baseline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C2603EF-30BF-4C6C-BA93-E99C7248091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351440" y="3656476"/>
            <a:ext cx="5431809" cy="438582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8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96F5BEA5-AF73-F2DD-0A04-044F9703D2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157" y="1816274"/>
            <a:ext cx="2417685" cy="73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28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52C02D9-C262-43C0-BE24-402661B0594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 flipH="1">
            <a:off x="8921087" y="-236561"/>
            <a:ext cx="3270913" cy="7094561"/>
          </a:xfrm>
          <a:custGeom>
            <a:avLst/>
            <a:gdLst>
              <a:gd name="connsiteX0" fmla="*/ 0 w 2306472"/>
              <a:gd name="connsiteY0" fmla="*/ 0 h 6858000"/>
              <a:gd name="connsiteX1" fmla="*/ 2306472 w 2306472"/>
              <a:gd name="connsiteY1" fmla="*/ 0 h 6858000"/>
              <a:gd name="connsiteX2" fmla="*/ 2306472 w 2306472"/>
              <a:gd name="connsiteY2" fmla="*/ 6858000 h 6858000"/>
              <a:gd name="connsiteX3" fmla="*/ 0 w 2306472"/>
              <a:gd name="connsiteY3" fmla="*/ 6858000 h 6858000"/>
              <a:gd name="connsiteX4" fmla="*/ 0 w 2306472"/>
              <a:gd name="connsiteY4" fmla="*/ 0 h 6858000"/>
              <a:gd name="connsiteX0" fmla="*/ 0 w 2306472"/>
              <a:gd name="connsiteY0" fmla="*/ 0 h 6858000"/>
              <a:gd name="connsiteX1" fmla="*/ 2306472 w 2306472"/>
              <a:gd name="connsiteY1" fmla="*/ 0 h 6858000"/>
              <a:gd name="connsiteX2" fmla="*/ 1705969 w 2306472"/>
              <a:gd name="connsiteY2" fmla="*/ 1241946 h 6858000"/>
              <a:gd name="connsiteX3" fmla="*/ 2306472 w 2306472"/>
              <a:gd name="connsiteY3" fmla="*/ 6858000 h 6858000"/>
              <a:gd name="connsiteX4" fmla="*/ 0 w 2306472"/>
              <a:gd name="connsiteY4" fmla="*/ 6858000 h 6858000"/>
              <a:gd name="connsiteX5" fmla="*/ 0 w 2306472"/>
              <a:gd name="connsiteY5" fmla="*/ 0 h 6858000"/>
              <a:gd name="connsiteX0" fmla="*/ 0 w 2306472"/>
              <a:gd name="connsiteY0" fmla="*/ 0 h 6858000"/>
              <a:gd name="connsiteX1" fmla="*/ 382138 w 2306472"/>
              <a:gd name="connsiteY1" fmla="*/ 0 h 6858000"/>
              <a:gd name="connsiteX2" fmla="*/ 1705969 w 2306472"/>
              <a:gd name="connsiteY2" fmla="*/ 1241946 h 6858000"/>
              <a:gd name="connsiteX3" fmla="*/ 2306472 w 2306472"/>
              <a:gd name="connsiteY3" fmla="*/ 6858000 h 6858000"/>
              <a:gd name="connsiteX4" fmla="*/ 0 w 2306472"/>
              <a:gd name="connsiteY4" fmla="*/ 6858000 h 6858000"/>
              <a:gd name="connsiteX5" fmla="*/ 0 w 2306472"/>
              <a:gd name="connsiteY5" fmla="*/ 0 h 6858000"/>
              <a:gd name="connsiteX0" fmla="*/ 0 w 1705969"/>
              <a:gd name="connsiteY0" fmla="*/ 0 h 6858000"/>
              <a:gd name="connsiteX1" fmla="*/ 382138 w 1705969"/>
              <a:gd name="connsiteY1" fmla="*/ 0 h 6858000"/>
              <a:gd name="connsiteX2" fmla="*/ 1705969 w 1705969"/>
              <a:gd name="connsiteY2" fmla="*/ 1241946 h 6858000"/>
              <a:gd name="connsiteX3" fmla="*/ 286604 w 1705969"/>
              <a:gd name="connsiteY3" fmla="*/ 6858000 h 6858000"/>
              <a:gd name="connsiteX4" fmla="*/ 0 w 1705969"/>
              <a:gd name="connsiteY4" fmla="*/ 6858000 h 6858000"/>
              <a:gd name="connsiteX5" fmla="*/ 0 w 1705969"/>
              <a:gd name="connsiteY5" fmla="*/ 0 h 6858000"/>
              <a:gd name="connsiteX0" fmla="*/ 0 w 2838735"/>
              <a:gd name="connsiteY0" fmla="*/ 0 h 6858000"/>
              <a:gd name="connsiteX1" fmla="*/ 382138 w 2838735"/>
              <a:gd name="connsiteY1" fmla="*/ 0 h 6858000"/>
              <a:gd name="connsiteX2" fmla="*/ 1705969 w 2838735"/>
              <a:gd name="connsiteY2" fmla="*/ 1241946 h 6858000"/>
              <a:gd name="connsiteX3" fmla="*/ 286604 w 2838735"/>
              <a:gd name="connsiteY3" fmla="*/ 6858000 h 6858000"/>
              <a:gd name="connsiteX4" fmla="*/ 0 w 2838735"/>
              <a:gd name="connsiteY4" fmla="*/ 6858000 h 6858000"/>
              <a:gd name="connsiteX5" fmla="*/ 0 w 2838735"/>
              <a:gd name="connsiteY5" fmla="*/ 0 h 6858000"/>
              <a:gd name="connsiteX0" fmla="*/ 0 w 3712192"/>
              <a:gd name="connsiteY0" fmla="*/ 0 h 6858000"/>
              <a:gd name="connsiteX1" fmla="*/ 382138 w 3712192"/>
              <a:gd name="connsiteY1" fmla="*/ 0 h 6858000"/>
              <a:gd name="connsiteX2" fmla="*/ 1705969 w 3712192"/>
              <a:gd name="connsiteY2" fmla="*/ 1241946 h 6858000"/>
              <a:gd name="connsiteX3" fmla="*/ 286604 w 3712192"/>
              <a:gd name="connsiteY3" fmla="*/ 6858000 h 6858000"/>
              <a:gd name="connsiteX4" fmla="*/ 0 w 3712192"/>
              <a:gd name="connsiteY4" fmla="*/ 6858000 h 6858000"/>
              <a:gd name="connsiteX5" fmla="*/ 0 w 3712192"/>
              <a:gd name="connsiteY5" fmla="*/ 0 h 6858000"/>
              <a:gd name="connsiteX0" fmla="*/ 0 w 3548419"/>
              <a:gd name="connsiteY0" fmla="*/ 0 h 6858000"/>
              <a:gd name="connsiteX1" fmla="*/ 382138 w 3548419"/>
              <a:gd name="connsiteY1" fmla="*/ 0 h 6858000"/>
              <a:gd name="connsiteX2" fmla="*/ 1705969 w 3548419"/>
              <a:gd name="connsiteY2" fmla="*/ 1241946 h 6858000"/>
              <a:gd name="connsiteX3" fmla="*/ 286604 w 3548419"/>
              <a:gd name="connsiteY3" fmla="*/ 6858000 h 6858000"/>
              <a:gd name="connsiteX4" fmla="*/ 0 w 3548419"/>
              <a:gd name="connsiteY4" fmla="*/ 6858000 h 6858000"/>
              <a:gd name="connsiteX5" fmla="*/ 0 w 3548419"/>
              <a:gd name="connsiteY5" fmla="*/ 0 h 6858000"/>
              <a:gd name="connsiteX0" fmla="*/ 0 w 1922058"/>
              <a:gd name="connsiteY0" fmla="*/ 0 h 6858000"/>
              <a:gd name="connsiteX1" fmla="*/ 382138 w 1922058"/>
              <a:gd name="connsiteY1" fmla="*/ 0 h 6858000"/>
              <a:gd name="connsiteX2" fmla="*/ 1705969 w 1922058"/>
              <a:gd name="connsiteY2" fmla="*/ 1241946 h 6858000"/>
              <a:gd name="connsiteX3" fmla="*/ 1678675 w 1922058"/>
              <a:gd name="connsiteY3" fmla="*/ 2811439 h 6858000"/>
              <a:gd name="connsiteX4" fmla="*/ 286604 w 1922058"/>
              <a:gd name="connsiteY4" fmla="*/ 6858000 h 6858000"/>
              <a:gd name="connsiteX5" fmla="*/ 0 w 1922058"/>
              <a:gd name="connsiteY5" fmla="*/ 6858000 h 6858000"/>
              <a:gd name="connsiteX6" fmla="*/ 0 w 1922058"/>
              <a:gd name="connsiteY6" fmla="*/ 0 h 6858000"/>
              <a:gd name="connsiteX0" fmla="*/ 0 w 2220036"/>
              <a:gd name="connsiteY0" fmla="*/ 0 h 6858000"/>
              <a:gd name="connsiteX1" fmla="*/ 382138 w 2220036"/>
              <a:gd name="connsiteY1" fmla="*/ 0 h 6858000"/>
              <a:gd name="connsiteX2" fmla="*/ 1705969 w 2220036"/>
              <a:gd name="connsiteY2" fmla="*/ 1241946 h 6858000"/>
              <a:gd name="connsiteX3" fmla="*/ 1678675 w 2220036"/>
              <a:gd name="connsiteY3" fmla="*/ 2811439 h 6858000"/>
              <a:gd name="connsiteX4" fmla="*/ 286604 w 2220036"/>
              <a:gd name="connsiteY4" fmla="*/ 6858000 h 6858000"/>
              <a:gd name="connsiteX5" fmla="*/ 0 w 2220036"/>
              <a:gd name="connsiteY5" fmla="*/ 6858000 h 6858000"/>
              <a:gd name="connsiteX6" fmla="*/ 0 w 2220036"/>
              <a:gd name="connsiteY6" fmla="*/ 0 h 6858000"/>
              <a:gd name="connsiteX0" fmla="*/ 0 w 2183642"/>
              <a:gd name="connsiteY0" fmla="*/ 0 h 6858000"/>
              <a:gd name="connsiteX1" fmla="*/ 382138 w 2183642"/>
              <a:gd name="connsiteY1" fmla="*/ 0 h 6858000"/>
              <a:gd name="connsiteX2" fmla="*/ 1705969 w 2183642"/>
              <a:gd name="connsiteY2" fmla="*/ 1241946 h 6858000"/>
              <a:gd name="connsiteX3" fmla="*/ 1678675 w 2183642"/>
              <a:gd name="connsiteY3" fmla="*/ 2811439 h 6858000"/>
              <a:gd name="connsiteX4" fmla="*/ 1951630 w 2183642"/>
              <a:gd name="connsiteY4" fmla="*/ 3084394 h 6858000"/>
              <a:gd name="connsiteX5" fmla="*/ 286604 w 2183642"/>
              <a:gd name="connsiteY5" fmla="*/ 6858000 h 6858000"/>
              <a:gd name="connsiteX6" fmla="*/ 0 w 2183642"/>
              <a:gd name="connsiteY6" fmla="*/ 6858000 h 6858000"/>
              <a:gd name="connsiteX7" fmla="*/ 0 w 2183642"/>
              <a:gd name="connsiteY7" fmla="*/ 0 h 6858000"/>
              <a:gd name="connsiteX0" fmla="*/ 0 w 2183642"/>
              <a:gd name="connsiteY0" fmla="*/ 0 h 6858000"/>
              <a:gd name="connsiteX1" fmla="*/ 382138 w 2183642"/>
              <a:gd name="connsiteY1" fmla="*/ 0 h 6858000"/>
              <a:gd name="connsiteX2" fmla="*/ 1705969 w 2183642"/>
              <a:gd name="connsiteY2" fmla="*/ 1241946 h 6858000"/>
              <a:gd name="connsiteX3" fmla="*/ 1678675 w 2183642"/>
              <a:gd name="connsiteY3" fmla="*/ 2811439 h 6858000"/>
              <a:gd name="connsiteX4" fmla="*/ 1951630 w 2183642"/>
              <a:gd name="connsiteY4" fmla="*/ 3084394 h 6858000"/>
              <a:gd name="connsiteX5" fmla="*/ 286604 w 2183642"/>
              <a:gd name="connsiteY5" fmla="*/ 6858000 h 6858000"/>
              <a:gd name="connsiteX6" fmla="*/ 0 w 2183642"/>
              <a:gd name="connsiteY6" fmla="*/ 6858000 h 6858000"/>
              <a:gd name="connsiteX7" fmla="*/ 0 w 2183642"/>
              <a:gd name="connsiteY7" fmla="*/ 0 h 6858000"/>
              <a:gd name="connsiteX0" fmla="*/ 0 w 1922058"/>
              <a:gd name="connsiteY0" fmla="*/ 0 h 6858000"/>
              <a:gd name="connsiteX1" fmla="*/ 382138 w 1922058"/>
              <a:gd name="connsiteY1" fmla="*/ 0 h 6858000"/>
              <a:gd name="connsiteX2" fmla="*/ 1705969 w 1922058"/>
              <a:gd name="connsiteY2" fmla="*/ 1241946 h 6858000"/>
              <a:gd name="connsiteX3" fmla="*/ 1678675 w 1922058"/>
              <a:gd name="connsiteY3" fmla="*/ 2811439 h 6858000"/>
              <a:gd name="connsiteX4" fmla="*/ 286604 w 1922058"/>
              <a:gd name="connsiteY4" fmla="*/ 6858000 h 6858000"/>
              <a:gd name="connsiteX5" fmla="*/ 0 w 1922058"/>
              <a:gd name="connsiteY5" fmla="*/ 6858000 h 6858000"/>
              <a:gd name="connsiteX6" fmla="*/ 0 w 1922058"/>
              <a:gd name="connsiteY6" fmla="*/ 0 h 6858000"/>
              <a:gd name="connsiteX0" fmla="*/ 0 w 2188191"/>
              <a:gd name="connsiteY0" fmla="*/ 0 h 6858000"/>
              <a:gd name="connsiteX1" fmla="*/ 382138 w 2188191"/>
              <a:gd name="connsiteY1" fmla="*/ 0 h 6858000"/>
              <a:gd name="connsiteX2" fmla="*/ 1705969 w 2188191"/>
              <a:gd name="connsiteY2" fmla="*/ 1241946 h 6858000"/>
              <a:gd name="connsiteX3" fmla="*/ 1951630 w 2188191"/>
              <a:gd name="connsiteY3" fmla="*/ 3357349 h 6858000"/>
              <a:gd name="connsiteX4" fmla="*/ 286604 w 2188191"/>
              <a:gd name="connsiteY4" fmla="*/ 6858000 h 6858000"/>
              <a:gd name="connsiteX5" fmla="*/ 0 w 2188191"/>
              <a:gd name="connsiteY5" fmla="*/ 6858000 h 6858000"/>
              <a:gd name="connsiteX6" fmla="*/ 0 w 2188191"/>
              <a:gd name="connsiteY6" fmla="*/ 0 h 6858000"/>
              <a:gd name="connsiteX0" fmla="*/ 0 w 2188191"/>
              <a:gd name="connsiteY0" fmla="*/ 0 h 6858000"/>
              <a:gd name="connsiteX1" fmla="*/ 382138 w 2188191"/>
              <a:gd name="connsiteY1" fmla="*/ 0 h 6858000"/>
              <a:gd name="connsiteX2" fmla="*/ 1705969 w 2188191"/>
              <a:gd name="connsiteY2" fmla="*/ 1241946 h 6858000"/>
              <a:gd name="connsiteX3" fmla="*/ 1951630 w 2188191"/>
              <a:gd name="connsiteY3" fmla="*/ 3084394 h 6858000"/>
              <a:gd name="connsiteX4" fmla="*/ 286604 w 2188191"/>
              <a:gd name="connsiteY4" fmla="*/ 6858000 h 6858000"/>
              <a:gd name="connsiteX5" fmla="*/ 0 w 2188191"/>
              <a:gd name="connsiteY5" fmla="*/ 6858000 h 6858000"/>
              <a:gd name="connsiteX6" fmla="*/ 0 w 2188191"/>
              <a:gd name="connsiteY6" fmla="*/ 0 h 6858000"/>
              <a:gd name="connsiteX0" fmla="*/ 0 w 2492991"/>
              <a:gd name="connsiteY0" fmla="*/ 0 h 6858000"/>
              <a:gd name="connsiteX1" fmla="*/ 382138 w 2492991"/>
              <a:gd name="connsiteY1" fmla="*/ 0 h 6858000"/>
              <a:gd name="connsiteX2" fmla="*/ 1705969 w 2492991"/>
              <a:gd name="connsiteY2" fmla="*/ 1241946 h 6858000"/>
              <a:gd name="connsiteX3" fmla="*/ 1951630 w 2492991"/>
              <a:gd name="connsiteY3" fmla="*/ 3084394 h 6858000"/>
              <a:gd name="connsiteX4" fmla="*/ 286604 w 2492991"/>
              <a:gd name="connsiteY4" fmla="*/ 6858000 h 6858000"/>
              <a:gd name="connsiteX5" fmla="*/ 0 w 2492991"/>
              <a:gd name="connsiteY5" fmla="*/ 6858000 h 6858000"/>
              <a:gd name="connsiteX6" fmla="*/ 0 w 2492991"/>
              <a:gd name="connsiteY6" fmla="*/ 0 h 6858000"/>
              <a:gd name="connsiteX0" fmla="*/ 0 w 2929719"/>
              <a:gd name="connsiteY0" fmla="*/ 0 h 6858000"/>
              <a:gd name="connsiteX1" fmla="*/ 382138 w 2929719"/>
              <a:gd name="connsiteY1" fmla="*/ 0 h 6858000"/>
              <a:gd name="connsiteX2" fmla="*/ 1705969 w 2929719"/>
              <a:gd name="connsiteY2" fmla="*/ 1241946 h 6858000"/>
              <a:gd name="connsiteX3" fmla="*/ 1951630 w 2929719"/>
              <a:gd name="connsiteY3" fmla="*/ 3084394 h 6858000"/>
              <a:gd name="connsiteX4" fmla="*/ 286604 w 2929719"/>
              <a:gd name="connsiteY4" fmla="*/ 6858000 h 6858000"/>
              <a:gd name="connsiteX5" fmla="*/ 0 w 2929719"/>
              <a:gd name="connsiteY5" fmla="*/ 6858000 h 6858000"/>
              <a:gd name="connsiteX6" fmla="*/ 0 w 2929719"/>
              <a:gd name="connsiteY6" fmla="*/ 0 h 6858000"/>
              <a:gd name="connsiteX0" fmla="*/ 0 w 2929719"/>
              <a:gd name="connsiteY0" fmla="*/ 0 h 6858000"/>
              <a:gd name="connsiteX1" fmla="*/ 382138 w 2929719"/>
              <a:gd name="connsiteY1" fmla="*/ 0 h 6858000"/>
              <a:gd name="connsiteX2" fmla="*/ 1705969 w 2929719"/>
              <a:gd name="connsiteY2" fmla="*/ 1241946 h 6858000"/>
              <a:gd name="connsiteX3" fmla="*/ 1951630 w 2929719"/>
              <a:gd name="connsiteY3" fmla="*/ 3084394 h 6858000"/>
              <a:gd name="connsiteX4" fmla="*/ 286604 w 2929719"/>
              <a:gd name="connsiteY4" fmla="*/ 6858000 h 6858000"/>
              <a:gd name="connsiteX5" fmla="*/ 0 w 2929719"/>
              <a:gd name="connsiteY5" fmla="*/ 6858000 h 6858000"/>
              <a:gd name="connsiteX6" fmla="*/ 0 w 2929719"/>
              <a:gd name="connsiteY6" fmla="*/ 0 h 6858000"/>
              <a:gd name="connsiteX0" fmla="*/ 0 w 2929719"/>
              <a:gd name="connsiteY0" fmla="*/ 0 h 6858000"/>
              <a:gd name="connsiteX1" fmla="*/ 382138 w 2929719"/>
              <a:gd name="connsiteY1" fmla="*/ 0 h 6858000"/>
              <a:gd name="connsiteX2" fmla="*/ 1705969 w 2929719"/>
              <a:gd name="connsiteY2" fmla="*/ 1241946 h 6858000"/>
              <a:gd name="connsiteX3" fmla="*/ 1951630 w 2929719"/>
              <a:gd name="connsiteY3" fmla="*/ 3084394 h 6858000"/>
              <a:gd name="connsiteX4" fmla="*/ 286604 w 2929719"/>
              <a:gd name="connsiteY4" fmla="*/ 6858000 h 6858000"/>
              <a:gd name="connsiteX5" fmla="*/ 0 w 2929719"/>
              <a:gd name="connsiteY5" fmla="*/ 6858000 h 6858000"/>
              <a:gd name="connsiteX6" fmla="*/ 0 w 2929719"/>
              <a:gd name="connsiteY6" fmla="*/ 0 h 6858000"/>
              <a:gd name="connsiteX0" fmla="*/ 0 w 2929719"/>
              <a:gd name="connsiteY0" fmla="*/ 0 h 6858000"/>
              <a:gd name="connsiteX1" fmla="*/ 382138 w 2929719"/>
              <a:gd name="connsiteY1" fmla="*/ 0 h 6858000"/>
              <a:gd name="connsiteX2" fmla="*/ 1705969 w 2929719"/>
              <a:gd name="connsiteY2" fmla="*/ 1241946 h 6858000"/>
              <a:gd name="connsiteX3" fmla="*/ 1951630 w 2929719"/>
              <a:gd name="connsiteY3" fmla="*/ 3084394 h 6858000"/>
              <a:gd name="connsiteX4" fmla="*/ 286604 w 2929719"/>
              <a:gd name="connsiteY4" fmla="*/ 6858000 h 6858000"/>
              <a:gd name="connsiteX5" fmla="*/ 0 w 2929719"/>
              <a:gd name="connsiteY5" fmla="*/ 6858000 h 6858000"/>
              <a:gd name="connsiteX6" fmla="*/ 0 w 2929719"/>
              <a:gd name="connsiteY6" fmla="*/ 0 h 6858000"/>
              <a:gd name="connsiteX0" fmla="*/ 0 w 2997958"/>
              <a:gd name="connsiteY0" fmla="*/ 0 h 6858000"/>
              <a:gd name="connsiteX1" fmla="*/ 382138 w 2997958"/>
              <a:gd name="connsiteY1" fmla="*/ 0 h 6858000"/>
              <a:gd name="connsiteX2" fmla="*/ 1705969 w 2997958"/>
              <a:gd name="connsiteY2" fmla="*/ 1241946 h 6858000"/>
              <a:gd name="connsiteX3" fmla="*/ 1951630 w 2997958"/>
              <a:gd name="connsiteY3" fmla="*/ 3084394 h 6858000"/>
              <a:gd name="connsiteX4" fmla="*/ 286604 w 2997958"/>
              <a:gd name="connsiteY4" fmla="*/ 6858000 h 6858000"/>
              <a:gd name="connsiteX5" fmla="*/ 0 w 2997958"/>
              <a:gd name="connsiteY5" fmla="*/ 6858000 h 6858000"/>
              <a:gd name="connsiteX6" fmla="*/ 0 w 2997958"/>
              <a:gd name="connsiteY6" fmla="*/ 0 h 6858000"/>
              <a:gd name="connsiteX0" fmla="*/ 0 w 2997958"/>
              <a:gd name="connsiteY0" fmla="*/ 0 h 6858000"/>
              <a:gd name="connsiteX1" fmla="*/ 382138 w 2997958"/>
              <a:gd name="connsiteY1" fmla="*/ 0 h 6858000"/>
              <a:gd name="connsiteX2" fmla="*/ 1951630 w 2997958"/>
              <a:gd name="connsiteY2" fmla="*/ 3084394 h 6858000"/>
              <a:gd name="connsiteX3" fmla="*/ 286604 w 2997958"/>
              <a:gd name="connsiteY3" fmla="*/ 6858000 h 6858000"/>
              <a:gd name="connsiteX4" fmla="*/ 0 w 2997958"/>
              <a:gd name="connsiteY4" fmla="*/ 6858000 h 6858000"/>
              <a:gd name="connsiteX5" fmla="*/ 0 w 2997958"/>
              <a:gd name="connsiteY5" fmla="*/ 0 h 6858000"/>
              <a:gd name="connsiteX0" fmla="*/ 0 w 2997958"/>
              <a:gd name="connsiteY0" fmla="*/ 0 h 6858000"/>
              <a:gd name="connsiteX1" fmla="*/ 1951630 w 2997958"/>
              <a:gd name="connsiteY1" fmla="*/ 3084394 h 6858000"/>
              <a:gd name="connsiteX2" fmla="*/ 286604 w 2997958"/>
              <a:gd name="connsiteY2" fmla="*/ 6858000 h 6858000"/>
              <a:gd name="connsiteX3" fmla="*/ 0 w 2997958"/>
              <a:gd name="connsiteY3" fmla="*/ 6858000 h 6858000"/>
              <a:gd name="connsiteX4" fmla="*/ 0 w 2997958"/>
              <a:gd name="connsiteY4" fmla="*/ 0 h 6858000"/>
              <a:gd name="connsiteX0" fmla="*/ 0 w 2997958"/>
              <a:gd name="connsiteY0" fmla="*/ 0 h 6858000"/>
              <a:gd name="connsiteX1" fmla="*/ 1951630 w 2997958"/>
              <a:gd name="connsiteY1" fmla="*/ 3084394 h 6858000"/>
              <a:gd name="connsiteX2" fmla="*/ 286604 w 2997958"/>
              <a:gd name="connsiteY2" fmla="*/ 6858000 h 6858000"/>
              <a:gd name="connsiteX3" fmla="*/ 0 w 2997958"/>
              <a:gd name="connsiteY3" fmla="*/ 6858000 h 6858000"/>
              <a:gd name="connsiteX4" fmla="*/ 0 w 2997958"/>
              <a:gd name="connsiteY4" fmla="*/ 0 h 6858000"/>
              <a:gd name="connsiteX0" fmla="*/ 0 w 2997958"/>
              <a:gd name="connsiteY0" fmla="*/ 0 h 6858000"/>
              <a:gd name="connsiteX1" fmla="*/ 1951630 w 2997958"/>
              <a:gd name="connsiteY1" fmla="*/ 3084394 h 6858000"/>
              <a:gd name="connsiteX2" fmla="*/ 286604 w 2997958"/>
              <a:gd name="connsiteY2" fmla="*/ 6858000 h 6858000"/>
              <a:gd name="connsiteX3" fmla="*/ 0 w 2997958"/>
              <a:gd name="connsiteY3" fmla="*/ 6858000 h 6858000"/>
              <a:gd name="connsiteX4" fmla="*/ 0 w 2997958"/>
              <a:gd name="connsiteY4" fmla="*/ 0 h 6858000"/>
              <a:gd name="connsiteX0" fmla="*/ 0 w 2997958"/>
              <a:gd name="connsiteY0" fmla="*/ 0 h 6858000"/>
              <a:gd name="connsiteX1" fmla="*/ 1951630 w 2997958"/>
              <a:gd name="connsiteY1" fmla="*/ 3084394 h 6858000"/>
              <a:gd name="connsiteX2" fmla="*/ 286604 w 2997958"/>
              <a:gd name="connsiteY2" fmla="*/ 6858000 h 6858000"/>
              <a:gd name="connsiteX3" fmla="*/ 0 w 2997958"/>
              <a:gd name="connsiteY3" fmla="*/ 6858000 h 6858000"/>
              <a:gd name="connsiteX4" fmla="*/ 0 w 2997958"/>
              <a:gd name="connsiteY4" fmla="*/ 0 h 6858000"/>
              <a:gd name="connsiteX0" fmla="*/ 0 w 2997958"/>
              <a:gd name="connsiteY0" fmla="*/ 0 h 6858000"/>
              <a:gd name="connsiteX1" fmla="*/ 1951630 w 2997958"/>
              <a:gd name="connsiteY1" fmla="*/ 3084394 h 6858000"/>
              <a:gd name="connsiteX2" fmla="*/ 286604 w 2997958"/>
              <a:gd name="connsiteY2" fmla="*/ 6858000 h 6858000"/>
              <a:gd name="connsiteX3" fmla="*/ 0 w 2997958"/>
              <a:gd name="connsiteY3" fmla="*/ 6858000 h 6858000"/>
              <a:gd name="connsiteX4" fmla="*/ 0 w 2997958"/>
              <a:gd name="connsiteY4" fmla="*/ 0 h 6858000"/>
              <a:gd name="connsiteX0" fmla="*/ 0 w 2997958"/>
              <a:gd name="connsiteY0" fmla="*/ 0 h 6858000"/>
              <a:gd name="connsiteX1" fmla="*/ 1951630 w 2997958"/>
              <a:gd name="connsiteY1" fmla="*/ 3084394 h 6858000"/>
              <a:gd name="connsiteX2" fmla="*/ 286604 w 2997958"/>
              <a:gd name="connsiteY2" fmla="*/ 6858000 h 6858000"/>
              <a:gd name="connsiteX3" fmla="*/ 0 w 2997958"/>
              <a:gd name="connsiteY3" fmla="*/ 6858000 h 6858000"/>
              <a:gd name="connsiteX4" fmla="*/ 0 w 2997958"/>
              <a:gd name="connsiteY4" fmla="*/ 0 h 6858000"/>
              <a:gd name="connsiteX0" fmla="*/ 0 w 2997958"/>
              <a:gd name="connsiteY0" fmla="*/ 0 h 6858000"/>
              <a:gd name="connsiteX1" fmla="*/ 1951630 w 2997958"/>
              <a:gd name="connsiteY1" fmla="*/ 3084394 h 6858000"/>
              <a:gd name="connsiteX2" fmla="*/ 286604 w 2997958"/>
              <a:gd name="connsiteY2" fmla="*/ 6858000 h 6858000"/>
              <a:gd name="connsiteX3" fmla="*/ 0 w 2997958"/>
              <a:gd name="connsiteY3" fmla="*/ 6858000 h 6858000"/>
              <a:gd name="connsiteX4" fmla="*/ 0 w 2997958"/>
              <a:gd name="connsiteY4" fmla="*/ 0 h 6858000"/>
              <a:gd name="connsiteX0" fmla="*/ 0 w 2997958"/>
              <a:gd name="connsiteY0" fmla="*/ 0 h 6858000"/>
              <a:gd name="connsiteX1" fmla="*/ 1951630 w 2997958"/>
              <a:gd name="connsiteY1" fmla="*/ 3084394 h 6858000"/>
              <a:gd name="connsiteX2" fmla="*/ 286604 w 2997958"/>
              <a:gd name="connsiteY2" fmla="*/ 6858000 h 6858000"/>
              <a:gd name="connsiteX3" fmla="*/ 0 w 2997958"/>
              <a:gd name="connsiteY3" fmla="*/ 6858000 h 6858000"/>
              <a:gd name="connsiteX4" fmla="*/ 0 w 2997958"/>
              <a:gd name="connsiteY4" fmla="*/ 0 h 6858000"/>
              <a:gd name="connsiteX0" fmla="*/ 0 w 2997958"/>
              <a:gd name="connsiteY0" fmla="*/ 0 h 6858000"/>
              <a:gd name="connsiteX1" fmla="*/ 1951630 w 2997958"/>
              <a:gd name="connsiteY1" fmla="*/ 3084394 h 6858000"/>
              <a:gd name="connsiteX2" fmla="*/ 286604 w 2997958"/>
              <a:gd name="connsiteY2" fmla="*/ 6858000 h 6858000"/>
              <a:gd name="connsiteX3" fmla="*/ 0 w 2997958"/>
              <a:gd name="connsiteY3" fmla="*/ 6858000 h 6858000"/>
              <a:gd name="connsiteX4" fmla="*/ 0 w 2997958"/>
              <a:gd name="connsiteY4" fmla="*/ 0 h 6858000"/>
              <a:gd name="connsiteX0" fmla="*/ 0 w 2834185"/>
              <a:gd name="connsiteY0" fmla="*/ 236561 h 7094561"/>
              <a:gd name="connsiteX1" fmla="*/ 1787857 w 2834185"/>
              <a:gd name="connsiteY1" fmla="*/ 3034352 h 7094561"/>
              <a:gd name="connsiteX2" fmla="*/ 286604 w 2834185"/>
              <a:gd name="connsiteY2" fmla="*/ 7094561 h 7094561"/>
              <a:gd name="connsiteX3" fmla="*/ 0 w 2834185"/>
              <a:gd name="connsiteY3" fmla="*/ 7094561 h 7094561"/>
              <a:gd name="connsiteX4" fmla="*/ 0 w 2834185"/>
              <a:gd name="connsiteY4" fmla="*/ 236561 h 7094561"/>
              <a:gd name="connsiteX0" fmla="*/ 0 w 3079845"/>
              <a:gd name="connsiteY0" fmla="*/ 236561 h 7094561"/>
              <a:gd name="connsiteX1" fmla="*/ 1787857 w 3079845"/>
              <a:gd name="connsiteY1" fmla="*/ 3034352 h 7094561"/>
              <a:gd name="connsiteX2" fmla="*/ 286604 w 3079845"/>
              <a:gd name="connsiteY2" fmla="*/ 7094561 h 7094561"/>
              <a:gd name="connsiteX3" fmla="*/ 0 w 3079845"/>
              <a:gd name="connsiteY3" fmla="*/ 7094561 h 7094561"/>
              <a:gd name="connsiteX4" fmla="*/ 0 w 3079845"/>
              <a:gd name="connsiteY4" fmla="*/ 236561 h 7094561"/>
              <a:gd name="connsiteX0" fmla="*/ 0 w 3216322"/>
              <a:gd name="connsiteY0" fmla="*/ 236561 h 7094561"/>
              <a:gd name="connsiteX1" fmla="*/ 1787857 w 3216322"/>
              <a:gd name="connsiteY1" fmla="*/ 3034352 h 7094561"/>
              <a:gd name="connsiteX2" fmla="*/ 286604 w 3216322"/>
              <a:gd name="connsiteY2" fmla="*/ 7094561 h 7094561"/>
              <a:gd name="connsiteX3" fmla="*/ 0 w 3216322"/>
              <a:gd name="connsiteY3" fmla="*/ 7094561 h 7094561"/>
              <a:gd name="connsiteX4" fmla="*/ 0 w 3216322"/>
              <a:gd name="connsiteY4" fmla="*/ 236561 h 7094561"/>
              <a:gd name="connsiteX0" fmla="*/ 0 w 3270913"/>
              <a:gd name="connsiteY0" fmla="*/ 236561 h 7094561"/>
              <a:gd name="connsiteX1" fmla="*/ 1787857 w 3270913"/>
              <a:gd name="connsiteY1" fmla="*/ 3034352 h 7094561"/>
              <a:gd name="connsiteX2" fmla="*/ 286604 w 3270913"/>
              <a:gd name="connsiteY2" fmla="*/ 7094561 h 7094561"/>
              <a:gd name="connsiteX3" fmla="*/ 0 w 3270913"/>
              <a:gd name="connsiteY3" fmla="*/ 7094561 h 7094561"/>
              <a:gd name="connsiteX4" fmla="*/ 0 w 3270913"/>
              <a:gd name="connsiteY4" fmla="*/ 236561 h 7094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0913" h="7094561">
                <a:moveTo>
                  <a:pt x="0" y="236561"/>
                </a:moveTo>
                <a:cubicBezTo>
                  <a:pt x="746077" y="1264692"/>
                  <a:pt x="4550" y="0"/>
                  <a:pt x="1787857" y="3034352"/>
                </a:cubicBezTo>
                <a:cubicBezTo>
                  <a:pt x="3270913" y="5962934"/>
                  <a:pt x="1248771" y="6843215"/>
                  <a:pt x="286604" y="7094561"/>
                </a:cubicBezTo>
                <a:lnTo>
                  <a:pt x="0" y="7094561"/>
                </a:lnTo>
                <a:lnTo>
                  <a:pt x="0" y="236561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pic>
        <p:nvPicPr>
          <p:cNvPr id="3" name="2 - Εικόνα" descr="half green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53686"/>
            <a:ext cx="2661313" cy="7111687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085" y="251537"/>
            <a:ext cx="2051193" cy="621919"/>
          </a:xfrm>
          <a:prstGeom prst="rect">
            <a:avLst/>
          </a:prstGeom>
        </p:spPr>
      </p:pic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C2603EF-30BF-4C6C-BA93-E99C7248091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73633" y="1117988"/>
            <a:ext cx="5431809" cy="438582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8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05593E1A-AEDE-6824-AB12-150CF9EE1AC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5825" y="272019"/>
            <a:ext cx="6442948" cy="584775"/>
          </a:xfrm>
          <a:prstGeom prst="rect">
            <a:avLst/>
          </a:prstGeom>
          <a:ln>
            <a:noFill/>
          </a:ln>
        </p:spPr>
        <p:txBody>
          <a:bodyPr wrap="square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1" cap="all" spc="100" baseline="0">
                <a:solidFill>
                  <a:srgbClr val="13A438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52C02D9-C262-43C0-BE24-402661B0594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0" y="-236561"/>
            <a:ext cx="3270913" cy="7094561"/>
          </a:xfrm>
          <a:custGeom>
            <a:avLst/>
            <a:gdLst>
              <a:gd name="connsiteX0" fmla="*/ 0 w 2306472"/>
              <a:gd name="connsiteY0" fmla="*/ 0 h 6858000"/>
              <a:gd name="connsiteX1" fmla="*/ 2306472 w 2306472"/>
              <a:gd name="connsiteY1" fmla="*/ 0 h 6858000"/>
              <a:gd name="connsiteX2" fmla="*/ 2306472 w 2306472"/>
              <a:gd name="connsiteY2" fmla="*/ 6858000 h 6858000"/>
              <a:gd name="connsiteX3" fmla="*/ 0 w 2306472"/>
              <a:gd name="connsiteY3" fmla="*/ 6858000 h 6858000"/>
              <a:gd name="connsiteX4" fmla="*/ 0 w 2306472"/>
              <a:gd name="connsiteY4" fmla="*/ 0 h 6858000"/>
              <a:gd name="connsiteX0" fmla="*/ 0 w 2306472"/>
              <a:gd name="connsiteY0" fmla="*/ 0 h 6858000"/>
              <a:gd name="connsiteX1" fmla="*/ 2306472 w 2306472"/>
              <a:gd name="connsiteY1" fmla="*/ 0 h 6858000"/>
              <a:gd name="connsiteX2" fmla="*/ 1705969 w 2306472"/>
              <a:gd name="connsiteY2" fmla="*/ 1241946 h 6858000"/>
              <a:gd name="connsiteX3" fmla="*/ 2306472 w 2306472"/>
              <a:gd name="connsiteY3" fmla="*/ 6858000 h 6858000"/>
              <a:gd name="connsiteX4" fmla="*/ 0 w 2306472"/>
              <a:gd name="connsiteY4" fmla="*/ 6858000 h 6858000"/>
              <a:gd name="connsiteX5" fmla="*/ 0 w 2306472"/>
              <a:gd name="connsiteY5" fmla="*/ 0 h 6858000"/>
              <a:gd name="connsiteX0" fmla="*/ 0 w 2306472"/>
              <a:gd name="connsiteY0" fmla="*/ 0 h 6858000"/>
              <a:gd name="connsiteX1" fmla="*/ 382138 w 2306472"/>
              <a:gd name="connsiteY1" fmla="*/ 0 h 6858000"/>
              <a:gd name="connsiteX2" fmla="*/ 1705969 w 2306472"/>
              <a:gd name="connsiteY2" fmla="*/ 1241946 h 6858000"/>
              <a:gd name="connsiteX3" fmla="*/ 2306472 w 2306472"/>
              <a:gd name="connsiteY3" fmla="*/ 6858000 h 6858000"/>
              <a:gd name="connsiteX4" fmla="*/ 0 w 2306472"/>
              <a:gd name="connsiteY4" fmla="*/ 6858000 h 6858000"/>
              <a:gd name="connsiteX5" fmla="*/ 0 w 2306472"/>
              <a:gd name="connsiteY5" fmla="*/ 0 h 6858000"/>
              <a:gd name="connsiteX0" fmla="*/ 0 w 1705969"/>
              <a:gd name="connsiteY0" fmla="*/ 0 h 6858000"/>
              <a:gd name="connsiteX1" fmla="*/ 382138 w 1705969"/>
              <a:gd name="connsiteY1" fmla="*/ 0 h 6858000"/>
              <a:gd name="connsiteX2" fmla="*/ 1705969 w 1705969"/>
              <a:gd name="connsiteY2" fmla="*/ 1241946 h 6858000"/>
              <a:gd name="connsiteX3" fmla="*/ 286604 w 1705969"/>
              <a:gd name="connsiteY3" fmla="*/ 6858000 h 6858000"/>
              <a:gd name="connsiteX4" fmla="*/ 0 w 1705969"/>
              <a:gd name="connsiteY4" fmla="*/ 6858000 h 6858000"/>
              <a:gd name="connsiteX5" fmla="*/ 0 w 1705969"/>
              <a:gd name="connsiteY5" fmla="*/ 0 h 6858000"/>
              <a:gd name="connsiteX0" fmla="*/ 0 w 2838735"/>
              <a:gd name="connsiteY0" fmla="*/ 0 h 6858000"/>
              <a:gd name="connsiteX1" fmla="*/ 382138 w 2838735"/>
              <a:gd name="connsiteY1" fmla="*/ 0 h 6858000"/>
              <a:gd name="connsiteX2" fmla="*/ 1705969 w 2838735"/>
              <a:gd name="connsiteY2" fmla="*/ 1241946 h 6858000"/>
              <a:gd name="connsiteX3" fmla="*/ 286604 w 2838735"/>
              <a:gd name="connsiteY3" fmla="*/ 6858000 h 6858000"/>
              <a:gd name="connsiteX4" fmla="*/ 0 w 2838735"/>
              <a:gd name="connsiteY4" fmla="*/ 6858000 h 6858000"/>
              <a:gd name="connsiteX5" fmla="*/ 0 w 2838735"/>
              <a:gd name="connsiteY5" fmla="*/ 0 h 6858000"/>
              <a:gd name="connsiteX0" fmla="*/ 0 w 3712192"/>
              <a:gd name="connsiteY0" fmla="*/ 0 h 6858000"/>
              <a:gd name="connsiteX1" fmla="*/ 382138 w 3712192"/>
              <a:gd name="connsiteY1" fmla="*/ 0 h 6858000"/>
              <a:gd name="connsiteX2" fmla="*/ 1705969 w 3712192"/>
              <a:gd name="connsiteY2" fmla="*/ 1241946 h 6858000"/>
              <a:gd name="connsiteX3" fmla="*/ 286604 w 3712192"/>
              <a:gd name="connsiteY3" fmla="*/ 6858000 h 6858000"/>
              <a:gd name="connsiteX4" fmla="*/ 0 w 3712192"/>
              <a:gd name="connsiteY4" fmla="*/ 6858000 h 6858000"/>
              <a:gd name="connsiteX5" fmla="*/ 0 w 3712192"/>
              <a:gd name="connsiteY5" fmla="*/ 0 h 6858000"/>
              <a:gd name="connsiteX0" fmla="*/ 0 w 3548419"/>
              <a:gd name="connsiteY0" fmla="*/ 0 h 6858000"/>
              <a:gd name="connsiteX1" fmla="*/ 382138 w 3548419"/>
              <a:gd name="connsiteY1" fmla="*/ 0 h 6858000"/>
              <a:gd name="connsiteX2" fmla="*/ 1705969 w 3548419"/>
              <a:gd name="connsiteY2" fmla="*/ 1241946 h 6858000"/>
              <a:gd name="connsiteX3" fmla="*/ 286604 w 3548419"/>
              <a:gd name="connsiteY3" fmla="*/ 6858000 h 6858000"/>
              <a:gd name="connsiteX4" fmla="*/ 0 w 3548419"/>
              <a:gd name="connsiteY4" fmla="*/ 6858000 h 6858000"/>
              <a:gd name="connsiteX5" fmla="*/ 0 w 3548419"/>
              <a:gd name="connsiteY5" fmla="*/ 0 h 6858000"/>
              <a:gd name="connsiteX0" fmla="*/ 0 w 1922058"/>
              <a:gd name="connsiteY0" fmla="*/ 0 h 6858000"/>
              <a:gd name="connsiteX1" fmla="*/ 382138 w 1922058"/>
              <a:gd name="connsiteY1" fmla="*/ 0 h 6858000"/>
              <a:gd name="connsiteX2" fmla="*/ 1705969 w 1922058"/>
              <a:gd name="connsiteY2" fmla="*/ 1241946 h 6858000"/>
              <a:gd name="connsiteX3" fmla="*/ 1678675 w 1922058"/>
              <a:gd name="connsiteY3" fmla="*/ 2811439 h 6858000"/>
              <a:gd name="connsiteX4" fmla="*/ 286604 w 1922058"/>
              <a:gd name="connsiteY4" fmla="*/ 6858000 h 6858000"/>
              <a:gd name="connsiteX5" fmla="*/ 0 w 1922058"/>
              <a:gd name="connsiteY5" fmla="*/ 6858000 h 6858000"/>
              <a:gd name="connsiteX6" fmla="*/ 0 w 1922058"/>
              <a:gd name="connsiteY6" fmla="*/ 0 h 6858000"/>
              <a:gd name="connsiteX0" fmla="*/ 0 w 2220036"/>
              <a:gd name="connsiteY0" fmla="*/ 0 h 6858000"/>
              <a:gd name="connsiteX1" fmla="*/ 382138 w 2220036"/>
              <a:gd name="connsiteY1" fmla="*/ 0 h 6858000"/>
              <a:gd name="connsiteX2" fmla="*/ 1705969 w 2220036"/>
              <a:gd name="connsiteY2" fmla="*/ 1241946 h 6858000"/>
              <a:gd name="connsiteX3" fmla="*/ 1678675 w 2220036"/>
              <a:gd name="connsiteY3" fmla="*/ 2811439 h 6858000"/>
              <a:gd name="connsiteX4" fmla="*/ 286604 w 2220036"/>
              <a:gd name="connsiteY4" fmla="*/ 6858000 h 6858000"/>
              <a:gd name="connsiteX5" fmla="*/ 0 w 2220036"/>
              <a:gd name="connsiteY5" fmla="*/ 6858000 h 6858000"/>
              <a:gd name="connsiteX6" fmla="*/ 0 w 2220036"/>
              <a:gd name="connsiteY6" fmla="*/ 0 h 6858000"/>
              <a:gd name="connsiteX0" fmla="*/ 0 w 2183642"/>
              <a:gd name="connsiteY0" fmla="*/ 0 h 6858000"/>
              <a:gd name="connsiteX1" fmla="*/ 382138 w 2183642"/>
              <a:gd name="connsiteY1" fmla="*/ 0 h 6858000"/>
              <a:gd name="connsiteX2" fmla="*/ 1705969 w 2183642"/>
              <a:gd name="connsiteY2" fmla="*/ 1241946 h 6858000"/>
              <a:gd name="connsiteX3" fmla="*/ 1678675 w 2183642"/>
              <a:gd name="connsiteY3" fmla="*/ 2811439 h 6858000"/>
              <a:gd name="connsiteX4" fmla="*/ 1951630 w 2183642"/>
              <a:gd name="connsiteY4" fmla="*/ 3084394 h 6858000"/>
              <a:gd name="connsiteX5" fmla="*/ 286604 w 2183642"/>
              <a:gd name="connsiteY5" fmla="*/ 6858000 h 6858000"/>
              <a:gd name="connsiteX6" fmla="*/ 0 w 2183642"/>
              <a:gd name="connsiteY6" fmla="*/ 6858000 h 6858000"/>
              <a:gd name="connsiteX7" fmla="*/ 0 w 2183642"/>
              <a:gd name="connsiteY7" fmla="*/ 0 h 6858000"/>
              <a:gd name="connsiteX0" fmla="*/ 0 w 2183642"/>
              <a:gd name="connsiteY0" fmla="*/ 0 h 6858000"/>
              <a:gd name="connsiteX1" fmla="*/ 382138 w 2183642"/>
              <a:gd name="connsiteY1" fmla="*/ 0 h 6858000"/>
              <a:gd name="connsiteX2" fmla="*/ 1705969 w 2183642"/>
              <a:gd name="connsiteY2" fmla="*/ 1241946 h 6858000"/>
              <a:gd name="connsiteX3" fmla="*/ 1678675 w 2183642"/>
              <a:gd name="connsiteY3" fmla="*/ 2811439 h 6858000"/>
              <a:gd name="connsiteX4" fmla="*/ 1951630 w 2183642"/>
              <a:gd name="connsiteY4" fmla="*/ 3084394 h 6858000"/>
              <a:gd name="connsiteX5" fmla="*/ 286604 w 2183642"/>
              <a:gd name="connsiteY5" fmla="*/ 6858000 h 6858000"/>
              <a:gd name="connsiteX6" fmla="*/ 0 w 2183642"/>
              <a:gd name="connsiteY6" fmla="*/ 6858000 h 6858000"/>
              <a:gd name="connsiteX7" fmla="*/ 0 w 2183642"/>
              <a:gd name="connsiteY7" fmla="*/ 0 h 6858000"/>
              <a:gd name="connsiteX0" fmla="*/ 0 w 1922058"/>
              <a:gd name="connsiteY0" fmla="*/ 0 h 6858000"/>
              <a:gd name="connsiteX1" fmla="*/ 382138 w 1922058"/>
              <a:gd name="connsiteY1" fmla="*/ 0 h 6858000"/>
              <a:gd name="connsiteX2" fmla="*/ 1705969 w 1922058"/>
              <a:gd name="connsiteY2" fmla="*/ 1241946 h 6858000"/>
              <a:gd name="connsiteX3" fmla="*/ 1678675 w 1922058"/>
              <a:gd name="connsiteY3" fmla="*/ 2811439 h 6858000"/>
              <a:gd name="connsiteX4" fmla="*/ 286604 w 1922058"/>
              <a:gd name="connsiteY4" fmla="*/ 6858000 h 6858000"/>
              <a:gd name="connsiteX5" fmla="*/ 0 w 1922058"/>
              <a:gd name="connsiteY5" fmla="*/ 6858000 h 6858000"/>
              <a:gd name="connsiteX6" fmla="*/ 0 w 1922058"/>
              <a:gd name="connsiteY6" fmla="*/ 0 h 6858000"/>
              <a:gd name="connsiteX0" fmla="*/ 0 w 2188191"/>
              <a:gd name="connsiteY0" fmla="*/ 0 h 6858000"/>
              <a:gd name="connsiteX1" fmla="*/ 382138 w 2188191"/>
              <a:gd name="connsiteY1" fmla="*/ 0 h 6858000"/>
              <a:gd name="connsiteX2" fmla="*/ 1705969 w 2188191"/>
              <a:gd name="connsiteY2" fmla="*/ 1241946 h 6858000"/>
              <a:gd name="connsiteX3" fmla="*/ 1951630 w 2188191"/>
              <a:gd name="connsiteY3" fmla="*/ 3357349 h 6858000"/>
              <a:gd name="connsiteX4" fmla="*/ 286604 w 2188191"/>
              <a:gd name="connsiteY4" fmla="*/ 6858000 h 6858000"/>
              <a:gd name="connsiteX5" fmla="*/ 0 w 2188191"/>
              <a:gd name="connsiteY5" fmla="*/ 6858000 h 6858000"/>
              <a:gd name="connsiteX6" fmla="*/ 0 w 2188191"/>
              <a:gd name="connsiteY6" fmla="*/ 0 h 6858000"/>
              <a:gd name="connsiteX0" fmla="*/ 0 w 2188191"/>
              <a:gd name="connsiteY0" fmla="*/ 0 h 6858000"/>
              <a:gd name="connsiteX1" fmla="*/ 382138 w 2188191"/>
              <a:gd name="connsiteY1" fmla="*/ 0 h 6858000"/>
              <a:gd name="connsiteX2" fmla="*/ 1705969 w 2188191"/>
              <a:gd name="connsiteY2" fmla="*/ 1241946 h 6858000"/>
              <a:gd name="connsiteX3" fmla="*/ 1951630 w 2188191"/>
              <a:gd name="connsiteY3" fmla="*/ 3084394 h 6858000"/>
              <a:gd name="connsiteX4" fmla="*/ 286604 w 2188191"/>
              <a:gd name="connsiteY4" fmla="*/ 6858000 h 6858000"/>
              <a:gd name="connsiteX5" fmla="*/ 0 w 2188191"/>
              <a:gd name="connsiteY5" fmla="*/ 6858000 h 6858000"/>
              <a:gd name="connsiteX6" fmla="*/ 0 w 2188191"/>
              <a:gd name="connsiteY6" fmla="*/ 0 h 6858000"/>
              <a:gd name="connsiteX0" fmla="*/ 0 w 2492991"/>
              <a:gd name="connsiteY0" fmla="*/ 0 h 6858000"/>
              <a:gd name="connsiteX1" fmla="*/ 382138 w 2492991"/>
              <a:gd name="connsiteY1" fmla="*/ 0 h 6858000"/>
              <a:gd name="connsiteX2" fmla="*/ 1705969 w 2492991"/>
              <a:gd name="connsiteY2" fmla="*/ 1241946 h 6858000"/>
              <a:gd name="connsiteX3" fmla="*/ 1951630 w 2492991"/>
              <a:gd name="connsiteY3" fmla="*/ 3084394 h 6858000"/>
              <a:gd name="connsiteX4" fmla="*/ 286604 w 2492991"/>
              <a:gd name="connsiteY4" fmla="*/ 6858000 h 6858000"/>
              <a:gd name="connsiteX5" fmla="*/ 0 w 2492991"/>
              <a:gd name="connsiteY5" fmla="*/ 6858000 h 6858000"/>
              <a:gd name="connsiteX6" fmla="*/ 0 w 2492991"/>
              <a:gd name="connsiteY6" fmla="*/ 0 h 6858000"/>
              <a:gd name="connsiteX0" fmla="*/ 0 w 2929719"/>
              <a:gd name="connsiteY0" fmla="*/ 0 h 6858000"/>
              <a:gd name="connsiteX1" fmla="*/ 382138 w 2929719"/>
              <a:gd name="connsiteY1" fmla="*/ 0 h 6858000"/>
              <a:gd name="connsiteX2" fmla="*/ 1705969 w 2929719"/>
              <a:gd name="connsiteY2" fmla="*/ 1241946 h 6858000"/>
              <a:gd name="connsiteX3" fmla="*/ 1951630 w 2929719"/>
              <a:gd name="connsiteY3" fmla="*/ 3084394 h 6858000"/>
              <a:gd name="connsiteX4" fmla="*/ 286604 w 2929719"/>
              <a:gd name="connsiteY4" fmla="*/ 6858000 h 6858000"/>
              <a:gd name="connsiteX5" fmla="*/ 0 w 2929719"/>
              <a:gd name="connsiteY5" fmla="*/ 6858000 h 6858000"/>
              <a:gd name="connsiteX6" fmla="*/ 0 w 2929719"/>
              <a:gd name="connsiteY6" fmla="*/ 0 h 6858000"/>
              <a:gd name="connsiteX0" fmla="*/ 0 w 2929719"/>
              <a:gd name="connsiteY0" fmla="*/ 0 h 6858000"/>
              <a:gd name="connsiteX1" fmla="*/ 382138 w 2929719"/>
              <a:gd name="connsiteY1" fmla="*/ 0 h 6858000"/>
              <a:gd name="connsiteX2" fmla="*/ 1705969 w 2929719"/>
              <a:gd name="connsiteY2" fmla="*/ 1241946 h 6858000"/>
              <a:gd name="connsiteX3" fmla="*/ 1951630 w 2929719"/>
              <a:gd name="connsiteY3" fmla="*/ 3084394 h 6858000"/>
              <a:gd name="connsiteX4" fmla="*/ 286604 w 2929719"/>
              <a:gd name="connsiteY4" fmla="*/ 6858000 h 6858000"/>
              <a:gd name="connsiteX5" fmla="*/ 0 w 2929719"/>
              <a:gd name="connsiteY5" fmla="*/ 6858000 h 6858000"/>
              <a:gd name="connsiteX6" fmla="*/ 0 w 2929719"/>
              <a:gd name="connsiteY6" fmla="*/ 0 h 6858000"/>
              <a:gd name="connsiteX0" fmla="*/ 0 w 2929719"/>
              <a:gd name="connsiteY0" fmla="*/ 0 h 6858000"/>
              <a:gd name="connsiteX1" fmla="*/ 382138 w 2929719"/>
              <a:gd name="connsiteY1" fmla="*/ 0 h 6858000"/>
              <a:gd name="connsiteX2" fmla="*/ 1705969 w 2929719"/>
              <a:gd name="connsiteY2" fmla="*/ 1241946 h 6858000"/>
              <a:gd name="connsiteX3" fmla="*/ 1951630 w 2929719"/>
              <a:gd name="connsiteY3" fmla="*/ 3084394 h 6858000"/>
              <a:gd name="connsiteX4" fmla="*/ 286604 w 2929719"/>
              <a:gd name="connsiteY4" fmla="*/ 6858000 h 6858000"/>
              <a:gd name="connsiteX5" fmla="*/ 0 w 2929719"/>
              <a:gd name="connsiteY5" fmla="*/ 6858000 h 6858000"/>
              <a:gd name="connsiteX6" fmla="*/ 0 w 2929719"/>
              <a:gd name="connsiteY6" fmla="*/ 0 h 6858000"/>
              <a:gd name="connsiteX0" fmla="*/ 0 w 2929719"/>
              <a:gd name="connsiteY0" fmla="*/ 0 h 6858000"/>
              <a:gd name="connsiteX1" fmla="*/ 382138 w 2929719"/>
              <a:gd name="connsiteY1" fmla="*/ 0 h 6858000"/>
              <a:gd name="connsiteX2" fmla="*/ 1705969 w 2929719"/>
              <a:gd name="connsiteY2" fmla="*/ 1241946 h 6858000"/>
              <a:gd name="connsiteX3" fmla="*/ 1951630 w 2929719"/>
              <a:gd name="connsiteY3" fmla="*/ 3084394 h 6858000"/>
              <a:gd name="connsiteX4" fmla="*/ 286604 w 2929719"/>
              <a:gd name="connsiteY4" fmla="*/ 6858000 h 6858000"/>
              <a:gd name="connsiteX5" fmla="*/ 0 w 2929719"/>
              <a:gd name="connsiteY5" fmla="*/ 6858000 h 6858000"/>
              <a:gd name="connsiteX6" fmla="*/ 0 w 2929719"/>
              <a:gd name="connsiteY6" fmla="*/ 0 h 6858000"/>
              <a:gd name="connsiteX0" fmla="*/ 0 w 2997958"/>
              <a:gd name="connsiteY0" fmla="*/ 0 h 6858000"/>
              <a:gd name="connsiteX1" fmla="*/ 382138 w 2997958"/>
              <a:gd name="connsiteY1" fmla="*/ 0 h 6858000"/>
              <a:gd name="connsiteX2" fmla="*/ 1705969 w 2997958"/>
              <a:gd name="connsiteY2" fmla="*/ 1241946 h 6858000"/>
              <a:gd name="connsiteX3" fmla="*/ 1951630 w 2997958"/>
              <a:gd name="connsiteY3" fmla="*/ 3084394 h 6858000"/>
              <a:gd name="connsiteX4" fmla="*/ 286604 w 2997958"/>
              <a:gd name="connsiteY4" fmla="*/ 6858000 h 6858000"/>
              <a:gd name="connsiteX5" fmla="*/ 0 w 2997958"/>
              <a:gd name="connsiteY5" fmla="*/ 6858000 h 6858000"/>
              <a:gd name="connsiteX6" fmla="*/ 0 w 2997958"/>
              <a:gd name="connsiteY6" fmla="*/ 0 h 6858000"/>
              <a:gd name="connsiteX0" fmla="*/ 0 w 2997958"/>
              <a:gd name="connsiteY0" fmla="*/ 0 h 6858000"/>
              <a:gd name="connsiteX1" fmla="*/ 382138 w 2997958"/>
              <a:gd name="connsiteY1" fmla="*/ 0 h 6858000"/>
              <a:gd name="connsiteX2" fmla="*/ 1951630 w 2997958"/>
              <a:gd name="connsiteY2" fmla="*/ 3084394 h 6858000"/>
              <a:gd name="connsiteX3" fmla="*/ 286604 w 2997958"/>
              <a:gd name="connsiteY3" fmla="*/ 6858000 h 6858000"/>
              <a:gd name="connsiteX4" fmla="*/ 0 w 2997958"/>
              <a:gd name="connsiteY4" fmla="*/ 6858000 h 6858000"/>
              <a:gd name="connsiteX5" fmla="*/ 0 w 2997958"/>
              <a:gd name="connsiteY5" fmla="*/ 0 h 6858000"/>
              <a:gd name="connsiteX0" fmla="*/ 0 w 2997958"/>
              <a:gd name="connsiteY0" fmla="*/ 0 h 6858000"/>
              <a:gd name="connsiteX1" fmla="*/ 1951630 w 2997958"/>
              <a:gd name="connsiteY1" fmla="*/ 3084394 h 6858000"/>
              <a:gd name="connsiteX2" fmla="*/ 286604 w 2997958"/>
              <a:gd name="connsiteY2" fmla="*/ 6858000 h 6858000"/>
              <a:gd name="connsiteX3" fmla="*/ 0 w 2997958"/>
              <a:gd name="connsiteY3" fmla="*/ 6858000 h 6858000"/>
              <a:gd name="connsiteX4" fmla="*/ 0 w 2997958"/>
              <a:gd name="connsiteY4" fmla="*/ 0 h 6858000"/>
              <a:gd name="connsiteX0" fmla="*/ 0 w 2997958"/>
              <a:gd name="connsiteY0" fmla="*/ 0 h 6858000"/>
              <a:gd name="connsiteX1" fmla="*/ 1951630 w 2997958"/>
              <a:gd name="connsiteY1" fmla="*/ 3084394 h 6858000"/>
              <a:gd name="connsiteX2" fmla="*/ 286604 w 2997958"/>
              <a:gd name="connsiteY2" fmla="*/ 6858000 h 6858000"/>
              <a:gd name="connsiteX3" fmla="*/ 0 w 2997958"/>
              <a:gd name="connsiteY3" fmla="*/ 6858000 h 6858000"/>
              <a:gd name="connsiteX4" fmla="*/ 0 w 2997958"/>
              <a:gd name="connsiteY4" fmla="*/ 0 h 6858000"/>
              <a:gd name="connsiteX0" fmla="*/ 0 w 2997958"/>
              <a:gd name="connsiteY0" fmla="*/ 0 h 6858000"/>
              <a:gd name="connsiteX1" fmla="*/ 1951630 w 2997958"/>
              <a:gd name="connsiteY1" fmla="*/ 3084394 h 6858000"/>
              <a:gd name="connsiteX2" fmla="*/ 286604 w 2997958"/>
              <a:gd name="connsiteY2" fmla="*/ 6858000 h 6858000"/>
              <a:gd name="connsiteX3" fmla="*/ 0 w 2997958"/>
              <a:gd name="connsiteY3" fmla="*/ 6858000 h 6858000"/>
              <a:gd name="connsiteX4" fmla="*/ 0 w 2997958"/>
              <a:gd name="connsiteY4" fmla="*/ 0 h 6858000"/>
              <a:gd name="connsiteX0" fmla="*/ 0 w 2997958"/>
              <a:gd name="connsiteY0" fmla="*/ 0 h 6858000"/>
              <a:gd name="connsiteX1" fmla="*/ 1951630 w 2997958"/>
              <a:gd name="connsiteY1" fmla="*/ 3084394 h 6858000"/>
              <a:gd name="connsiteX2" fmla="*/ 286604 w 2997958"/>
              <a:gd name="connsiteY2" fmla="*/ 6858000 h 6858000"/>
              <a:gd name="connsiteX3" fmla="*/ 0 w 2997958"/>
              <a:gd name="connsiteY3" fmla="*/ 6858000 h 6858000"/>
              <a:gd name="connsiteX4" fmla="*/ 0 w 2997958"/>
              <a:gd name="connsiteY4" fmla="*/ 0 h 6858000"/>
              <a:gd name="connsiteX0" fmla="*/ 0 w 2997958"/>
              <a:gd name="connsiteY0" fmla="*/ 0 h 6858000"/>
              <a:gd name="connsiteX1" fmla="*/ 1951630 w 2997958"/>
              <a:gd name="connsiteY1" fmla="*/ 3084394 h 6858000"/>
              <a:gd name="connsiteX2" fmla="*/ 286604 w 2997958"/>
              <a:gd name="connsiteY2" fmla="*/ 6858000 h 6858000"/>
              <a:gd name="connsiteX3" fmla="*/ 0 w 2997958"/>
              <a:gd name="connsiteY3" fmla="*/ 6858000 h 6858000"/>
              <a:gd name="connsiteX4" fmla="*/ 0 w 2997958"/>
              <a:gd name="connsiteY4" fmla="*/ 0 h 6858000"/>
              <a:gd name="connsiteX0" fmla="*/ 0 w 2997958"/>
              <a:gd name="connsiteY0" fmla="*/ 0 h 6858000"/>
              <a:gd name="connsiteX1" fmla="*/ 1951630 w 2997958"/>
              <a:gd name="connsiteY1" fmla="*/ 3084394 h 6858000"/>
              <a:gd name="connsiteX2" fmla="*/ 286604 w 2997958"/>
              <a:gd name="connsiteY2" fmla="*/ 6858000 h 6858000"/>
              <a:gd name="connsiteX3" fmla="*/ 0 w 2997958"/>
              <a:gd name="connsiteY3" fmla="*/ 6858000 h 6858000"/>
              <a:gd name="connsiteX4" fmla="*/ 0 w 2997958"/>
              <a:gd name="connsiteY4" fmla="*/ 0 h 6858000"/>
              <a:gd name="connsiteX0" fmla="*/ 0 w 2997958"/>
              <a:gd name="connsiteY0" fmla="*/ 0 h 6858000"/>
              <a:gd name="connsiteX1" fmla="*/ 1951630 w 2997958"/>
              <a:gd name="connsiteY1" fmla="*/ 3084394 h 6858000"/>
              <a:gd name="connsiteX2" fmla="*/ 286604 w 2997958"/>
              <a:gd name="connsiteY2" fmla="*/ 6858000 h 6858000"/>
              <a:gd name="connsiteX3" fmla="*/ 0 w 2997958"/>
              <a:gd name="connsiteY3" fmla="*/ 6858000 h 6858000"/>
              <a:gd name="connsiteX4" fmla="*/ 0 w 2997958"/>
              <a:gd name="connsiteY4" fmla="*/ 0 h 6858000"/>
              <a:gd name="connsiteX0" fmla="*/ 0 w 2997958"/>
              <a:gd name="connsiteY0" fmla="*/ 0 h 6858000"/>
              <a:gd name="connsiteX1" fmla="*/ 1951630 w 2997958"/>
              <a:gd name="connsiteY1" fmla="*/ 3084394 h 6858000"/>
              <a:gd name="connsiteX2" fmla="*/ 286604 w 2997958"/>
              <a:gd name="connsiteY2" fmla="*/ 6858000 h 6858000"/>
              <a:gd name="connsiteX3" fmla="*/ 0 w 2997958"/>
              <a:gd name="connsiteY3" fmla="*/ 6858000 h 6858000"/>
              <a:gd name="connsiteX4" fmla="*/ 0 w 2997958"/>
              <a:gd name="connsiteY4" fmla="*/ 0 h 6858000"/>
              <a:gd name="connsiteX0" fmla="*/ 0 w 2997958"/>
              <a:gd name="connsiteY0" fmla="*/ 0 h 6858000"/>
              <a:gd name="connsiteX1" fmla="*/ 1951630 w 2997958"/>
              <a:gd name="connsiteY1" fmla="*/ 3084394 h 6858000"/>
              <a:gd name="connsiteX2" fmla="*/ 286604 w 2997958"/>
              <a:gd name="connsiteY2" fmla="*/ 6858000 h 6858000"/>
              <a:gd name="connsiteX3" fmla="*/ 0 w 2997958"/>
              <a:gd name="connsiteY3" fmla="*/ 6858000 h 6858000"/>
              <a:gd name="connsiteX4" fmla="*/ 0 w 2997958"/>
              <a:gd name="connsiteY4" fmla="*/ 0 h 6858000"/>
              <a:gd name="connsiteX0" fmla="*/ 0 w 2834185"/>
              <a:gd name="connsiteY0" fmla="*/ 236561 h 7094561"/>
              <a:gd name="connsiteX1" fmla="*/ 1787857 w 2834185"/>
              <a:gd name="connsiteY1" fmla="*/ 3034352 h 7094561"/>
              <a:gd name="connsiteX2" fmla="*/ 286604 w 2834185"/>
              <a:gd name="connsiteY2" fmla="*/ 7094561 h 7094561"/>
              <a:gd name="connsiteX3" fmla="*/ 0 w 2834185"/>
              <a:gd name="connsiteY3" fmla="*/ 7094561 h 7094561"/>
              <a:gd name="connsiteX4" fmla="*/ 0 w 2834185"/>
              <a:gd name="connsiteY4" fmla="*/ 236561 h 7094561"/>
              <a:gd name="connsiteX0" fmla="*/ 0 w 3079845"/>
              <a:gd name="connsiteY0" fmla="*/ 236561 h 7094561"/>
              <a:gd name="connsiteX1" fmla="*/ 1787857 w 3079845"/>
              <a:gd name="connsiteY1" fmla="*/ 3034352 h 7094561"/>
              <a:gd name="connsiteX2" fmla="*/ 286604 w 3079845"/>
              <a:gd name="connsiteY2" fmla="*/ 7094561 h 7094561"/>
              <a:gd name="connsiteX3" fmla="*/ 0 w 3079845"/>
              <a:gd name="connsiteY3" fmla="*/ 7094561 h 7094561"/>
              <a:gd name="connsiteX4" fmla="*/ 0 w 3079845"/>
              <a:gd name="connsiteY4" fmla="*/ 236561 h 7094561"/>
              <a:gd name="connsiteX0" fmla="*/ 0 w 3216322"/>
              <a:gd name="connsiteY0" fmla="*/ 236561 h 7094561"/>
              <a:gd name="connsiteX1" fmla="*/ 1787857 w 3216322"/>
              <a:gd name="connsiteY1" fmla="*/ 3034352 h 7094561"/>
              <a:gd name="connsiteX2" fmla="*/ 286604 w 3216322"/>
              <a:gd name="connsiteY2" fmla="*/ 7094561 h 7094561"/>
              <a:gd name="connsiteX3" fmla="*/ 0 w 3216322"/>
              <a:gd name="connsiteY3" fmla="*/ 7094561 h 7094561"/>
              <a:gd name="connsiteX4" fmla="*/ 0 w 3216322"/>
              <a:gd name="connsiteY4" fmla="*/ 236561 h 7094561"/>
              <a:gd name="connsiteX0" fmla="*/ 0 w 3270913"/>
              <a:gd name="connsiteY0" fmla="*/ 236561 h 7094561"/>
              <a:gd name="connsiteX1" fmla="*/ 1787857 w 3270913"/>
              <a:gd name="connsiteY1" fmla="*/ 3034352 h 7094561"/>
              <a:gd name="connsiteX2" fmla="*/ 286604 w 3270913"/>
              <a:gd name="connsiteY2" fmla="*/ 7094561 h 7094561"/>
              <a:gd name="connsiteX3" fmla="*/ 0 w 3270913"/>
              <a:gd name="connsiteY3" fmla="*/ 7094561 h 7094561"/>
              <a:gd name="connsiteX4" fmla="*/ 0 w 3270913"/>
              <a:gd name="connsiteY4" fmla="*/ 236561 h 7094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0913" h="7094561">
                <a:moveTo>
                  <a:pt x="0" y="236561"/>
                </a:moveTo>
                <a:cubicBezTo>
                  <a:pt x="746077" y="1264692"/>
                  <a:pt x="4550" y="0"/>
                  <a:pt x="1787857" y="3034352"/>
                </a:cubicBezTo>
                <a:cubicBezTo>
                  <a:pt x="3270913" y="5962934"/>
                  <a:pt x="1248771" y="6843215"/>
                  <a:pt x="286604" y="7094561"/>
                </a:cubicBezTo>
                <a:lnTo>
                  <a:pt x="0" y="7094561"/>
                </a:lnTo>
                <a:lnTo>
                  <a:pt x="0" y="236561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pic>
        <p:nvPicPr>
          <p:cNvPr id="4" name="Picture 2" descr="C:\Users\user\Downloads\ΕΝΔΙΑΛΕ\half blue.png">
            <a:extLst>
              <a:ext uri="{FF2B5EF4-FFF2-40B4-BE49-F238E27FC236}">
                <a16:creationId xmlns:a16="http://schemas.microsoft.com/office/drawing/2014/main" id="{7EA66033-A736-1179-858E-13B894254D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 t="4011"/>
          <a:stretch>
            <a:fillRect/>
          </a:stretch>
        </p:blipFill>
        <p:spPr bwMode="auto">
          <a:xfrm>
            <a:off x="9517356" y="0"/>
            <a:ext cx="2674646" cy="6858000"/>
          </a:xfrm>
          <a:prstGeom prst="rect">
            <a:avLst/>
          </a:prstGeom>
          <a:noFill/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085" y="251537"/>
            <a:ext cx="2051193" cy="621919"/>
          </a:xfrm>
          <a:prstGeom prst="rect">
            <a:avLst/>
          </a:prstGeom>
        </p:spPr>
      </p:pic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C2603EF-30BF-4C6C-BA93-E99C7248091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73633" y="1117988"/>
            <a:ext cx="5431809" cy="438582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8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711C6CF3-3C17-82D7-09CC-FD729C24E0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5825" y="272019"/>
            <a:ext cx="6442948" cy="584775"/>
          </a:xfrm>
          <a:prstGeom prst="rect">
            <a:avLst/>
          </a:prstGeom>
          <a:ln>
            <a:noFill/>
          </a:ln>
        </p:spPr>
        <p:txBody>
          <a:bodyPr wrap="square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1" cap="all" spc="100" baseline="0">
                <a:solidFill>
                  <a:srgbClr val="13A438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031302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>
            <a:extLst>
              <a:ext uri="{FF2B5EF4-FFF2-40B4-BE49-F238E27FC236}">
                <a16:creationId xmlns:a16="http://schemas.microsoft.com/office/drawing/2014/main" id="{6576FFCF-F28E-B6E7-F7F9-04F9DC1C19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085" y="251537"/>
            <a:ext cx="2051193" cy="621919"/>
          </a:xfrm>
          <a:prstGeom prst="rect">
            <a:avLst/>
          </a:prstGeom>
        </p:spPr>
      </p:pic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56C818F-5173-15C1-9E08-28304BBAE2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4296" y="272019"/>
            <a:ext cx="6644477" cy="584775"/>
          </a:xfrm>
          <a:prstGeom prst="rect">
            <a:avLst/>
          </a:prstGeom>
          <a:ln>
            <a:noFill/>
          </a:ln>
        </p:spPr>
        <p:txBody>
          <a:bodyPr wrap="square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1" cap="all" spc="100" baseline="0">
                <a:solidFill>
                  <a:srgbClr val="13A438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0075966-9F9C-FFE2-650B-F3BBD83BEAC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4296" y="1117988"/>
            <a:ext cx="5431809" cy="438582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8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668499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0113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75" r:id="rId3"/>
    <p:sldLayoutId id="2147483676" r:id="rId4"/>
    <p:sldLayoutId id="2147483671" r:id="rId5"/>
    <p:sldLayoutId id="2147483674" r:id="rId6"/>
    <p:sldLayoutId id="2147483672" r:id="rId7"/>
    <p:sldLayoutId id="2147483673" r:id="rId8"/>
    <p:sldLayoutId id="2147483677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ndiale.gr/" TargetMode="External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nkedin.com/company/endialegr/" TargetMode="External"/><Relationship Id="rId5" Type="http://schemas.openxmlformats.org/officeDocument/2006/relationships/image" Target="../media/image30.png"/><Relationship Id="rId4" Type="http://schemas.openxmlformats.org/officeDocument/2006/relationships/hyperlink" Target="https://www.facebook.com/endiale.gr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3.xml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notesSlide" Target="../notesSlides/notesSlide7.xml"/><Relationship Id="rId10" Type="http://schemas.openxmlformats.org/officeDocument/2006/relationships/image" Target="../media/image20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6.xml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notesSlide" Target="../notesSlides/notesSlide8.xml"/><Relationship Id="rId10" Type="http://schemas.openxmlformats.org/officeDocument/2006/relationships/image" Target="../media/image20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302" y="797447"/>
            <a:ext cx="4526124" cy="1372315"/>
          </a:xfrm>
          <a:prstGeom prst="rect">
            <a:avLst/>
          </a:prstGeom>
        </p:spPr>
      </p:pic>
      <p:sp>
        <p:nvSpPr>
          <p:cNvPr id="9" name="8 - Ορθογώνιο"/>
          <p:cNvSpPr/>
          <p:nvPr/>
        </p:nvSpPr>
        <p:spPr>
          <a:xfrm>
            <a:off x="7220554" y="5284811"/>
            <a:ext cx="2773131" cy="369332"/>
          </a:xfrm>
          <a:prstGeom prst="rect">
            <a:avLst/>
          </a:prstGeom>
          <a:solidFill>
            <a:srgbClr val="13A438"/>
          </a:solidFill>
        </p:spPr>
        <p:txBody>
          <a:bodyPr wrap="none">
            <a:spAutoFit/>
          </a:bodyPr>
          <a:lstStyle/>
          <a:p>
            <a:pPr algn="ctr"/>
            <a:r>
              <a:rPr lang="el-GR" dirty="0">
                <a:solidFill>
                  <a:schemeClr val="bg1"/>
                </a:solidFill>
              </a:rPr>
              <a:t>ΤΡΙΤΗ 11 ΙΟΥΛΙΟΥ 2023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DE246E-EE2E-F2C8-8065-FE5B523AA126}"/>
              </a:ext>
            </a:extLst>
          </p:cNvPr>
          <p:cNvSpPr txBox="1"/>
          <p:nvPr/>
        </p:nvSpPr>
        <p:spPr>
          <a:xfrm>
            <a:off x="6214821" y="2816394"/>
            <a:ext cx="478459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3600" dirty="0"/>
              <a:t>ΕΝΔΙΑΛΕ 2023-2027</a:t>
            </a:r>
          </a:p>
          <a:p>
            <a:pPr algn="ctr"/>
            <a:r>
              <a:rPr lang="el-GR" sz="5400" b="1" dirty="0"/>
              <a:t>Η Νέα Εποχή </a:t>
            </a:r>
          </a:p>
        </p:txBody>
      </p:sp>
    </p:spTree>
    <p:extLst>
      <p:ext uri="{BB962C8B-B14F-4D97-AF65-F5344CB8AC3E}">
        <p14:creationId xmlns:p14="http://schemas.microsoft.com/office/powerpoint/2010/main" val="2583275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Θέση κειμένου"/>
          <p:cNvSpPr>
            <a:spLocks noGrp="1"/>
          </p:cNvSpPr>
          <p:nvPr>
            <p:ph type="body" sz="quarter" idx="16"/>
          </p:nvPr>
        </p:nvSpPr>
        <p:spPr>
          <a:xfrm>
            <a:off x="2745106" y="2894084"/>
            <a:ext cx="6644477" cy="1069831"/>
          </a:xfrm>
          <a:prstGeom prst="rect">
            <a:avLst/>
          </a:prstGeom>
        </p:spPr>
        <p:txBody>
          <a:bodyPr/>
          <a:lstStyle/>
          <a:p>
            <a:r>
              <a:rPr lang="el-GR" dirty="0">
                <a:solidFill>
                  <a:schemeClr val="bg1">
                    <a:lumMod val="50000"/>
                  </a:schemeClr>
                </a:solidFill>
              </a:rPr>
              <a:t>Και Πραγματικό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l-GR" dirty="0">
                <a:solidFill>
                  <a:schemeClr val="bg1">
                    <a:lumMod val="50000"/>
                  </a:schemeClr>
                </a:solidFill>
              </a:rPr>
              <a:t>Κοινωνικό Αποτύπωμα</a:t>
            </a:r>
          </a:p>
        </p:txBody>
      </p:sp>
    </p:spTree>
    <p:extLst>
      <p:ext uri="{BB962C8B-B14F-4D97-AF65-F5344CB8AC3E}">
        <p14:creationId xmlns:p14="http://schemas.microsoft.com/office/powerpoint/2010/main" val="727032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κειμένου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l-GR" dirty="0">
                <a:latin typeface="Century Gothic" panose="020B0502020202020204" pitchFamily="34" charset="0"/>
              </a:rPr>
              <a:t>ΓΙΑ ΤΟ ΠΕΡΙΒΑΛΛΟΝ</a:t>
            </a:r>
            <a:endParaRPr lang="en-US" sz="1800" dirty="0"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021DEE-EB85-8CB7-FD68-D1045A535217}"/>
              </a:ext>
            </a:extLst>
          </p:cNvPr>
          <p:cNvSpPr txBox="1"/>
          <p:nvPr/>
        </p:nvSpPr>
        <p:spPr>
          <a:xfrm>
            <a:off x="8370900" y="3309364"/>
            <a:ext cx="3493046" cy="2302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Aft>
                <a:spcPts val="1200"/>
              </a:spcAft>
              <a:tabLst>
                <a:tab pos="3322320" algn="l"/>
              </a:tabLst>
            </a:pPr>
            <a:r>
              <a:rPr lang="el-GR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Περιορισμός της παραγωγής εκπομπών</a:t>
            </a:r>
            <a:r>
              <a:rPr lang="el-GR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el-GR" b="1" baseline="-25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l-GR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που θα απορροφούσαν </a:t>
            </a:r>
            <a:br>
              <a:rPr lang="en-U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5400" b="1" dirty="0">
                <a:solidFill>
                  <a:srgbClr val="178A05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9,5 εκατ. </a:t>
            </a:r>
            <a:r>
              <a:rPr lang="el-GR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δέντρα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55C840-B906-B30B-BAF4-C907FACD97D9}"/>
              </a:ext>
            </a:extLst>
          </p:cNvPr>
          <p:cNvSpPr txBox="1"/>
          <p:nvPr/>
        </p:nvSpPr>
        <p:spPr>
          <a:xfrm>
            <a:off x="684296" y="2079071"/>
            <a:ext cx="3781584" cy="1970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3000"/>
              </a:lnSpc>
              <a:spcAft>
                <a:spcPts val="1200"/>
              </a:spcAft>
              <a:tabLst>
                <a:tab pos="3322320" algn="l"/>
              </a:tabLst>
            </a:pPr>
            <a:r>
              <a:rPr lang="el-GR" b="1" dirty="0">
                <a:ea typeface="Calibri" panose="020F0502020204030204" pitchFamily="34" charset="0"/>
                <a:cs typeface="Times New Roman" panose="02020603050405020304" pitchFamily="18" charset="0"/>
              </a:rPr>
              <a:t>Αποφυγή μόλυνσης </a:t>
            </a:r>
            <a:br>
              <a:rPr lang="el-GR" b="1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b="1" dirty="0">
                <a:ea typeface="Calibri" panose="020F0502020204030204" pitchFamily="34" charset="0"/>
                <a:cs typeface="Times New Roman" panose="02020603050405020304" pitchFamily="18" charset="0"/>
              </a:rPr>
              <a:t>υδάτινης επιφάνειας </a:t>
            </a:r>
            <a:b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ίσης με την Εύβοια ή </a:t>
            </a:r>
            <a:r>
              <a:rPr lang="el-GR" sz="5400" b="1" i="0" dirty="0">
                <a:solidFill>
                  <a:srgbClr val="00B0F0"/>
                </a:solidFill>
                <a:effectLst/>
              </a:rPr>
              <a:t>3.670</a:t>
            </a:r>
            <a:r>
              <a:rPr lang="en-US" sz="5400" b="1" i="0" dirty="0">
                <a:solidFill>
                  <a:srgbClr val="00B0F0"/>
                </a:solidFill>
                <a:effectLst/>
              </a:rPr>
              <a:t>m²</a:t>
            </a:r>
            <a:endParaRPr lang="el-GR" sz="5400" b="1" dirty="0">
              <a:solidFill>
                <a:srgbClr val="00B0F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55B59D-515F-5A7F-E806-B45E28D61AD2}"/>
              </a:ext>
            </a:extLst>
          </p:cNvPr>
          <p:cNvSpPr txBox="1"/>
          <p:nvPr/>
        </p:nvSpPr>
        <p:spPr>
          <a:xfrm>
            <a:off x="8370900" y="991549"/>
            <a:ext cx="3812882" cy="2166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Αποτροπή μόλυνσης </a:t>
            </a:r>
            <a:r>
              <a:rPr lang="el-GR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από </a:t>
            </a:r>
            <a:r>
              <a:rPr lang="el-GR" sz="5400" b="1" dirty="0">
                <a:solidFill>
                  <a:srgbClr val="13A43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27.000</a:t>
            </a:r>
            <a:r>
              <a:rPr lang="en-US" sz="5400" b="1" dirty="0">
                <a:solidFill>
                  <a:srgbClr val="13A43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5400" b="1" dirty="0" err="1">
                <a:solidFill>
                  <a:srgbClr val="13A43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tn</a:t>
            </a:r>
            <a:br>
              <a:rPr lang="en-US" sz="5400" b="1" dirty="0">
                <a:solidFill>
                  <a:srgbClr val="13A43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κατά μέσο όρο ανά έτος </a:t>
            </a:r>
            <a:r>
              <a:rPr lang="el-GR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επικίνδυνων και τοξικών αποβλήτων</a:t>
            </a:r>
            <a:endParaRPr lang="el-GR" b="1" baseline="-250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04"/>
          <a:stretch>
            <a:fillRect/>
          </a:stretch>
        </p:blipFill>
        <p:spPr>
          <a:xfrm>
            <a:off x="3301142" y="391511"/>
            <a:ext cx="4835470" cy="646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427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κειμένου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l-GR" dirty="0">
                <a:latin typeface="Century Gothic" panose="020B0502020202020204" pitchFamily="34" charset="0"/>
              </a:rPr>
              <a:t>ΓΙΑ τη ΔΗΜΟΣΙΑ ΥΓΕΙΑ</a:t>
            </a:r>
            <a:endParaRPr lang="en-US" sz="1800" dirty="0"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F994C8-2FEB-197D-24CE-8236582E6A7C}"/>
              </a:ext>
            </a:extLst>
          </p:cNvPr>
          <p:cNvSpPr txBox="1"/>
          <p:nvPr/>
        </p:nvSpPr>
        <p:spPr>
          <a:xfrm>
            <a:off x="9378123" y="2350411"/>
            <a:ext cx="2129581" cy="2273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3322320" algn="l"/>
              </a:tabLst>
            </a:pPr>
            <a:r>
              <a:rPr lang="el-GR" sz="5400" b="1" dirty="0">
                <a:solidFill>
                  <a:srgbClr val="9ACF2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96.</a:t>
            </a:r>
            <a:r>
              <a:rPr lang="en-US" sz="5400" b="1" dirty="0">
                <a:solidFill>
                  <a:srgbClr val="9ACF2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l-GR" sz="5400" b="1" dirty="0">
                <a:solidFill>
                  <a:srgbClr val="9ACF2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</a:t>
            </a:r>
            <a:r>
              <a:rPr lang="el-GR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μείωση</a:t>
            </a:r>
            <a:r>
              <a:rPr lang="el-GR" b="1" dirty="0">
                <a:solidFill>
                  <a:srgbClr val="9ACF2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των εκπομπών καρκινογόνων ενώσεων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C3168D-9E75-3354-5304-BDF710686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6951" y="1801349"/>
            <a:ext cx="5578098" cy="33734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32BBA2-F652-1FB0-0165-DF664B21FE89}"/>
              </a:ext>
            </a:extLst>
          </p:cNvPr>
          <p:cNvSpPr txBox="1"/>
          <p:nvPr/>
        </p:nvSpPr>
        <p:spPr>
          <a:xfrm>
            <a:off x="684296" y="1823343"/>
            <a:ext cx="2622655" cy="3329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3322320" algn="l"/>
              </a:tabLst>
            </a:pPr>
            <a:r>
              <a:rPr lang="el-GR" sz="5400" b="1" dirty="0">
                <a:solidFill>
                  <a:srgbClr val="178A0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74% </a:t>
            </a:r>
            <a:br>
              <a:rPr lang="en-US" sz="3200" b="1" dirty="0">
                <a:solidFill>
                  <a:srgbClr val="178A0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μείωση </a:t>
            </a:r>
            <a:r>
              <a:rPr lang="el-GR" sz="1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κατά των εκπομπών αιωρούμενων σωματιδίων </a:t>
            </a:r>
            <a:r>
              <a:rPr lang="el-GR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στην ατμόσφαιρα, συνδεδεμένων με αναπνευστικές παθήσεις </a:t>
            </a:r>
            <a:endParaRPr lang="en-US" sz="1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074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>
            <a:extLst>
              <a:ext uri="{FF2B5EF4-FFF2-40B4-BE49-F238E27FC236}">
                <a16:creationId xmlns:a16="http://schemas.microsoft.com/office/drawing/2014/main" id="{1DAC335C-0236-3CE3-8E69-14412100A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5906" y="984537"/>
            <a:ext cx="4240697" cy="58327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21A301-1FD6-FE7A-CE74-C5A3CC1E707D}"/>
              </a:ext>
            </a:extLst>
          </p:cNvPr>
          <p:cNvSpPr txBox="1"/>
          <p:nvPr/>
        </p:nvSpPr>
        <p:spPr>
          <a:xfrm>
            <a:off x="648623" y="3764761"/>
            <a:ext cx="3254645" cy="2273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562100" algn="l"/>
              </a:tabLst>
            </a:pPr>
            <a:r>
              <a:rPr lang="el-GR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Εξοικονόμηση ενέργειας </a:t>
            </a:r>
            <a:r>
              <a:rPr lang="el-GR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ίσης με την κατανάλωση </a:t>
            </a:r>
            <a:r>
              <a:rPr lang="el-GR" sz="5400" b="1" dirty="0">
                <a:solidFill>
                  <a:srgbClr val="13A43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410</a:t>
            </a:r>
            <a:r>
              <a:rPr lang="el-GR" sz="2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2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2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ελληνικών νοικοκυριών </a:t>
            </a:r>
            <a:r>
              <a:rPr lang="el-GR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σε 12 μήνες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ACAFDA1-6B3F-0E03-8EB1-253913E210C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4296" y="242770"/>
            <a:ext cx="8258226" cy="107721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l-GR" sz="3200" dirty="0">
                <a:latin typeface="Century Gothic" panose="020B0502020202020204" pitchFamily="34" charset="0"/>
              </a:rPr>
              <a:t>ΓΙΑ ΤΗΝ εξοικονομηση πρωτων υλων και ΕΝΕΡΓΕΙΑσ </a:t>
            </a:r>
            <a:endParaRPr lang="en-US" sz="1800" dirty="0"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805A4E-F0C2-8E28-9879-AA6DE85E7E9C}"/>
              </a:ext>
            </a:extLst>
          </p:cNvPr>
          <p:cNvSpPr txBox="1"/>
          <p:nvPr/>
        </p:nvSpPr>
        <p:spPr>
          <a:xfrm>
            <a:off x="684296" y="1559238"/>
            <a:ext cx="3355815" cy="157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562100" algn="l"/>
              </a:tabLst>
            </a:pPr>
            <a:r>
              <a:rPr lang="en-US" sz="4800" b="1" dirty="0">
                <a:solidFill>
                  <a:srgbClr val="9ACF2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l-GR" sz="4800" b="1" dirty="0">
                <a:solidFill>
                  <a:srgbClr val="9ACF2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εκ.τόνοι </a:t>
            </a:r>
            <a:endParaRPr lang="en-US" sz="4800" b="1" dirty="0">
              <a:solidFill>
                <a:srgbClr val="9ACF21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562100" algn="l"/>
              </a:tabLst>
            </a:pPr>
            <a:r>
              <a:rPr lang="el-GR" sz="1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αργού πετρελαίου </a:t>
            </a:r>
            <a:r>
              <a:rPr lang="el-GR" sz="1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λιγότεροι</a:t>
            </a:r>
            <a:r>
              <a:rPr lang="el-GR" sz="1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για παραγωγή λιπαντικών</a:t>
            </a:r>
            <a:endParaRPr lang="el-GR" sz="1800" dirty="0">
              <a:solidFill>
                <a:srgbClr val="FF000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F5307E-F80A-28E8-3B3E-5A263FFE1A41}"/>
              </a:ext>
            </a:extLst>
          </p:cNvPr>
          <p:cNvSpPr txBox="1"/>
          <p:nvPr/>
        </p:nvSpPr>
        <p:spPr>
          <a:xfrm>
            <a:off x="8622157" y="2734619"/>
            <a:ext cx="2921220" cy="1847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562100" algn="l"/>
              </a:tabLst>
            </a:pPr>
            <a:r>
              <a:rPr lang="el-GR" sz="5400" b="1" dirty="0">
                <a:solidFill>
                  <a:srgbClr val="178A05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φορές </a:t>
            </a:r>
            <a:r>
              <a:rPr lang="el-GR" sz="1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λιγότερη κατανάλωση ενέργειας </a:t>
            </a:r>
            <a:r>
              <a:rPr lang="el-GR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για παραγωγή</a:t>
            </a:r>
            <a:r>
              <a:rPr lang="en-US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λιπαντικών  </a:t>
            </a:r>
            <a:endParaRPr lang="el-GR" sz="18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600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0EA001-C1D9-8FF3-7AA0-964E3F548A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73761" y="2890391"/>
            <a:ext cx="6644477" cy="1077218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l-GR" sz="3200" b="1" dirty="0">
                <a:solidFill>
                  <a:schemeClr val="bg1">
                    <a:lumMod val="50000"/>
                  </a:schemeClr>
                </a:solidFill>
              </a:rPr>
              <a:t>Με Στοχευμένες Επενδύσεις </a:t>
            </a:r>
          </a:p>
          <a:p>
            <a:pPr algn="ctr"/>
            <a:r>
              <a:rPr lang="el-GR" sz="3200" b="1" dirty="0">
                <a:solidFill>
                  <a:schemeClr val="bg1">
                    <a:lumMod val="50000"/>
                  </a:schemeClr>
                </a:solidFill>
              </a:rPr>
              <a:t>για το Σύστημα του Αύριο</a:t>
            </a:r>
            <a:endParaRPr lang="el-GR" sz="3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272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F2F730B-DA4A-3146-1FB9-2FA04B778B96}"/>
              </a:ext>
            </a:extLst>
          </p:cNvPr>
          <p:cNvSpPr txBox="1"/>
          <p:nvPr/>
        </p:nvSpPr>
        <p:spPr>
          <a:xfrm>
            <a:off x="2631027" y="4228712"/>
            <a:ext cx="1697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  <a:buSzPct val="200000"/>
            </a:pPr>
            <a:r>
              <a:rPr lang="el-GR" sz="24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ΠΟΙΟΤΗΤΑ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E9FAC-D30A-13DE-E67E-19DC0898D1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5824" y="272019"/>
            <a:ext cx="7629525" cy="584775"/>
          </a:xfrm>
        </p:spPr>
        <p:txBody>
          <a:bodyPr/>
          <a:lstStyle/>
          <a:p>
            <a:r>
              <a:rPr lang="el-GR" dirty="0"/>
              <a:t>Με εμφαση στισ βασικεσ αξιεσ</a:t>
            </a:r>
            <a:endParaRPr lang="x-none" dirty="0"/>
          </a:p>
        </p:txBody>
      </p:sp>
      <p:sp>
        <p:nvSpPr>
          <p:cNvPr id="13" name="Οβάλ 78">
            <a:extLst>
              <a:ext uri="{FF2B5EF4-FFF2-40B4-BE49-F238E27FC236}">
                <a16:creationId xmlns:a16="http://schemas.microsoft.com/office/drawing/2014/main" id="{F7C2A97E-5F9B-F79F-78A9-F15A58AE642B}"/>
              </a:ext>
            </a:extLst>
          </p:cNvPr>
          <p:cNvSpPr/>
          <p:nvPr/>
        </p:nvSpPr>
        <p:spPr>
          <a:xfrm>
            <a:off x="2742185" y="2535209"/>
            <a:ext cx="1475009" cy="1475009"/>
          </a:xfrm>
          <a:prstGeom prst="ellipse">
            <a:avLst/>
          </a:prstGeom>
          <a:gradFill>
            <a:gsLst>
              <a:gs pos="23000">
                <a:schemeClr val="accent4"/>
              </a:gs>
              <a:gs pos="91000">
                <a:schemeClr val="accent3"/>
              </a:gs>
            </a:gsLst>
            <a:lin ang="5400000" scaled="1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i="0" u="none" baseline="0" dirty="0">
              <a:solidFill>
                <a:schemeClr val="accent5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0B43EAB-BB70-0D3E-0B8B-E7A15E85A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620" y="2621762"/>
            <a:ext cx="1293019" cy="1293019"/>
          </a:xfrm>
          <a:prstGeom prst="rect">
            <a:avLst/>
          </a:prstGeom>
        </p:spPr>
      </p:pic>
      <p:sp>
        <p:nvSpPr>
          <p:cNvPr id="16" name="Οβάλ 78">
            <a:extLst>
              <a:ext uri="{FF2B5EF4-FFF2-40B4-BE49-F238E27FC236}">
                <a16:creationId xmlns:a16="http://schemas.microsoft.com/office/drawing/2014/main" id="{BF568F49-7BB1-C67B-5A4A-463CE3451EB0}"/>
              </a:ext>
            </a:extLst>
          </p:cNvPr>
          <p:cNvSpPr/>
          <p:nvPr/>
        </p:nvSpPr>
        <p:spPr>
          <a:xfrm>
            <a:off x="5177013" y="2530765"/>
            <a:ext cx="1475009" cy="1475009"/>
          </a:xfrm>
          <a:prstGeom prst="ellipse">
            <a:avLst/>
          </a:prstGeom>
          <a:gradFill>
            <a:gsLst>
              <a:gs pos="23000">
                <a:schemeClr val="accent4"/>
              </a:gs>
              <a:gs pos="91000">
                <a:schemeClr val="accent3"/>
              </a:gs>
            </a:gsLst>
            <a:lin ang="5400000" scaled="1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i="0" u="none" baseline="0" dirty="0">
              <a:solidFill>
                <a:schemeClr val="accent5"/>
              </a:solidFill>
            </a:endParaRPr>
          </a:p>
        </p:txBody>
      </p:sp>
      <p:sp>
        <p:nvSpPr>
          <p:cNvPr id="17" name="Οβάλ 78">
            <a:extLst>
              <a:ext uri="{FF2B5EF4-FFF2-40B4-BE49-F238E27FC236}">
                <a16:creationId xmlns:a16="http://schemas.microsoft.com/office/drawing/2014/main" id="{F1FDF5C2-500B-6288-97DA-93E420B66FF2}"/>
              </a:ext>
            </a:extLst>
          </p:cNvPr>
          <p:cNvSpPr/>
          <p:nvPr/>
        </p:nvSpPr>
        <p:spPr>
          <a:xfrm>
            <a:off x="7611841" y="2530766"/>
            <a:ext cx="1475009" cy="1475009"/>
          </a:xfrm>
          <a:prstGeom prst="ellipse">
            <a:avLst/>
          </a:prstGeom>
          <a:gradFill>
            <a:gsLst>
              <a:gs pos="23000">
                <a:schemeClr val="accent4"/>
              </a:gs>
              <a:gs pos="91000">
                <a:schemeClr val="accent3"/>
              </a:gs>
            </a:gsLst>
            <a:lin ang="5400000" scaled="1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i="0" u="none" baseline="0" dirty="0">
              <a:solidFill>
                <a:schemeClr val="accent5"/>
              </a:solidFill>
            </a:endParaRPr>
          </a:p>
        </p:txBody>
      </p:sp>
      <p:pic>
        <p:nvPicPr>
          <p:cNvPr id="19" name="Picture 18" descr="A black and white shield with a check mark&#10;&#10;Description automatically generated with medium confidence">
            <a:extLst>
              <a:ext uri="{FF2B5EF4-FFF2-40B4-BE49-F238E27FC236}">
                <a16:creationId xmlns:a16="http://schemas.microsoft.com/office/drawing/2014/main" id="{58B0D3CB-25A9-6D84-21FB-89ADB3698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6951" y="2730703"/>
            <a:ext cx="1075132" cy="1075132"/>
          </a:xfrm>
          <a:prstGeom prst="rect">
            <a:avLst/>
          </a:prstGeom>
        </p:spPr>
      </p:pic>
      <p:pic>
        <p:nvPicPr>
          <p:cNvPr id="21" name="Picture 20" descr="A white light bulb with lines and dots&#10;&#10;Description automatically generated with low confidence">
            <a:extLst>
              <a:ext uri="{FF2B5EF4-FFF2-40B4-BE49-F238E27FC236}">
                <a16:creationId xmlns:a16="http://schemas.microsoft.com/office/drawing/2014/main" id="{BBCA5499-E54B-ECDC-9AE4-5E9625D78A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0703" y="2730703"/>
            <a:ext cx="1080383" cy="108038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B534254-9D9D-CDCE-31B3-75846C453270}"/>
              </a:ext>
            </a:extLst>
          </p:cNvPr>
          <p:cNvSpPr txBox="1"/>
          <p:nvPr/>
        </p:nvSpPr>
        <p:spPr>
          <a:xfrm>
            <a:off x="5027799" y="4228712"/>
            <a:ext cx="17734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  <a:buSzPct val="200000"/>
            </a:pPr>
            <a:r>
              <a:rPr lang="el-GR" sz="24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ΑΣΦΑΛΕΙΑ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79FF1CB-0601-9051-BAF0-23C23F2A83C9}"/>
              </a:ext>
            </a:extLst>
          </p:cNvPr>
          <p:cNvSpPr txBox="1"/>
          <p:nvPr/>
        </p:nvSpPr>
        <p:spPr>
          <a:xfrm>
            <a:off x="7257839" y="4220497"/>
            <a:ext cx="21830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  <a:buSzPct val="200000"/>
            </a:pPr>
            <a:r>
              <a:rPr lang="el-GR" sz="24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ΚΑΙΝΟΤΟΜΙΑ</a:t>
            </a:r>
            <a:endParaRPr lang="el-GR" sz="24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980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141104-FAEE-36A9-3753-F6E410A3CE0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4296" y="272019"/>
            <a:ext cx="6644477" cy="584775"/>
          </a:xfrm>
        </p:spPr>
        <p:txBody>
          <a:bodyPr/>
          <a:lstStyle/>
          <a:p>
            <a:r>
              <a:rPr lang="el-GR" sz="32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ΕπενΔΥΟΝΤΑΣ 1,5 εκατ.€</a:t>
            </a:r>
            <a:r>
              <a:rPr lang="en-US" sz="32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ΓΙΑ: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5F355D-C4BB-40AD-AECB-357C2C9420D7}"/>
              </a:ext>
            </a:extLst>
          </p:cNvPr>
          <p:cNvSpPr txBox="1"/>
          <p:nvPr/>
        </p:nvSpPr>
        <p:spPr>
          <a:xfrm>
            <a:off x="1159337" y="2275141"/>
            <a:ext cx="7442222" cy="2277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4000"/>
              </a:lnSpc>
              <a:spcAft>
                <a:spcPts val="1800"/>
              </a:spcAft>
              <a:tabLst>
                <a:tab pos="3322320" algn="l"/>
              </a:tabLst>
            </a:pPr>
            <a:r>
              <a:rPr lang="el-GR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Αναβάθμιση των Υποδομών </a:t>
            </a:r>
          </a:p>
          <a:p>
            <a:pPr lvl="0">
              <a:lnSpc>
                <a:spcPct val="114000"/>
              </a:lnSpc>
              <a:spcAft>
                <a:spcPts val="1800"/>
              </a:spcAft>
              <a:tabLst>
                <a:tab pos="3322320" algn="l"/>
              </a:tabLst>
            </a:pPr>
            <a:r>
              <a:rPr lang="el-GR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Αγορές Σύγχρονου Τεχνολογικού Εξοπλισμού και Μηχανημάτων </a:t>
            </a:r>
          </a:p>
          <a:p>
            <a:pPr lvl="0">
              <a:lnSpc>
                <a:spcPct val="114000"/>
              </a:lnSpc>
              <a:spcAft>
                <a:spcPts val="1800"/>
              </a:spcAft>
              <a:tabLst>
                <a:tab pos="3322320" algn="l"/>
              </a:tabLst>
            </a:pPr>
            <a:r>
              <a:rPr lang="el-GR" sz="200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Βελτιώσεις του επιπέδου ασφάλειας στη συλλογή και μεταφορά Α.Λ.Ε. στα Οχήματα Συλλογής &amp; Μεταφοράς</a:t>
            </a:r>
          </a:p>
        </p:txBody>
      </p:sp>
      <p:pic>
        <p:nvPicPr>
          <p:cNvPr id="15" name="11 - Εικόνα" descr="Drop_icon_green.png">
            <a:extLst>
              <a:ext uri="{FF2B5EF4-FFF2-40B4-BE49-F238E27FC236}">
                <a16:creationId xmlns:a16="http://schemas.microsoft.com/office/drawing/2014/main" id="{5710EDD7-F51B-78F6-A329-25A2987AB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281" y="2239421"/>
            <a:ext cx="471055" cy="471055"/>
          </a:xfrm>
          <a:prstGeom prst="rect">
            <a:avLst/>
          </a:prstGeom>
        </p:spPr>
      </p:pic>
      <p:pic>
        <p:nvPicPr>
          <p:cNvPr id="16" name="11 - Εικόνα" descr="Drop_icon_green.png">
            <a:extLst>
              <a:ext uri="{FF2B5EF4-FFF2-40B4-BE49-F238E27FC236}">
                <a16:creationId xmlns:a16="http://schemas.microsoft.com/office/drawing/2014/main" id="{1A86B68B-6158-6635-7B79-FB90E327C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96" y="2834460"/>
            <a:ext cx="471055" cy="471055"/>
          </a:xfrm>
          <a:prstGeom prst="rect">
            <a:avLst/>
          </a:prstGeom>
        </p:spPr>
      </p:pic>
      <p:pic>
        <p:nvPicPr>
          <p:cNvPr id="17" name="11 - Εικόνα" descr="Drop_icon_green.png">
            <a:extLst>
              <a:ext uri="{FF2B5EF4-FFF2-40B4-BE49-F238E27FC236}">
                <a16:creationId xmlns:a16="http://schemas.microsoft.com/office/drawing/2014/main" id="{04791B9C-BDD4-6CCD-EF24-4296FFEE6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281" y="3743655"/>
            <a:ext cx="471055" cy="47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336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BC6E16-BD1F-9249-F40A-3EA145C22F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73761" y="3136612"/>
            <a:ext cx="6644477" cy="584775"/>
          </a:xfrm>
          <a:prstGeom prst="rect">
            <a:avLst/>
          </a:prstGeom>
        </p:spPr>
        <p:txBody>
          <a:bodyPr/>
          <a:lstStyle/>
          <a:p>
            <a:r>
              <a:rPr lang="el-GR" sz="3200" b="1" dirty="0">
                <a:solidFill>
                  <a:schemeClr val="bg1">
                    <a:lumMod val="50000"/>
                  </a:schemeClr>
                </a:solidFill>
              </a:rPr>
              <a:t>Πάντα Μαζί με τους Πολίτες </a:t>
            </a:r>
          </a:p>
        </p:txBody>
      </p:sp>
    </p:spTree>
    <p:extLst>
      <p:ext uri="{BB962C8B-B14F-4D97-AF65-F5344CB8AC3E}">
        <p14:creationId xmlns:p14="http://schemas.microsoft.com/office/powerpoint/2010/main" val="3308010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EC214C-988E-47B4-1E85-A918D3D8C3EF}"/>
              </a:ext>
            </a:extLst>
          </p:cNvPr>
          <p:cNvSpPr txBox="1"/>
          <p:nvPr/>
        </p:nvSpPr>
        <p:spPr>
          <a:xfrm>
            <a:off x="4071176" y="2124302"/>
            <a:ext cx="3631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" marR="5080" algn="ctr">
              <a:spcAft>
                <a:spcPts val="800"/>
              </a:spcAft>
              <a:tabLst>
                <a:tab pos="299085" algn="l"/>
                <a:tab pos="299720" algn="l"/>
              </a:tabLst>
            </a:pPr>
            <a:r>
              <a:rPr lang="el-GR" sz="2000" spc="-5" dirty="0">
                <a:cs typeface="Calibri"/>
              </a:rPr>
              <a:t>Αναβάθμιση </a:t>
            </a:r>
            <a:r>
              <a:rPr lang="el-GR" sz="2000" b="1" spc="-5" dirty="0">
                <a:cs typeface="Calibri"/>
              </a:rPr>
              <a:t>Ι</a:t>
            </a:r>
            <a:r>
              <a:rPr lang="el-GR" sz="2000" b="1" spc="-10" dirty="0">
                <a:cs typeface="Calibri"/>
              </a:rPr>
              <a:t>στοσελίδας</a:t>
            </a:r>
            <a:r>
              <a:rPr lang="en-US" sz="2000" spc="-10" dirty="0">
                <a:cs typeface="Calibri"/>
              </a:rPr>
              <a:t> </a:t>
            </a:r>
            <a:r>
              <a:rPr lang="el-GR" sz="2800" b="1" dirty="0">
                <a:solidFill>
                  <a:srgbClr val="178A0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https://endiale.gr/</a:t>
            </a:r>
            <a:endParaRPr lang="el-GR" sz="2000" b="1" spc="-10" dirty="0">
              <a:solidFill>
                <a:srgbClr val="178A05"/>
              </a:solidFill>
              <a:cs typeface="Calibri"/>
            </a:endParaRPr>
          </a:p>
        </p:txBody>
      </p:sp>
      <p:pic>
        <p:nvPicPr>
          <p:cNvPr id="13" name="Picture 12" descr="A green circle with a letter f in it&#10;&#10;Description automatically generated with medium confidence">
            <a:hlinkClick r:id="rId4"/>
            <a:extLst>
              <a:ext uri="{FF2B5EF4-FFF2-40B4-BE49-F238E27FC236}">
                <a16:creationId xmlns:a16="http://schemas.microsoft.com/office/drawing/2014/main" id="{AAEDAA81-22C8-8064-D1B2-85DB3846D5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3988" y="4511306"/>
            <a:ext cx="809623" cy="809623"/>
          </a:xfrm>
          <a:prstGeom prst="rect">
            <a:avLst/>
          </a:prstGeom>
        </p:spPr>
      </p:pic>
      <p:pic>
        <p:nvPicPr>
          <p:cNvPr id="15" name="Picture 14" descr="A green circle with black letters&#10;&#10;Description automatically generated with medium confidence">
            <a:hlinkClick r:id="rId6"/>
            <a:extLst>
              <a:ext uri="{FF2B5EF4-FFF2-40B4-BE49-F238E27FC236}">
                <a16:creationId xmlns:a16="http://schemas.microsoft.com/office/drawing/2014/main" id="{4E7E2510-9F9D-F3B1-CBE1-2BDC9A069F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0400" y="4511306"/>
            <a:ext cx="809623" cy="80962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23241B-721D-58EB-053C-E7BC2863A7F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5825" y="232969"/>
            <a:ext cx="6442948" cy="1077218"/>
          </a:xfrm>
        </p:spPr>
        <p:txBody>
          <a:bodyPr/>
          <a:lstStyle/>
          <a:p>
            <a:r>
              <a:rPr lang="el-GR" sz="3200" dirty="0">
                <a:latin typeface="Century Gothic" panose="020B0502020202020204" pitchFamily="34" charset="0"/>
              </a:rPr>
              <a:t>Ενισχυουμε τα καναλια επικοινωνιασ μασ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B23610-9F14-C7AF-501A-A370B43B610C}"/>
              </a:ext>
            </a:extLst>
          </p:cNvPr>
          <p:cNvSpPr txBox="1"/>
          <p:nvPr/>
        </p:nvSpPr>
        <p:spPr>
          <a:xfrm>
            <a:off x="4215077" y="3579536"/>
            <a:ext cx="33437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65" marR="5080" algn="ctr">
              <a:lnSpc>
                <a:spcPct val="100000"/>
              </a:lnSpc>
              <a:spcAft>
                <a:spcPts val="800"/>
              </a:spcAft>
              <a:tabLst>
                <a:tab pos="299085" algn="l"/>
                <a:tab pos="299720" algn="l"/>
              </a:tabLst>
            </a:pPr>
            <a:r>
              <a:rPr lang="el-GR" sz="1800" spc="-30" dirty="0">
                <a:cs typeface="Calibri"/>
              </a:rPr>
              <a:t>Ενδυνάμωση της παρουσίας </a:t>
            </a:r>
            <a:r>
              <a:rPr lang="en-US" sz="1800" spc="-30" dirty="0">
                <a:cs typeface="Calibri"/>
              </a:rPr>
              <a:t>μ</a:t>
            </a:r>
            <a:r>
              <a:rPr lang="el-GR" sz="1800" spc="-30" dirty="0">
                <a:cs typeface="Calibri"/>
              </a:rPr>
              <a:t>ας στα </a:t>
            </a:r>
            <a:r>
              <a:rPr lang="el-GR" sz="1800" b="1" spc="-30" dirty="0">
                <a:cs typeface="Calibri"/>
              </a:rPr>
              <a:t>Social Media </a:t>
            </a:r>
          </a:p>
        </p:txBody>
      </p:sp>
    </p:spTree>
    <p:extLst>
      <p:ext uri="{BB962C8B-B14F-4D97-AF65-F5344CB8AC3E}">
        <p14:creationId xmlns:p14="http://schemas.microsoft.com/office/powerpoint/2010/main" val="1162868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1C52C13-996F-4CF8-BBA5-F6CC233475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l-GR" dirty="0">
                <a:latin typeface="Century Gothic" panose="020B0502020202020204" pitchFamily="34" charset="0"/>
              </a:rPr>
              <a:t>Επικοινωνουμε το εργο μασ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DDAF6C-B4E8-98CF-1633-27ABCD7FB508}"/>
              </a:ext>
            </a:extLst>
          </p:cNvPr>
          <p:cNvSpPr txBox="1"/>
          <p:nvPr/>
        </p:nvSpPr>
        <p:spPr>
          <a:xfrm>
            <a:off x="4083266" y="1964373"/>
            <a:ext cx="6147070" cy="3406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l-GR" b="1" dirty="0"/>
              <a:t>Με την παρουσία μας στα ΜΜΕ: </a:t>
            </a:r>
          </a:p>
          <a:p>
            <a:pPr marL="285750" indent="-285750">
              <a:spcAft>
                <a:spcPts val="800"/>
              </a:spcAft>
              <a:buClr>
                <a:srgbClr val="13A438"/>
              </a:buClr>
              <a:buFont typeface="Arial" panose="020B0604020202020204" pitchFamily="34" charset="0"/>
              <a:buChar char="•"/>
            </a:pPr>
            <a:r>
              <a:rPr lang="el-GR" dirty="0"/>
              <a:t>Τακτική Αποστολή Δελτίων Τύπου </a:t>
            </a:r>
          </a:p>
          <a:p>
            <a:pPr marL="285750" indent="-285750">
              <a:spcAft>
                <a:spcPts val="800"/>
              </a:spcAft>
              <a:buClr>
                <a:srgbClr val="13A438"/>
              </a:buClr>
              <a:buFont typeface="Arial" panose="020B0604020202020204" pitchFamily="34" charset="0"/>
              <a:buChar char="•"/>
            </a:pPr>
            <a:r>
              <a:rPr lang="el-GR" dirty="0"/>
              <a:t>Αρθρογραφία </a:t>
            </a:r>
          </a:p>
          <a:p>
            <a:pPr marL="285750" indent="-285750">
              <a:spcAft>
                <a:spcPts val="800"/>
              </a:spcAft>
              <a:buClr>
                <a:srgbClr val="13A438"/>
              </a:buClr>
              <a:buFont typeface="Arial" panose="020B0604020202020204" pitchFamily="34" charset="0"/>
              <a:buChar char="•"/>
            </a:pPr>
            <a:r>
              <a:rPr lang="el-GR" dirty="0"/>
              <a:t>Συνεντεύξεις</a:t>
            </a:r>
          </a:p>
          <a:p>
            <a:pPr>
              <a:spcAft>
                <a:spcPts val="800"/>
              </a:spcAft>
            </a:pPr>
            <a:endParaRPr lang="en-US" b="1" dirty="0"/>
          </a:p>
          <a:p>
            <a:pPr>
              <a:spcAft>
                <a:spcPts val="800"/>
              </a:spcAft>
            </a:pPr>
            <a:r>
              <a:rPr lang="el-GR" b="1" dirty="0"/>
              <a:t>Με τις δράσεις μας: </a:t>
            </a:r>
          </a:p>
          <a:p>
            <a:pPr marL="285750" indent="-285750">
              <a:spcAft>
                <a:spcPts val="800"/>
              </a:spcAft>
              <a:buClr>
                <a:srgbClr val="13A438"/>
              </a:buClr>
              <a:buFont typeface="Arial" panose="020B0604020202020204" pitchFamily="34" charset="0"/>
              <a:buChar char="•"/>
            </a:pPr>
            <a:r>
              <a:rPr lang="el-GR" dirty="0"/>
              <a:t>Συμμετοχή σε Εκθέσεις του κλάδου (ΔΕΘ, </a:t>
            </a:r>
            <a:r>
              <a:rPr lang="en-US" dirty="0"/>
              <a:t>VerdeTec</a:t>
            </a:r>
            <a:r>
              <a:rPr lang="el-GR" dirty="0"/>
              <a:t>) </a:t>
            </a:r>
          </a:p>
          <a:p>
            <a:pPr marL="285750" indent="-285750">
              <a:spcAft>
                <a:spcPts val="800"/>
              </a:spcAft>
              <a:buClr>
                <a:srgbClr val="13A438"/>
              </a:buClr>
              <a:buFont typeface="Arial" panose="020B0604020202020204" pitchFamily="34" charset="0"/>
              <a:buChar char="•"/>
            </a:pPr>
            <a:r>
              <a:rPr lang="el-GR" dirty="0"/>
              <a:t>Συνέδρια Κυκλικής Οικονομίας  </a:t>
            </a:r>
          </a:p>
          <a:p>
            <a:pPr marL="285750" indent="-285750">
              <a:spcAft>
                <a:spcPts val="800"/>
              </a:spcAft>
              <a:buClr>
                <a:srgbClr val="13A438"/>
              </a:buClr>
              <a:buFont typeface="Arial" panose="020B0604020202020204" pitchFamily="34" charset="0"/>
              <a:buChar char="•"/>
            </a:pPr>
            <a:r>
              <a:rPr lang="el-GR" dirty="0"/>
              <a:t>Επιδίωξη Συνεργασιών με άλλα συστήματα ΣΣΕΔ </a:t>
            </a:r>
          </a:p>
        </p:txBody>
      </p:sp>
      <p:pic>
        <p:nvPicPr>
          <p:cNvPr id="8" name="11 - Εικόνα" descr="Drop_icon_green.png">
            <a:extLst>
              <a:ext uri="{FF2B5EF4-FFF2-40B4-BE49-F238E27FC236}">
                <a16:creationId xmlns:a16="http://schemas.microsoft.com/office/drawing/2014/main" id="{AD3A5010-3E79-833C-DD13-5CB723D79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946" y="1913347"/>
            <a:ext cx="471055" cy="471055"/>
          </a:xfrm>
          <a:prstGeom prst="rect">
            <a:avLst/>
          </a:prstGeom>
        </p:spPr>
      </p:pic>
      <p:pic>
        <p:nvPicPr>
          <p:cNvPr id="9" name="11 - Εικόνα" descr="Drop_icon_green.png">
            <a:extLst>
              <a:ext uri="{FF2B5EF4-FFF2-40B4-BE49-F238E27FC236}">
                <a16:creationId xmlns:a16="http://schemas.microsoft.com/office/drawing/2014/main" id="{E7979EAC-43C8-56FB-B3A6-CF74DB247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945" y="3801680"/>
            <a:ext cx="471055" cy="47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636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6 - Θέση κειμένου">
            <a:extLst>
              <a:ext uri="{FF2B5EF4-FFF2-40B4-BE49-F238E27FC236}">
                <a16:creationId xmlns:a16="http://schemas.microsoft.com/office/drawing/2014/main" id="{4355022B-9FEB-6F36-2E0D-95AA580C57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5825" y="163089"/>
            <a:ext cx="7600950" cy="1077218"/>
          </a:xfrm>
        </p:spPr>
        <p:txBody>
          <a:bodyPr/>
          <a:lstStyle/>
          <a:p>
            <a:r>
              <a:rPr lang="el-GR" dirty="0">
                <a:latin typeface="Century Gothic" panose="020B0502020202020204" pitchFamily="34" charset="0"/>
              </a:rPr>
              <a:t>ενα συστημα με μακροχρονη και επιτυχημενη πορεια 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17 - Θέση κειμένου"/>
          <p:cNvSpPr>
            <a:spLocks noGrp="1"/>
          </p:cNvSpPr>
          <p:nvPr>
            <p:ph type="body" sz="quarter" idx="24"/>
          </p:nvPr>
        </p:nvSpPr>
        <p:spPr>
          <a:xfrm>
            <a:off x="2548825" y="1815411"/>
            <a:ext cx="7094349" cy="1745478"/>
          </a:xfrm>
        </p:spPr>
        <p:txBody>
          <a:bodyPr/>
          <a:lstStyle/>
          <a:p>
            <a:pPr lvl="0" algn="ctr">
              <a:lnSpc>
                <a:spcPct val="114000"/>
              </a:lnSpc>
              <a:spcAft>
                <a:spcPts val="1200"/>
              </a:spcAft>
              <a:tabLst>
                <a:tab pos="3322320" algn="l"/>
              </a:tabLst>
            </a:pP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Με ανανεωμένη εμπιστοσύνη για τη λειτουργία του και την υλοποίηση του  επιχειρησιακού του σχεδίου  </a:t>
            </a:r>
          </a:p>
          <a:p>
            <a:pPr lvl="0" algn="ctr">
              <a:lnSpc>
                <a:spcPct val="114000"/>
              </a:lnSpc>
              <a:spcAft>
                <a:spcPts val="1200"/>
              </a:spcAft>
              <a:tabLst>
                <a:tab pos="3322320" algn="l"/>
              </a:tabLst>
            </a:pP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στην 5ετία </a:t>
            </a:r>
            <a:r>
              <a:rPr lang="el-GR" sz="2800" b="1" dirty="0">
                <a:solidFill>
                  <a:srgbClr val="13A43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2023 - 2027</a:t>
            </a:r>
            <a:endParaRPr lang="en-US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Text&#10;&#10;Description automatically generated with medium confidence">
            <a:extLst>
              <a:ext uri="{FF2B5EF4-FFF2-40B4-BE49-F238E27FC236}">
                <a16:creationId xmlns:a16="http://schemas.microsoft.com/office/drawing/2014/main" id="{0954E1E0-CE8B-8232-4585-870B2033A5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68" b="24164"/>
          <a:stretch/>
        </p:blipFill>
        <p:spPr bwMode="auto">
          <a:xfrm>
            <a:off x="5143524" y="3717165"/>
            <a:ext cx="1904952" cy="18079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8178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356AE7-AC23-128F-5DDB-7676D2AF7F9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45106" y="3058480"/>
            <a:ext cx="6644477" cy="584775"/>
          </a:xfrm>
        </p:spPr>
        <p:txBody>
          <a:bodyPr/>
          <a:lstStyle/>
          <a:p>
            <a:r>
              <a:rPr lang="el-GR" sz="3200" b="1" dirty="0">
                <a:solidFill>
                  <a:schemeClr val="bg1">
                    <a:lumMod val="50000"/>
                  </a:schemeClr>
                </a:solidFill>
              </a:rPr>
              <a:t>Μαζί Κάνουμε τη Διαφορά!</a:t>
            </a:r>
          </a:p>
        </p:txBody>
      </p:sp>
    </p:spTree>
    <p:extLst>
      <p:ext uri="{BB962C8B-B14F-4D97-AF65-F5344CB8AC3E}">
        <p14:creationId xmlns:p14="http://schemas.microsoft.com/office/powerpoint/2010/main" val="3158172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E349932-7C07-87B9-415A-42C9BE7163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73761" y="3136612"/>
            <a:ext cx="6644477" cy="584775"/>
          </a:xfrm>
          <a:prstGeom prst="rect">
            <a:avLst/>
          </a:prstGeom>
        </p:spPr>
        <p:txBody>
          <a:bodyPr/>
          <a:lstStyle/>
          <a:p>
            <a:r>
              <a:rPr lang="el-GR" sz="3200" b="1" dirty="0">
                <a:solidFill>
                  <a:schemeClr val="bg1">
                    <a:lumMod val="50000"/>
                  </a:schemeClr>
                </a:solidFill>
              </a:rPr>
              <a:t>Σας ευχαριστούμε </a:t>
            </a:r>
            <a:endParaRPr lang="el-GR" sz="3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316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7 - Θέση κειμένου">
            <a:extLst>
              <a:ext uri="{FF2B5EF4-FFF2-40B4-BE49-F238E27FC236}">
                <a16:creationId xmlns:a16="http://schemas.microsoft.com/office/drawing/2014/main" id="{C07BD2DB-E8DC-9FDF-61C0-E6A800652A9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73761" y="2644170"/>
            <a:ext cx="6644477" cy="1569660"/>
          </a:xfrm>
        </p:spPr>
        <p:txBody>
          <a:bodyPr/>
          <a:lstStyle/>
          <a:p>
            <a:r>
              <a:rPr lang="el-GR" dirty="0">
                <a:solidFill>
                  <a:schemeClr val="bg1">
                    <a:lumMod val="50000"/>
                  </a:schemeClr>
                </a:solidFill>
              </a:rPr>
              <a:t>Ένα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Success Story</a:t>
            </a:r>
            <a:endParaRPr lang="el-GR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l-GR" dirty="0">
                <a:solidFill>
                  <a:schemeClr val="bg1">
                    <a:lumMod val="50000"/>
                  </a:schemeClr>
                </a:solidFill>
              </a:rPr>
              <a:t>Βέλτιστης Πρακτικής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l-GR" dirty="0">
                <a:solidFill>
                  <a:schemeClr val="bg1">
                    <a:lumMod val="50000"/>
                  </a:schemeClr>
                </a:solidFill>
              </a:rPr>
              <a:t>Κυκλικής Οικονομίας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897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κειμένου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l-GR" dirty="0">
                <a:latin typeface="Century Gothic" panose="020B0502020202020204" pitchFamily="34" charset="0"/>
              </a:rPr>
              <a:t>Με ΔΙΕΘΝΗ ΑΝΑΓΝΩΡΙΣΗ 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9099C4-3FAB-4131-5B9C-E21914993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2573" y="2006670"/>
            <a:ext cx="3028947" cy="15144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0A8010-B6D5-A84A-8983-518989F1BD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7706" y="1551912"/>
            <a:ext cx="2117845" cy="22287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288" y="4291545"/>
            <a:ext cx="2885079" cy="156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09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9 - Θέση κειμένου">
            <a:extLst>
              <a:ext uri="{FF2B5EF4-FFF2-40B4-BE49-F238E27FC236}">
                <a16:creationId xmlns:a16="http://schemas.microsoft.com/office/drawing/2014/main" id="{E8D1345A-2301-F9AB-7BF9-7270619D9F05}"/>
              </a:ext>
            </a:extLst>
          </p:cNvPr>
          <p:cNvSpPr txBox="1">
            <a:spLocks/>
          </p:cNvSpPr>
          <p:nvPr/>
        </p:nvSpPr>
        <p:spPr>
          <a:xfrm>
            <a:off x="3964502" y="2064554"/>
            <a:ext cx="3288708" cy="322062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 cap="none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  <a:spcAft>
                <a:spcPts val="1800"/>
              </a:spcAft>
            </a:pPr>
            <a:r>
              <a:rPr lang="el-GR" sz="2000" dirty="0">
                <a:cs typeface="Calibri" panose="020F0502020204030204" pitchFamily="34" charset="0"/>
              </a:rPr>
              <a:t>Μελέτη του </a:t>
            </a:r>
            <a:r>
              <a:rPr lang="en-US" sz="2000" dirty="0">
                <a:cs typeface="Calibri" panose="020F0502020204030204" pitchFamily="34" charset="0"/>
              </a:rPr>
              <a:t>European Environmental Bureau </a:t>
            </a:r>
            <a:br>
              <a:rPr lang="en-US" sz="2000" dirty="0">
                <a:cs typeface="Calibri" panose="020F0502020204030204" pitchFamily="34" charset="0"/>
              </a:rPr>
            </a:br>
            <a:r>
              <a:rPr lang="en-US" sz="1600" i="1" dirty="0">
                <a:cs typeface="Calibri" panose="020F0502020204030204" pitchFamily="34" charset="0"/>
              </a:rPr>
              <a:t>(</a:t>
            </a:r>
            <a:r>
              <a:rPr lang="el-GR" sz="1600" i="1" dirty="0">
                <a:cs typeface="Calibri" panose="020F0502020204030204" pitchFamily="34" charset="0"/>
              </a:rPr>
              <a:t>Ιούλιος</a:t>
            </a:r>
            <a:r>
              <a:rPr lang="en-US" sz="1600" i="1" dirty="0">
                <a:cs typeface="Calibri" panose="020F0502020204030204" pitchFamily="34" charset="0"/>
              </a:rPr>
              <a:t> 2020</a:t>
            </a:r>
            <a:r>
              <a:rPr lang="el-GR" sz="1600" i="1" dirty="0">
                <a:cs typeface="Calibri" panose="020F0502020204030204" pitchFamily="34" charset="0"/>
              </a:rPr>
              <a:t>)</a:t>
            </a:r>
            <a:endParaRPr lang="en-US" sz="1400" i="1" dirty="0">
              <a:cs typeface="Calibri" panose="020F0502020204030204" pitchFamily="34" charset="0"/>
            </a:endParaRPr>
          </a:p>
          <a:p>
            <a:pPr>
              <a:lnSpc>
                <a:spcPct val="114000"/>
              </a:lnSpc>
              <a:spcAft>
                <a:spcPts val="1800"/>
              </a:spcAft>
            </a:pPr>
            <a:endParaRPr lang="en-US" sz="2000" dirty="0">
              <a:cs typeface="Calibri" panose="020F0502020204030204" pitchFamily="34" charset="0"/>
            </a:endParaRPr>
          </a:p>
          <a:p>
            <a:pPr>
              <a:lnSpc>
                <a:spcPct val="114000"/>
              </a:lnSpc>
              <a:spcAft>
                <a:spcPts val="1800"/>
              </a:spcAft>
            </a:pPr>
            <a:r>
              <a:rPr lang="el-GR" sz="2000" dirty="0">
                <a:cs typeface="Calibri" panose="020F0502020204030204" pitchFamily="34" charset="0"/>
              </a:rPr>
              <a:t>1η Έκθεση για την Κυκλική Οικονομία στην Ελλάδα </a:t>
            </a:r>
            <a:br>
              <a:rPr lang="el-GR" sz="2000" dirty="0">
                <a:cs typeface="Calibri" panose="020F0502020204030204" pitchFamily="34" charset="0"/>
              </a:rPr>
            </a:br>
            <a:r>
              <a:rPr lang="el-GR" sz="1600" i="1" dirty="0">
                <a:cs typeface="Calibri" panose="020F0502020204030204" pitchFamily="34" charset="0"/>
              </a:rPr>
              <a:t>(Δεκέμβριος 2021)  </a:t>
            </a:r>
            <a:endParaRPr lang="en-US" sz="1400" i="1" dirty="0">
              <a:cs typeface="Calibri" panose="020F0502020204030204" pitchFamily="34" charset="0"/>
            </a:endParaRPr>
          </a:p>
        </p:txBody>
      </p:sp>
      <p:sp>
        <p:nvSpPr>
          <p:cNvPr id="5" name="8 - Θέση κειμένου">
            <a:extLst>
              <a:ext uri="{FF2B5EF4-FFF2-40B4-BE49-F238E27FC236}">
                <a16:creationId xmlns:a16="http://schemas.microsoft.com/office/drawing/2014/main" id="{331296FA-F496-FFFB-2463-F9A24ED6A2B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l-GR" dirty="0">
                <a:latin typeface="Century Gothic" panose="020B0502020202020204" pitchFamily="34" charset="0"/>
              </a:rPr>
              <a:t>και ΔΙΑΚΡΙΣΕΙΣ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12" name="11 - Εικόνα" descr="Drop_icon_gree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2092" y="2073010"/>
            <a:ext cx="471055" cy="471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3B9081-C618-EC1E-1913-BCE0B7A963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634" t="32025" r="16951" b="39173"/>
          <a:stretch/>
        </p:blipFill>
        <p:spPr>
          <a:xfrm>
            <a:off x="7051736" y="4585118"/>
            <a:ext cx="2634703" cy="728819"/>
          </a:xfrm>
          <a:prstGeom prst="rect">
            <a:avLst/>
          </a:prstGeom>
        </p:spPr>
      </p:pic>
      <p:pic>
        <p:nvPicPr>
          <p:cNvPr id="14" name="11 - Εικόνα" descr="Drop_icon_green.png">
            <a:extLst>
              <a:ext uri="{FF2B5EF4-FFF2-40B4-BE49-F238E27FC236}">
                <a16:creationId xmlns:a16="http://schemas.microsoft.com/office/drawing/2014/main" id="{D1ECF3A7-A9B0-448F-D49B-CA254FA27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2092" y="3814633"/>
            <a:ext cx="471055" cy="471055"/>
          </a:xfrm>
          <a:prstGeom prst="rect">
            <a:avLst/>
          </a:prstGeom>
        </p:spPr>
      </p:pic>
      <p:pic>
        <p:nvPicPr>
          <p:cNvPr id="2" name="Picture 1" descr="BestPract_gr.png">
            <a:extLst>
              <a:ext uri="{FF2B5EF4-FFF2-40B4-BE49-F238E27FC236}">
                <a16:creationId xmlns:a16="http://schemas.microsoft.com/office/drawing/2014/main" id="{D4F43EA1-A7D3-C4A4-353F-7380CFB75D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51" y="889533"/>
            <a:ext cx="2572175" cy="2551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user\Downloads\LOGOS for ppt\SEPAN LOGO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61505" y="3848963"/>
            <a:ext cx="2469952" cy="628910"/>
          </a:xfrm>
          <a:prstGeom prst="rect">
            <a:avLst/>
          </a:prstGeom>
          <a:noFill/>
        </p:spPr>
      </p:pic>
      <p:pic>
        <p:nvPicPr>
          <p:cNvPr id="2052" name="Picture 4" descr="C:\Users\user\Downloads\LOGOS for ppt\EEB LOGO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48049" y="1680736"/>
            <a:ext cx="2159431" cy="16346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8009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Θέση κειμένου"/>
          <p:cNvSpPr>
            <a:spLocks noGrp="1"/>
          </p:cNvSpPr>
          <p:nvPr>
            <p:ph type="body" sz="quarter" idx="16"/>
          </p:nvPr>
        </p:nvSpPr>
        <p:spPr>
          <a:xfrm>
            <a:off x="2745106" y="3136612"/>
            <a:ext cx="6644477" cy="584775"/>
          </a:xfrm>
          <a:prstGeom prst="rect">
            <a:avLst/>
          </a:prstGeom>
        </p:spPr>
        <p:txBody>
          <a:bodyPr/>
          <a:lstStyle/>
          <a:p>
            <a:r>
              <a:rPr lang="el-GR" dirty="0">
                <a:solidFill>
                  <a:schemeClr val="bg1">
                    <a:lumMod val="50000"/>
                  </a:schemeClr>
                </a:solidFill>
              </a:rPr>
              <a:t>Με Μετρήσιμα Αποτελέσματα </a:t>
            </a:r>
          </a:p>
        </p:txBody>
      </p:sp>
    </p:spTree>
    <p:extLst>
      <p:ext uri="{BB962C8B-B14F-4D97-AF65-F5344CB8AC3E}">
        <p14:creationId xmlns:p14="http://schemas.microsoft.com/office/powerpoint/2010/main" val="915665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63 - Θέση κειμένου"/>
          <p:cNvSpPr>
            <a:spLocks noGrp="1"/>
          </p:cNvSpPr>
          <p:nvPr>
            <p:ph type="body" sz="quarter" idx="16"/>
          </p:nvPr>
        </p:nvSpPr>
        <p:spPr>
          <a:xfrm>
            <a:off x="684296" y="241242"/>
            <a:ext cx="6644477" cy="584775"/>
          </a:xfrm>
        </p:spPr>
        <p:txBody>
          <a:bodyPr/>
          <a:lstStyle/>
          <a:p>
            <a:r>
              <a:rPr lang="el-GR" dirty="0">
                <a:latin typeface="Century Gothic" panose="020B0502020202020204" pitchFamily="34" charset="0"/>
              </a:rPr>
              <a:t>ΕΤΗΣΙΑ ΑΠΟΤΕΛΕΣΜΑΤΑ 2022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6" name="TextBox 39">
            <a:extLst>
              <a:ext uri="{FF2B5EF4-FFF2-40B4-BE49-F238E27FC236}">
                <a16:creationId xmlns:a16="http://schemas.microsoft.com/office/drawing/2014/main" id="{1F70B6AD-B6E6-42EA-31C6-A65F0949D11C}"/>
              </a:ext>
            </a:extLst>
          </p:cNvPr>
          <p:cNvSpPr txBox="1"/>
          <p:nvPr/>
        </p:nvSpPr>
        <p:spPr>
          <a:xfrm>
            <a:off x="4056379" y="5150252"/>
            <a:ext cx="2432627" cy="49244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1600" b="1" i="0" u="none" baseline="0" dirty="0">
                <a:solidFill>
                  <a:srgbClr val="13A438"/>
                </a:solidFill>
                <a:latin typeface="+mj-lt"/>
                <a:ea typeface="Source Sans Pro" panose="020B0503030403020204" pitchFamily="34" charset="0"/>
                <a:cs typeface="Times New Roman" panose="02020603050405020304" pitchFamily="18" charset="0"/>
              </a:rPr>
              <a:t>Αποτελέσματα Αναγέννησης Α.Λ.Ε. </a:t>
            </a:r>
            <a:endParaRPr lang="en-US" sz="1600" b="1" i="0" u="none" baseline="0" dirty="0">
              <a:solidFill>
                <a:srgbClr val="13A438"/>
              </a:solidFill>
              <a:latin typeface="+mj-lt"/>
              <a:ea typeface="Source Sans Pro" panose="020B05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40">
            <a:extLst>
              <a:ext uri="{FF2B5EF4-FFF2-40B4-BE49-F238E27FC236}">
                <a16:creationId xmlns:a16="http://schemas.microsoft.com/office/drawing/2014/main" id="{722E411E-7A7B-1387-6431-98F142891726}"/>
              </a:ext>
            </a:extLst>
          </p:cNvPr>
          <p:cNvSpPr txBox="1"/>
          <p:nvPr/>
        </p:nvSpPr>
        <p:spPr>
          <a:xfrm>
            <a:off x="4329641" y="4146150"/>
            <a:ext cx="1886102" cy="49244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1600" b="1" i="0" u="none" baseline="0" dirty="0">
                <a:solidFill>
                  <a:srgbClr val="13A438"/>
                </a:solidFill>
                <a:latin typeface="+mj-lt"/>
                <a:ea typeface="Source Sans Pro" panose="020B0503030403020204" pitchFamily="34" charset="0"/>
                <a:cs typeface="Times New Roman" panose="02020603050405020304" pitchFamily="18" charset="0"/>
              </a:rPr>
              <a:t>Αποτελέσματα Συλλογής Α.Λ.Ε. </a:t>
            </a:r>
            <a:endParaRPr lang="en-US" sz="1600" b="1" i="0" u="none" baseline="0" dirty="0">
              <a:solidFill>
                <a:srgbClr val="13A438"/>
              </a:solidFill>
              <a:latin typeface="+mj-lt"/>
              <a:ea typeface="Source Sans Pro" panose="020B0503030403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8" name="27 - Ομάδα"/>
          <p:cNvGrpSpPr/>
          <p:nvPr/>
        </p:nvGrpSpPr>
        <p:grpSpPr>
          <a:xfrm>
            <a:off x="3285109" y="4105524"/>
            <a:ext cx="592775" cy="592775"/>
            <a:chOff x="7569828" y="806042"/>
            <a:chExt cx="592775" cy="592775"/>
          </a:xfrm>
        </p:grpSpPr>
        <p:sp>
          <p:nvSpPr>
            <p:cNvPr id="29" name="Οβάλ 78">
              <a:extLst>
                <a:ext uri="{FF2B5EF4-FFF2-40B4-BE49-F238E27FC236}">
                  <a16:creationId xmlns:a16="http://schemas.microsoft.com/office/drawing/2014/main" id="{B0C016BD-A311-BF6E-568C-14E72E9A4687}"/>
                </a:ext>
              </a:extLst>
            </p:cNvPr>
            <p:cNvSpPr/>
            <p:nvPr/>
          </p:nvSpPr>
          <p:spPr>
            <a:xfrm>
              <a:off x="7569828" y="806042"/>
              <a:ext cx="592775" cy="592775"/>
            </a:xfrm>
            <a:prstGeom prst="ellipse">
              <a:avLst/>
            </a:prstGeom>
            <a:gradFill>
              <a:gsLst>
                <a:gs pos="23000">
                  <a:schemeClr val="accent4"/>
                </a:gs>
                <a:gs pos="91000">
                  <a:schemeClr val="accent3"/>
                </a:gs>
              </a:gsLst>
              <a:lin ang="5400000" scaled="1"/>
            </a:gra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600" b="1" i="0" u="none" baseline="0" dirty="0">
                <a:solidFill>
                  <a:schemeClr val="accent5"/>
                </a:solidFill>
              </a:endParaRPr>
            </a:p>
          </p:txBody>
        </p:sp>
        <p:pic>
          <p:nvPicPr>
            <p:cNvPr id="30" name="Truck">
              <a:extLst>
                <a:ext uri="{FF2B5EF4-FFF2-40B4-BE49-F238E27FC236}">
                  <a16:creationId xmlns:a16="http://schemas.microsoft.com/office/drawing/2014/main" id="{14DD76B3-80AE-2F41-8614-8E39F4D766AC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679108" y="855808"/>
              <a:ext cx="401924" cy="401924"/>
            </a:xfrm>
            <a:prstGeom prst="rect">
              <a:avLst/>
            </a:prstGeom>
          </p:spPr>
        </p:pic>
      </p:grpSp>
      <p:grpSp>
        <p:nvGrpSpPr>
          <p:cNvPr id="31" name="30 - Ομάδα"/>
          <p:cNvGrpSpPr/>
          <p:nvPr/>
        </p:nvGrpSpPr>
        <p:grpSpPr>
          <a:xfrm>
            <a:off x="3285109" y="5093615"/>
            <a:ext cx="592775" cy="592775"/>
            <a:chOff x="3100025" y="2801186"/>
            <a:chExt cx="592775" cy="592775"/>
          </a:xfrm>
        </p:grpSpPr>
        <p:sp>
          <p:nvSpPr>
            <p:cNvPr id="32" name="Οβάλ 98">
              <a:extLst>
                <a:ext uri="{FF2B5EF4-FFF2-40B4-BE49-F238E27FC236}">
                  <a16:creationId xmlns:a16="http://schemas.microsoft.com/office/drawing/2014/main" id="{CC048218-4960-EECF-3AA7-C1A20EF7B9DA}"/>
                </a:ext>
              </a:extLst>
            </p:cNvPr>
            <p:cNvSpPr/>
            <p:nvPr/>
          </p:nvSpPr>
          <p:spPr>
            <a:xfrm>
              <a:off x="3100025" y="2801186"/>
              <a:ext cx="592775" cy="592775"/>
            </a:xfrm>
            <a:prstGeom prst="ellipse">
              <a:avLst/>
            </a:prstGeom>
            <a:gradFill>
              <a:gsLst>
                <a:gs pos="23000">
                  <a:schemeClr val="accent4"/>
                </a:gs>
                <a:gs pos="91000">
                  <a:schemeClr val="accent3"/>
                </a:gs>
              </a:gsLst>
              <a:lin ang="5400000" scaled="1"/>
            </a:gra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600" b="1" i="0" u="none" baseline="0" dirty="0">
                <a:solidFill>
                  <a:schemeClr val="accent5"/>
                </a:solidFill>
              </a:endParaRPr>
            </a:p>
          </p:txBody>
        </p:sp>
        <p:pic>
          <p:nvPicPr>
            <p:cNvPr id="33" name="Recycle">
              <a:extLst>
                <a:ext uri="{FF2B5EF4-FFF2-40B4-BE49-F238E27FC236}">
                  <a16:creationId xmlns:a16="http://schemas.microsoft.com/office/drawing/2014/main" id="{86BE8B21-13A5-D98B-8662-809D0D4F240D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184627" y="2905547"/>
              <a:ext cx="407669" cy="407669"/>
            </a:xfrm>
            <a:prstGeom prst="rect">
              <a:avLst/>
            </a:prstGeom>
          </p:spPr>
        </p:pic>
      </p:grpSp>
      <p:sp>
        <p:nvSpPr>
          <p:cNvPr id="34" name="TextBox 14">
            <a:extLst>
              <a:ext uri="{FF2B5EF4-FFF2-40B4-BE49-F238E27FC236}">
                <a16:creationId xmlns:a16="http://schemas.microsoft.com/office/drawing/2014/main" id="{CF680B26-E3D3-E1DB-851C-794F33EF7D58}"/>
              </a:ext>
            </a:extLst>
          </p:cNvPr>
          <p:cNvSpPr txBox="1"/>
          <p:nvPr/>
        </p:nvSpPr>
        <p:spPr>
          <a:xfrm>
            <a:off x="6780692" y="4167119"/>
            <a:ext cx="2046813" cy="3693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13A438"/>
                </a:solidFill>
                <a:ea typeface="Source Sans Pro" panose="020B0503030403020204" pitchFamily="34" charset="0"/>
                <a:cs typeface="Times New Roman" panose="02020603050405020304" pitchFamily="18" charset="0"/>
              </a:rPr>
              <a:t>28.217 Mt</a:t>
            </a:r>
            <a:endParaRPr lang="el-GR" sz="2400" b="1" u="sng" dirty="0">
              <a:solidFill>
                <a:srgbClr val="13A438"/>
              </a:solidFill>
              <a:ea typeface="Source Sans Pro" panose="020B05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15">
            <a:extLst>
              <a:ext uri="{FF2B5EF4-FFF2-40B4-BE49-F238E27FC236}">
                <a16:creationId xmlns:a16="http://schemas.microsoft.com/office/drawing/2014/main" id="{686F6F36-750F-EE21-DDAB-0B6BC2485722}"/>
              </a:ext>
            </a:extLst>
          </p:cNvPr>
          <p:cNvSpPr txBox="1"/>
          <p:nvPr/>
        </p:nvSpPr>
        <p:spPr>
          <a:xfrm>
            <a:off x="6780692" y="5184750"/>
            <a:ext cx="2046813" cy="3693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13A438"/>
                </a:solidFill>
                <a:ea typeface="Source Sans Pro" panose="020B0503030403020204" pitchFamily="34" charset="0"/>
                <a:cs typeface="Times New Roman" panose="02020603050405020304" pitchFamily="18" charset="0"/>
              </a:rPr>
              <a:t>28.217 Mt</a:t>
            </a:r>
            <a:endParaRPr lang="el-GR" sz="2400" b="1" u="sng" dirty="0">
              <a:solidFill>
                <a:srgbClr val="13A438"/>
              </a:solidFill>
              <a:ea typeface="Source Sans Pro" panose="020B05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Box 1">
            <a:extLst>
              <a:ext uri="{FF2B5EF4-FFF2-40B4-BE49-F238E27FC236}">
                <a16:creationId xmlns:a16="http://schemas.microsoft.com/office/drawing/2014/main" id="{7E77879A-38CD-5E8B-516D-55E871997E2A}"/>
              </a:ext>
            </a:extLst>
          </p:cNvPr>
          <p:cNvSpPr txBox="1"/>
          <p:nvPr/>
        </p:nvSpPr>
        <p:spPr>
          <a:xfrm>
            <a:off x="4098468" y="3101422"/>
            <a:ext cx="2348448" cy="49244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1600" b="1" i="0" u="none" baseline="0" dirty="0">
                <a:solidFill>
                  <a:srgbClr val="13A438"/>
                </a:solidFill>
                <a:latin typeface="+mj-lt"/>
                <a:ea typeface="Source Sans Pro" panose="020B0503030403020204" pitchFamily="34" charset="0"/>
                <a:cs typeface="Times New Roman" panose="02020603050405020304" pitchFamily="18" charset="0"/>
              </a:rPr>
              <a:t>Σύνολο Παραγόμενων Α.Λ.Ε. </a:t>
            </a:r>
            <a:endParaRPr lang="en-US" sz="1600" b="1" i="0" u="none" baseline="0" dirty="0">
              <a:solidFill>
                <a:srgbClr val="13A438"/>
              </a:solidFill>
              <a:latin typeface="+mj-lt"/>
              <a:ea typeface="Source Sans Pro" panose="020B0503030403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7" name="65 - Ομάδα">
            <a:extLst>
              <a:ext uri="{FF2B5EF4-FFF2-40B4-BE49-F238E27FC236}">
                <a16:creationId xmlns:a16="http://schemas.microsoft.com/office/drawing/2014/main" id="{995BF15F-A4A6-92E5-0179-DCCC9DD15BAA}"/>
              </a:ext>
            </a:extLst>
          </p:cNvPr>
          <p:cNvGrpSpPr/>
          <p:nvPr/>
        </p:nvGrpSpPr>
        <p:grpSpPr>
          <a:xfrm>
            <a:off x="3285109" y="3028774"/>
            <a:ext cx="592775" cy="592775"/>
            <a:chOff x="4529571" y="806042"/>
            <a:chExt cx="592775" cy="592775"/>
          </a:xfrm>
        </p:grpSpPr>
        <p:sp>
          <p:nvSpPr>
            <p:cNvPr id="38" name="Οβάλ 75">
              <a:extLst>
                <a:ext uri="{FF2B5EF4-FFF2-40B4-BE49-F238E27FC236}">
                  <a16:creationId xmlns:a16="http://schemas.microsoft.com/office/drawing/2014/main" id="{0326A3C1-8BB2-4EA7-F2DA-222BDFC325E4}"/>
                </a:ext>
              </a:extLst>
            </p:cNvPr>
            <p:cNvSpPr/>
            <p:nvPr/>
          </p:nvSpPr>
          <p:spPr>
            <a:xfrm>
              <a:off x="4529571" y="806042"/>
              <a:ext cx="592775" cy="592775"/>
            </a:xfrm>
            <a:prstGeom prst="ellipse">
              <a:avLst/>
            </a:prstGeom>
            <a:gradFill>
              <a:gsLst>
                <a:gs pos="23000">
                  <a:schemeClr val="accent4"/>
                </a:gs>
                <a:gs pos="91000">
                  <a:schemeClr val="accent3"/>
                </a:gs>
              </a:gsLst>
              <a:lin ang="5400000" scaled="1"/>
            </a:gra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600" b="1" i="0" u="none" baseline="0" dirty="0">
                <a:solidFill>
                  <a:schemeClr val="accent5"/>
                </a:solidFill>
              </a:endParaRPr>
            </a:p>
          </p:txBody>
        </p:sp>
        <p:pic>
          <p:nvPicPr>
            <p:cNvPr id="39" name="Gears">
              <a:extLst>
                <a:ext uri="{FF2B5EF4-FFF2-40B4-BE49-F238E27FC236}">
                  <a16:creationId xmlns:a16="http://schemas.microsoft.com/office/drawing/2014/main" id="{F387FB60-A218-9C69-6B68-42DBC41ACEC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617045" y="893516"/>
              <a:ext cx="401924" cy="401924"/>
            </a:xfrm>
            <a:prstGeom prst="rect">
              <a:avLst/>
            </a:prstGeom>
          </p:spPr>
        </p:pic>
      </p:grpSp>
      <p:sp>
        <p:nvSpPr>
          <p:cNvPr id="42" name="TextBox 9">
            <a:extLst>
              <a:ext uri="{FF2B5EF4-FFF2-40B4-BE49-F238E27FC236}">
                <a16:creationId xmlns:a16="http://schemas.microsoft.com/office/drawing/2014/main" id="{1DD553D0-055D-A376-478B-E0C0551377BE}"/>
              </a:ext>
            </a:extLst>
          </p:cNvPr>
          <p:cNvSpPr txBox="1"/>
          <p:nvPr/>
        </p:nvSpPr>
        <p:spPr>
          <a:xfrm>
            <a:off x="6780692" y="3149449"/>
            <a:ext cx="2046813" cy="3693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l-GR" sz="2400" b="1" u="sng" dirty="0">
                <a:solidFill>
                  <a:srgbClr val="13A438"/>
                </a:solidFill>
                <a:ea typeface="Source Sans Pro" panose="020B0503030403020204" pitchFamily="34" charset="0"/>
                <a:cs typeface="Times New Roman" panose="02020603050405020304" pitchFamily="18" charset="0"/>
              </a:rPr>
              <a:t>37.800</a:t>
            </a:r>
            <a:r>
              <a:rPr lang="en-US" sz="2400" b="1" u="sng" dirty="0">
                <a:solidFill>
                  <a:srgbClr val="13A438"/>
                </a:solidFill>
                <a:ea typeface="Source Sans Pro" panose="020B0503030403020204" pitchFamily="34" charset="0"/>
                <a:cs typeface="Times New Roman" panose="02020603050405020304" pitchFamily="18" charset="0"/>
              </a:rPr>
              <a:t> Mt</a:t>
            </a:r>
            <a:endParaRPr lang="el-GR" sz="2400" b="1" u="sng" dirty="0">
              <a:solidFill>
                <a:srgbClr val="13A438"/>
              </a:solidFill>
              <a:ea typeface="Source Sans Pro" panose="020B05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TextBox 17">
            <a:extLst>
              <a:ext uri="{FF2B5EF4-FFF2-40B4-BE49-F238E27FC236}">
                <a16:creationId xmlns:a16="http://schemas.microsoft.com/office/drawing/2014/main" id="{81E5ADE0-5AAB-67E3-DBF3-54B0DC456719}"/>
              </a:ext>
            </a:extLst>
          </p:cNvPr>
          <p:cNvSpPr txBox="1"/>
          <p:nvPr/>
        </p:nvSpPr>
        <p:spPr>
          <a:xfrm>
            <a:off x="4249286" y="2097320"/>
            <a:ext cx="2239720" cy="49244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1600" b="1" i="0" u="none" baseline="0" dirty="0">
                <a:solidFill>
                  <a:srgbClr val="13A438"/>
                </a:solidFill>
                <a:latin typeface="+mj-lt"/>
                <a:ea typeface="Source Sans Pro" panose="020B0503030403020204" pitchFamily="34" charset="0"/>
                <a:cs typeface="Times New Roman" panose="02020603050405020304" pitchFamily="18" charset="0"/>
              </a:rPr>
              <a:t>Σύνολο</a:t>
            </a:r>
            <a:r>
              <a:rPr lang="en-US" sz="1600" b="1" i="0" u="none" baseline="0" dirty="0">
                <a:solidFill>
                  <a:srgbClr val="13A438"/>
                </a:solidFill>
                <a:latin typeface="+mj-lt"/>
                <a:ea typeface="Source Sans Pro" panose="020B0503030403020204" pitchFamily="34" charset="0"/>
                <a:cs typeface="Times New Roman" panose="02020603050405020304" pitchFamily="18" charset="0"/>
              </a:rPr>
              <a:t> </a:t>
            </a:r>
            <a:r>
              <a:rPr lang="el-GR" sz="1600" b="1" i="0" u="none" baseline="0" dirty="0">
                <a:solidFill>
                  <a:srgbClr val="13A438"/>
                </a:solidFill>
                <a:latin typeface="+mj-lt"/>
                <a:ea typeface="Source Sans Pro" panose="020B0503030403020204" pitchFamily="34" charset="0"/>
                <a:cs typeface="Times New Roman" panose="02020603050405020304" pitchFamily="18" charset="0"/>
              </a:rPr>
              <a:t>Αγοράς Λιπαντικών </a:t>
            </a:r>
            <a:endParaRPr lang="en-US" sz="1600" b="1" i="0" u="none" baseline="0" dirty="0">
              <a:solidFill>
                <a:srgbClr val="13A438"/>
              </a:solidFill>
              <a:latin typeface="+mj-lt"/>
              <a:ea typeface="Source Sans Pro" panose="020B05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Box 18">
            <a:extLst>
              <a:ext uri="{FF2B5EF4-FFF2-40B4-BE49-F238E27FC236}">
                <a16:creationId xmlns:a16="http://schemas.microsoft.com/office/drawing/2014/main" id="{A1837CC9-F6AB-BEF0-DECA-857391D9BDB3}"/>
              </a:ext>
            </a:extLst>
          </p:cNvPr>
          <p:cNvSpPr txBox="1"/>
          <p:nvPr/>
        </p:nvSpPr>
        <p:spPr>
          <a:xfrm>
            <a:off x="6780692" y="2158876"/>
            <a:ext cx="2046813" cy="3693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l-GR" sz="2400" b="1" u="sng" dirty="0">
                <a:solidFill>
                  <a:srgbClr val="13A438"/>
                </a:solidFill>
                <a:ea typeface="Source Sans Pro" panose="020B0503030403020204" pitchFamily="34" charset="0"/>
                <a:cs typeface="Times New Roman" panose="02020603050405020304" pitchFamily="18" charset="0"/>
              </a:rPr>
              <a:t>70.000</a:t>
            </a:r>
            <a:r>
              <a:rPr lang="en-US" sz="2400" b="1" u="sng" dirty="0">
                <a:solidFill>
                  <a:srgbClr val="13A438"/>
                </a:solidFill>
                <a:ea typeface="Source Sans Pro" panose="020B0503030403020204" pitchFamily="34" charset="0"/>
                <a:cs typeface="Times New Roman" panose="02020603050405020304" pitchFamily="18" charset="0"/>
              </a:rPr>
              <a:t> Mt</a:t>
            </a:r>
            <a:endParaRPr lang="el-GR" sz="2400" b="1" u="sng" dirty="0">
              <a:solidFill>
                <a:srgbClr val="13A438"/>
              </a:solidFill>
              <a:ea typeface="Source Sans Pro" panose="020B0503030403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5" name="44 - Ομάδα"/>
          <p:cNvGrpSpPr/>
          <p:nvPr/>
        </p:nvGrpSpPr>
        <p:grpSpPr>
          <a:xfrm>
            <a:off x="3285109" y="2008662"/>
            <a:ext cx="592775" cy="592775"/>
            <a:chOff x="3090888" y="4667212"/>
            <a:chExt cx="592775" cy="592775"/>
          </a:xfrm>
        </p:grpSpPr>
        <p:sp>
          <p:nvSpPr>
            <p:cNvPr id="46" name="Οβάλ 75">
              <a:extLst>
                <a:ext uri="{FF2B5EF4-FFF2-40B4-BE49-F238E27FC236}">
                  <a16:creationId xmlns:a16="http://schemas.microsoft.com/office/drawing/2014/main" id="{0326A3C1-8BB2-4EA7-F2DA-222BDFC325E4}"/>
                </a:ext>
              </a:extLst>
            </p:cNvPr>
            <p:cNvSpPr/>
            <p:nvPr/>
          </p:nvSpPr>
          <p:spPr>
            <a:xfrm>
              <a:off x="3090888" y="4667212"/>
              <a:ext cx="592775" cy="592775"/>
            </a:xfrm>
            <a:prstGeom prst="ellipse">
              <a:avLst/>
            </a:prstGeom>
            <a:gradFill>
              <a:gsLst>
                <a:gs pos="23000">
                  <a:schemeClr val="accent4"/>
                </a:gs>
                <a:gs pos="91000">
                  <a:schemeClr val="accent3"/>
                </a:gs>
              </a:gsLst>
              <a:lin ang="5400000" scaled="1"/>
            </a:gra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600" b="1" i="0" u="none" baseline="0" dirty="0">
                <a:solidFill>
                  <a:schemeClr val="accent5"/>
                </a:solidFill>
              </a:endParaRPr>
            </a:p>
          </p:txBody>
        </p:sp>
        <p:pic>
          <p:nvPicPr>
            <p:cNvPr id="47" name="46 - Εικόνα" descr="Drop_icon_green.png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151748" y="4728072"/>
              <a:ext cx="471055" cy="4710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7306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63 - Θέση κειμένου"/>
          <p:cNvSpPr>
            <a:spLocks noGrp="1"/>
          </p:cNvSpPr>
          <p:nvPr>
            <p:ph type="body" sz="quarter" idx="16"/>
          </p:nvPr>
        </p:nvSpPr>
        <p:spPr>
          <a:xfrm>
            <a:off x="684296" y="241242"/>
            <a:ext cx="6644477" cy="584775"/>
          </a:xfrm>
        </p:spPr>
        <p:txBody>
          <a:bodyPr/>
          <a:lstStyle/>
          <a:p>
            <a:r>
              <a:rPr lang="el-GR" dirty="0">
                <a:latin typeface="Century Gothic" panose="020B0502020202020204" pitchFamily="34" charset="0"/>
              </a:rPr>
              <a:t>Απο το 2004 εωσ σημερα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F70B6AD-B6E6-42EA-31C6-A65F0949D11C}"/>
              </a:ext>
            </a:extLst>
          </p:cNvPr>
          <p:cNvSpPr txBox="1"/>
          <p:nvPr/>
        </p:nvSpPr>
        <p:spPr>
          <a:xfrm>
            <a:off x="4126426" y="5024784"/>
            <a:ext cx="2432627" cy="49244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1600" b="1" i="0" u="none" baseline="0" dirty="0">
                <a:solidFill>
                  <a:srgbClr val="13A438"/>
                </a:solidFill>
                <a:latin typeface="+mj-lt"/>
                <a:ea typeface="Source Sans Pro" panose="020B0503030403020204" pitchFamily="34" charset="0"/>
                <a:cs typeface="Times New Roman" panose="02020603050405020304" pitchFamily="18" charset="0"/>
              </a:rPr>
              <a:t>Αποτελέσματα Αναγέννησης Α.Λ.Ε. </a:t>
            </a:r>
            <a:endParaRPr lang="en-US" sz="1600" b="1" i="0" u="none" baseline="0" dirty="0">
              <a:solidFill>
                <a:srgbClr val="13A438"/>
              </a:solidFill>
              <a:latin typeface="+mj-lt"/>
              <a:ea typeface="Source Sans Pro" panose="020B05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22E411E-7A7B-1387-6431-98F142891726}"/>
              </a:ext>
            </a:extLst>
          </p:cNvPr>
          <p:cNvSpPr txBox="1"/>
          <p:nvPr/>
        </p:nvSpPr>
        <p:spPr>
          <a:xfrm>
            <a:off x="4348485" y="4020796"/>
            <a:ext cx="1886102" cy="49244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1600" b="1" i="0" u="none" baseline="0" dirty="0">
                <a:solidFill>
                  <a:srgbClr val="13A438"/>
                </a:solidFill>
                <a:latin typeface="+mj-lt"/>
                <a:ea typeface="Source Sans Pro" panose="020B0503030403020204" pitchFamily="34" charset="0"/>
                <a:cs typeface="Times New Roman" panose="02020603050405020304" pitchFamily="18" charset="0"/>
              </a:rPr>
              <a:t>Αποτελέσματα Συλλογής Α.Λ.Ε. </a:t>
            </a:r>
            <a:endParaRPr lang="en-US" sz="1600" b="1" i="0" u="none" baseline="0" dirty="0">
              <a:solidFill>
                <a:srgbClr val="13A438"/>
              </a:solidFill>
              <a:latin typeface="+mj-lt"/>
              <a:ea typeface="Source Sans Pro" panose="020B0503030403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7" name="66 - Ομάδα"/>
          <p:cNvGrpSpPr/>
          <p:nvPr/>
        </p:nvGrpSpPr>
        <p:grpSpPr>
          <a:xfrm>
            <a:off x="3355156" y="3980056"/>
            <a:ext cx="592775" cy="592775"/>
            <a:chOff x="7569828" y="806042"/>
            <a:chExt cx="592775" cy="592775"/>
          </a:xfrm>
        </p:grpSpPr>
        <p:sp>
          <p:nvSpPr>
            <p:cNvPr id="56" name="Οβάλ 78">
              <a:extLst>
                <a:ext uri="{FF2B5EF4-FFF2-40B4-BE49-F238E27FC236}">
                  <a16:creationId xmlns:a16="http://schemas.microsoft.com/office/drawing/2014/main" id="{B0C016BD-A311-BF6E-568C-14E72E9A4687}"/>
                </a:ext>
              </a:extLst>
            </p:cNvPr>
            <p:cNvSpPr/>
            <p:nvPr/>
          </p:nvSpPr>
          <p:spPr>
            <a:xfrm>
              <a:off x="7569828" y="806042"/>
              <a:ext cx="592775" cy="592775"/>
            </a:xfrm>
            <a:prstGeom prst="ellipse">
              <a:avLst/>
            </a:prstGeom>
            <a:gradFill>
              <a:gsLst>
                <a:gs pos="23000">
                  <a:schemeClr val="accent4"/>
                </a:gs>
                <a:gs pos="91000">
                  <a:schemeClr val="accent3"/>
                </a:gs>
              </a:gsLst>
              <a:lin ang="5400000" scaled="1"/>
            </a:gra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600" b="1" i="0" u="none" baseline="0" dirty="0">
                <a:solidFill>
                  <a:schemeClr val="accent5"/>
                </a:solidFill>
              </a:endParaRPr>
            </a:p>
          </p:txBody>
        </p:sp>
        <p:pic>
          <p:nvPicPr>
            <p:cNvPr id="59" name="Truck">
              <a:extLst>
                <a:ext uri="{FF2B5EF4-FFF2-40B4-BE49-F238E27FC236}">
                  <a16:creationId xmlns:a16="http://schemas.microsoft.com/office/drawing/2014/main" id="{14DD76B3-80AE-2F41-8614-8E39F4D766AC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679108" y="855808"/>
              <a:ext cx="401924" cy="401924"/>
            </a:xfrm>
            <a:prstGeom prst="rect">
              <a:avLst/>
            </a:prstGeom>
          </p:spPr>
        </p:pic>
      </p:grpSp>
      <p:grpSp>
        <p:nvGrpSpPr>
          <p:cNvPr id="26" name="25 - Ομάδα"/>
          <p:cNvGrpSpPr/>
          <p:nvPr/>
        </p:nvGrpSpPr>
        <p:grpSpPr>
          <a:xfrm>
            <a:off x="3355156" y="4968147"/>
            <a:ext cx="592775" cy="592775"/>
            <a:chOff x="3100025" y="2801186"/>
            <a:chExt cx="592775" cy="592775"/>
          </a:xfrm>
        </p:grpSpPr>
        <p:sp>
          <p:nvSpPr>
            <p:cNvPr id="61" name="Οβάλ 98">
              <a:extLst>
                <a:ext uri="{FF2B5EF4-FFF2-40B4-BE49-F238E27FC236}">
                  <a16:creationId xmlns:a16="http://schemas.microsoft.com/office/drawing/2014/main" id="{CC048218-4960-EECF-3AA7-C1A20EF7B9DA}"/>
                </a:ext>
              </a:extLst>
            </p:cNvPr>
            <p:cNvSpPr/>
            <p:nvPr/>
          </p:nvSpPr>
          <p:spPr>
            <a:xfrm>
              <a:off x="3100025" y="2801186"/>
              <a:ext cx="592775" cy="592775"/>
            </a:xfrm>
            <a:prstGeom prst="ellipse">
              <a:avLst/>
            </a:prstGeom>
            <a:gradFill>
              <a:gsLst>
                <a:gs pos="23000">
                  <a:schemeClr val="accent4"/>
                </a:gs>
                <a:gs pos="91000">
                  <a:schemeClr val="accent3"/>
                </a:gs>
              </a:gsLst>
              <a:lin ang="5400000" scaled="1"/>
            </a:gra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600" b="1" i="0" u="none" baseline="0" dirty="0">
                <a:solidFill>
                  <a:schemeClr val="accent5"/>
                </a:solidFill>
              </a:endParaRPr>
            </a:p>
          </p:txBody>
        </p:sp>
        <p:pic>
          <p:nvPicPr>
            <p:cNvPr id="62" name="Recycle">
              <a:extLst>
                <a:ext uri="{FF2B5EF4-FFF2-40B4-BE49-F238E27FC236}">
                  <a16:creationId xmlns:a16="http://schemas.microsoft.com/office/drawing/2014/main" id="{86BE8B21-13A5-D98B-8662-809D0D4F240D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184627" y="2905547"/>
              <a:ext cx="407669" cy="407669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F680B26-E3D3-E1DB-851C-794F33EF7D58}"/>
              </a:ext>
            </a:extLst>
          </p:cNvPr>
          <p:cNvSpPr txBox="1"/>
          <p:nvPr/>
        </p:nvSpPr>
        <p:spPr>
          <a:xfrm>
            <a:off x="6850739" y="4041651"/>
            <a:ext cx="2046813" cy="3693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sng" dirty="0">
                <a:solidFill>
                  <a:srgbClr val="13A438"/>
                </a:solidFill>
                <a:latin typeface="+mj-lt"/>
                <a:ea typeface="Source Sans Pro" panose="020B0503030403020204" pitchFamily="34" charset="0"/>
                <a:cs typeface="Times New Roman" panose="02020603050405020304" pitchFamily="18" charset="0"/>
              </a:rPr>
              <a:t>530</a:t>
            </a:r>
            <a:r>
              <a:rPr lang="el-GR" sz="2400" b="1" i="0" u="sng" baseline="0" dirty="0">
                <a:solidFill>
                  <a:srgbClr val="13A438"/>
                </a:solidFill>
                <a:latin typeface="+mj-lt"/>
                <a:ea typeface="Source Sans Pro" panose="020B0503030403020204" pitchFamily="34" charset="0"/>
                <a:cs typeface="Times New Roman" panose="02020603050405020304" pitchFamily="18" charset="0"/>
              </a:rPr>
              <a:t>.000 </a:t>
            </a:r>
            <a:r>
              <a:rPr lang="en-US" sz="2400" b="1" i="0" u="sng" baseline="0" dirty="0">
                <a:solidFill>
                  <a:srgbClr val="13A438"/>
                </a:solidFill>
                <a:latin typeface="+mj-lt"/>
                <a:ea typeface="Source Sans Pro" panose="020B0503030403020204" pitchFamily="34" charset="0"/>
                <a:cs typeface="Times New Roman" panose="02020603050405020304" pitchFamily="18" charset="0"/>
              </a:rPr>
              <a:t>Mt</a:t>
            </a:r>
            <a:endParaRPr lang="el-GR" sz="2400" b="1" i="0" u="sng" baseline="0" dirty="0">
              <a:solidFill>
                <a:srgbClr val="13A438"/>
              </a:solidFill>
              <a:latin typeface="+mj-lt"/>
              <a:ea typeface="Source Sans Pro" panose="020B05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6F6F36-750F-EE21-DDAB-0B6BC2485722}"/>
              </a:ext>
            </a:extLst>
          </p:cNvPr>
          <p:cNvSpPr txBox="1"/>
          <p:nvPr/>
        </p:nvSpPr>
        <p:spPr>
          <a:xfrm>
            <a:off x="6850739" y="5059282"/>
            <a:ext cx="2046813" cy="3693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sng" dirty="0">
                <a:solidFill>
                  <a:srgbClr val="13A438"/>
                </a:solidFill>
                <a:latin typeface="+mj-lt"/>
                <a:ea typeface="Source Sans Pro" panose="020B0503030403020204" pitchFamily="34" charset="0"/>
                <a:cs typeface="Times New Roman" panose="02020603050405020304" pitchFamily="18" charset="0"/>
              </a:rPr>
              <a:t>530</a:t>
            </a:r>
            <a:r>
              <a:rPr lang="el-GR" sz="2400" b="1" i="0" u="sng" baseline="0" dirty="0">
                <a:solidFill>
                  <a:srgbClr val="13A438"/>
                </a:solidFill>
                <a:latin typeface="+mj-lt"/>
                <a:ea typeface="Source Sans Pro" panose="020B0503030403020204" pitchFamily="34" charset="0"/>
                <a:cs typeface="Times New Roman" panose="02020603050405020304" pitchFamily="18" charset="0"/>
              </a:rPr>
              <a:t>.000 </a:t>
            </a:r>
            <a:r>
              <a:rPr lang="en-US" sz="2400" b="1" i="0" u="sng" baseline="0" dirty="0">
                <a:solidFill>
                  <a:srgbClr val="13A438"/>
                </a:solidFill>
                <a:latin typeface="+mj-lt"/>
                <a:ea typeface="Source Sans Pro" panose="020B0503030403020204" pitchFamily="34" charset="0"/>
                <a:cs typeface="Times New Roman" panose="02020603050405020304" pitchFamily="18" charset="0"/>
              </a:rPr>
              <a:t>Mt</a:t>
            </a:r>
            <a:endParaRPr lang="el-GR" sz="2400" b="1" i="0" u="sng" baseline="0" dirty="0">
              <a:solidFill>
                <a:srgbClr val="13A438"/>
              </a:solidFill>
              <a:latin typeface="+mj-lt"/>
              <a:ea typeface="Source Sans Pro" panose="020B05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77879A-38CD-5E8B-516D-55E871997E2A}"/>
              </a:ext>
            </a:extLst>
          </p:cNvPr>
          <p:cNvSpPr txBox="1"/>
          <p:nvPr/>
        </p:nvSpPr>
        <p:spPr>
          <a:xfrm>
            <a:off x="4117312" y="2978560"/>
            <a:ext cx="2348448" cy="49244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1600" b="1" i="0" u="none" baseline="0" dirty="0">
                <a:solidFill>
                  <a:srgbClr val="13A438"/>
                </a:solidFill>
                <a:latin typeface="+mj-lt"/>
                <a:ea typeface="Source Sans Pro" panose="020B0503030403020204" pitchFamily="34" charset="0"/>
                <a:cs typeface="Times New Roman" panose="02020603050405020304" pitchFamily="18" charset="0"/>
              </a:rPr>
              <a:t>Σύνολο Παραγόμενων Α.Λ.Ε. </a:t>
            </a:r>
            <a:endParaRPr lang="en-US" sz="1600" b="1" i="0" u="none" baseline="0" dirty="0">
              <a:solidFill>
                <a:srgbClr val="13A438"/>
              </a:solidFill>
              <a:latin typeface="+mj-lt"/>
              <a:ea typeface="Source Sans Pro" panose="020B0503030403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65 - Ομάδα">
            <a:extLst>
              <a:ext uri="{FF2B5EF4-FFF2-40B4-BE49-F238E27FC236}">
                <a16:creationId xmlns:a16="http://schemas.microsoft.com/office/drawing/2014/main" id="{995BF15F-A4A6-92E5-0179-DCCC9DD15BAA}"/>
              </a:ext>
            </a:extLst>
          </p:cNvPr>
          <p:cNvGrpSpPr/>
          <p:nvPr/>
        </p:nvGrpSpPr>
        <p:grpSpPr>
          <a:xfrm>
            <a:off x="3303953" y="2905912"/>
            <a:ext cx="592775" cy="592775"/>
            <a:chOff x="4529571" y="806042"/>
            <a:chExt cx="592775" cy="592775"/>
          </a:xfrm>
        </p:grpSpPr>
        <p:sp>
          <p:nvSpPr>
            <p:cNvPr id="4" name="Οβάλ 75">
              <a:extLst>
                <a:ext uri="{FF2B5EF4-FFF2-40B4-BE49-F238E27FC236}">
                  <a16:creationId xmlns:a16="http://schemas.microsoft.com/office/drawing/2014/main" id="{0326A3C1-8BB2-4EA7-F2DA-222BDFC325E4}"/>
                </a:ext>
              </a:extLst>
            </p:cNvPr>
            <p:cNvSpPr/>
            <p:nvPr/>
          </p:nvSpPr>
          <p:spPr>
            <a:xfrm>
              <a:off x="4529571" y="806042"/>
              <a:ext cx="592775" cy="592775"/>
            </a:xfrm>
            <a:prstGeom prst="ellipse">
              <a:avLst/>
            </a:prstGeom>
            <a:gradFill>
              <a:gsLst>
                <a:gs pos="23000">
                  <a:schemeClr val="accent4"/>
                </a:gs>
                <a:gs pos="91000">
                  <a:schemeClr val="accent3"/>
                </a:gs>
              </a:gsLst>
              <a:lin ang="5400000" scaled="1"/>
            </a:gra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600" b="1" i="0" u="none" baseline="0" dirty="0">
                <a:solidFill>
                  <a:schemeClr val="accent5"/>
                </a:solidFill>
              </a:endParaRPr>
            </a:p>
          </p:txBody>
        </p:sp>
        <p:pic>
          <p:nvPicPr>
            <p:cNvPr id="9" name="Gears">
              <a:extLst>
                <a:ext uri="{FF2B5EF4-FFF2-40B4-BE49-F238E27FC236}">
                  <a16:creationId xmlns:a16="http://schemas.microsoft.com/office/drawing/2014/main" id="{F387FB60-A218-9C69-6B68-42DBC41ACEC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617045" y="893516"/>
              <a:ext cx="401924" cy="401924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DD553D0-055D-A376-478B-E0C0551377BE}"/>
              </a:ext>
            </a:extLst>
          </p:cNvPr>
          <p:cNvSpPr txBox="1"/>
          <p:nvPr/>
        </p:nvSpPr>
        <p:spPr>
          <a:xfrm>
            <a:off x="6799536" y="3026587"/>
            <a:ext cx="2046813" cy="3693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400" b="1" i="0" u="sng" baseline="0" dirty="0">
                <a:solidFill>
                  <a:srgbClr val="13A438"/>
                </a:solidFill>
                <a:latin typeface="+mj-lt"/>
                <a:ea typeface="Source Sans Pro" panose="020B0503030403020204" pitchFamily="34" charset="0"/>
                <a:cs typeface="Times New Roman" panose="02020603050405020304" pitchFamily="18" charset="0"/>
              </a:rPr>
              <a:t>710.000 </a:t>
            </a:r>
            <a:r>
              <a:rPr lang="en-US" sz="2400" b="1" i="0" u="sng" baseline="0" dirty="0">
                <a:solidFill>
                  <a:srgbClr val="13A438"/>
                </a:solidFill>
                <a:latin typeface="+mj-lt"/>
                <a:ea typeface="Source Sans Pro" panose="020B0503030403020204" pitchFamily="34" charset="0"/>
                <a:cs typeface="Times New Roman" panose="02020603050405020304" pitchFamily="18" charset="0"/>
              </a:rPr>
              <a:t>Mt</a:t>
            </a:r>
            <a:endParaRPr lang="el-GR" sz="2400" b="1" i="0" u="sng" baseline="0" dirty="0">
              <a:solidFill>
                <a:srgbClr val="13A438"/>
              </a:solidFill>
              <a:latin typeface="+mj-lt"/>
              <a:ea typeface="Source Sans Pro" panose="020B05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E5ADE0-5AAB-67E3-DBF3-54B0DC456719}"/>
              </a:ext>
            </a:extLst>
          </p:cNvPr>
          <p:cNvSpPr txBox="1"/>
          <p:nvPr/>
        </p:nvSpPr>
        <p:spPr>
          <a:xfrm>
            <a:off x="4187774" y="1965047"/>
            <a:ext cx="2046813" cy="49244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1600" b="1" i="0" u="none" baseline="0" dirty="0">
                <a:solidFill>
                  <a:srgbClr val="13A438"/>
                </a:solidFill>
                <a:latin typeface="+mj-lt"/>
                <a:ea typeface="Source Sans Pro" panose="020B0503030403020204" pitchFamily="34" charset="0"/>
                <a:cs typeface="Times New Roman" panose="02020603050405020304" pitchFamily="18" charset="0"/>
              </a:rPr>
              <a:t>Σύνολο Αγοράς Λιπαντικών </a:t>
            </a:r>
            <a:endParaRPr lang="en-US" sz="1600" b="1" i="0" u="none" baseline="0" dirty="0">
              <a:solidFill>
                <a:srgbClr val="13A438"/>
              </a:solidFill>
              <a:latin typeface="+mj-lt"/>
              <a:ea typeface="Source Sans Pro" panose="020B05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837CC9-F6AB-BEF0-DECA-857391D9BDB3}"/>
              </a:ext>
            </a:extLst>
          </p:cNvPr>
          <p:cNvSpPr txBox="1"/>
          <p:nvPr/>
        </p:nvSpPr>
        <p:spPr>
          <a:xfrm>
            <a:off x="6799536" y="2025678"/>
            <a:ext cx="2046813" cy="3693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400" b="1" i="0" u="sng" baseline="0" dirty="0">
                <a:solidFill>
                  <a:srgbClr val="13A438"/>
                </a:solidFill>
                <a:latin typeface="+mj-lt"/>
                <a:ea typeface="Source Sans Pro" panose="020B0503030403020204" pitchFamily="34" charset="0"/>
                <a:cs typeface="Times New Roman" panose="02020603050405020304" pitchFamily="18" charset="0"/>
              </a:rPr>
              <a:t>1.310.000</a:t>
            </a:r>
            <a:r>
              <a:rPr lang="en-US" sz="2400" b="1" i="0" u="sng" baseline="0" dirty="0">
                <a:solidFill>
                  <a:srgbClr val="13A438"/>
                </a:solidFill>
                <a:latin typeface="+mj-lt"/>
                <a:ea typeface="Source Sans Pro" panose="020B0503030403020204" pitchFamily="34" charset="0"/>
                <a:cs typeface="Times New Roman" panose="02020603050405020304" pitchFamily="18" charset="0"/>
              </a:rPr>
              <a:t> Mt</a:t>
            </a:r>
          </a:p>
        </p:txBody>
      </p:sp>
      <p:grpSp>
        <p:nvGrpSpPr>
          <p:cNvPr id="31" name="30 - Ομάδα"/>
          <p:cNvGrpSpPr/>
          <p:nvPr/>
        </p:nvGrpSpPr>
        <p:grpSpPr>
          <a:xfrm>
            <a:off x="3303953" y="1875464"/>
            <a:ext cx="592775" cy="592775"/>
            <a:chOff x="3090888" y="4667212"/>
            <a:chExt cx="592775" cy="592775"/>
          </a:xfrm>
        </p:grpSpPr>
        <p:sp>
          <p:nvSpPr>
            <p:cNvPr id="28" name="Οβάλ 75">
              <a:extLst>
                <a:ext uri="{FF2B5EF4-FFF2-40B4-BE49-F238E27FC236}">
                  <a16:creationId xmlns:a16="http://schemas.microsoft.com/office/drawing/2014/main" id="{0326A3C1-8BB2-4EA7-F2DA-222BDFC325E4}"/>
                </a:ext>
              </a:extLst>
            </p:cNvPr>
            <p:cNvSpPr/>
            <p:nvPr/>
          </p:nvSpPr>
          <p:spPr>
            <a:xfrm>
              <a:off x="3090888" y="4667212"/>
              <a:ext cx="592775" cy="592775"/>
            </a:xfrm>
            <a:prstGeom prst="ellipse">
              <a:avLst/>
            </a:prstGeom>
            <a:gradFill>
              <a:gsLst>
                <a:gs pos="23000">
                  <a:schemeClr val="accent4"/>
                </a:gs>
                <a:gs pos="91000">
                  <a:schemeClr val="accent3"/>
                </a:gs>
              </a:gsLst>
              <a:lin ang="5400000" scaled="1"/>
            </a:gra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600" b="1" i="0" u="none" baseline="0" dirty="0">
                <a:solidFill>
                  <a:schemeClr val="accent5"/>
                </a:solidFill>
              </a:endParaRPr>
            </a:p>
          </p:txBody>
        </p:sp>
        <p:pic>
          <p:nvPicPr>
            <p:cNvPr id="30" name="29 - Εικόνα" descr="Drop_icon_green.png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151748" y="4728072"/>
              <a:ext cx="471055" cy="4710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093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ΝΕW graphic for slide 3.png"/>
          <p:cNvPicPr>
            <a:picLocks noChangeAspect="1" noChangeArrowheads="1"/>
          </p:cNvPicPr>
          <p:nvPr/>
        </p:nvPicPr>
        <p:blipFill>
          <a:blip r:embed="rId4"/>
          <a:srcRect l="1475" t="13095" r="1805" b="6216"/>
          <a:stretch>
            <a:fillRect/>
          </a:stretch>
        </p:blipFill>
        <p:spPr bwMode="auto">
          <a:xfrm>
            <a:off x="0" y="1038383"/>
            <a:ext cx="12192000" cy="5726629"/>
          </a:xfrm>
          <a:prstGeom prst="rect">
            <a:avLst/>
          </a:prstGeom>
          <a:noFill/>
        </p:spPr>
      </p:pic>
      <p:sp>
        <p:nvSpPr>
          <p:cNvPr id="17" name="16 - Θέση κειμένου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l-GR" dirty="0"/>
              <a:t>ΠρωτοπορΟΙ ΣΤΗΝ ΕΥΡΩΠΗ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09CDEB7-AAAE-BB5C-3B60-AB94D1B9FD31}"/>
              </a:ext>
            </a:extLst>
          </p:cNvPr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4247291" y="4762488"/>
            <a:ext cx="373157" cy="233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Tx/>
              <a:buNone/>
              <a:defRPr sz="160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60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361950" indent="-1809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˗"/>
              <a:defRPr sz="160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534988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◦"/>
              <a:defRPr sz="160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715963" indent="-1809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˗"/>
              <a:defRPr sz="160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endParaRPr lang="en-US" sz="14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27563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846ea1b9-2cf4-42f3-a1a6-7e73b5c2e5f2"/>
  <p:tag name="MIO_UPDATE" val="True"/>
  <p:tag name="MIO_VERSION" val="01.01.0001 00:00:00"/>
  <p:tag name="MIO_DBID" val="B8FCB12D-AF03-49EB-9F79-BB019BE99E1E"/>
  <p:tag name="MIO_LASTDOWNLOADED" val="03.04.2022 18:58:21.363"/>
  <p:tag name="MIO_OBJECTNAME" val="Gear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67128141-21a3-4322-b1ae-20ef33eb8823"/>
  <p:tag name="MIO_UPDATE" val="True"/>
  <p:tag name="MIO_VERSION" val="01.01.0001 00:00:00"/>
  <p:tag name="MIO_DBID" val="B8FCB12D-AF03-49EB-9F79-BB019BE99E1E"/>
  <p:tag name="MIO_LASTDOWNLOADED" val="03.04.2022 23:14:43.522"/>
  <p:tag name="MIO_OBJECTNAME" val="Recyc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f9f4bde3-955b-4fae-9e47-a86ff7b9606e"/>
  <p:tag name="MIO_UPDATE" val="True"/>
  <p:tag name="MIO_VERSION" val="01.01.0001 00:00:00"/>
  <p:tag name="MIO_DBID" val="B8FCB12D-AF03-49EB-9F79-BB019BE99E1E"/>
  <p:tag name="MIO_LASTDOWNLOADED" val="03.04.2022 18:58:46.919"/>
  <p:tag name="MIO_OBJECTNAME" val="Truck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846ea1b9-2cf4-42f3-a1a6-7e73b5c2e5f2"/>
  <p:tag name="MIO_UPDATE" val="True"/>
  <p:tag name="MIO_VERSION" val="01.01.0001 00:00:00"/>
  <p:tag name="MIO_DBID" val="B8FCB12D-AF03-49EB-9F79-BB019BE99E1E"/>
  <p:tag name="MIO_LASTDOWNLOADED" val="03.04.2022 18:58:21.363"/>
  <p:tag name="MIO_OBJECTNAME" val="Gears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67128141-21a3-4322-b1ae-20ef33eb8823"/>
  <p:tag name="MIO_UPDATE" val="True"/>
  <p:tag name="MIO_VERSION" val="01.01.0001 00:00:00"/>
  <p:tag name="MIO_DBID" val="B8FCB12D-AF03-49EB-9F79-BB019BE99E1E"/>
  <p:tag name="MIO_LASTDOWNLOADED" val="03.04.2022 23:14:43.522"/>
  <p:tag name="MIO_OBJECTNAME" val="Recyc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f9f4bde3-955b-4fae-9e47-a86ff7b9606e"/>
  <p:tag name="MIO_UPDATE" val="True"/>
  <p:tag name="MIO_VERSION" val="01.01.0001 00:00:00"/>
  <p:tag name="MIO_DBID" val="B8FCB12D-AF03-49EB-9F79-BB019BE99E1E"/>
  <p:tag name="MIO_LASTDOWNLOADED" val="03.04.2022 18:58:46.919"/>
  <p:tag name="MIO_OBJECTNAME" val="Truck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UiJ46yeJEme6bFsDEODaQ"/>
</p:tagLst>
</file>

<file path=ppt/theme/theme1.xml><?xml version="1.0" encoding="utf-8"?>
<a:theme xmlns:a="http://schemas.openxmlformats.org/drawingml/2006/main" name="Office Theme">
  <a:themeElements>
    <a:clrScheme name="Custom 1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4D0E9"/>
      </a:accent1>
      <a:accent2>
        <a:srgbClr val="476977"/>
      </a:accent2>
      <a:accent3>
        <a:srgbClr val="79BBE9"/>
      </a:accent3>
      <a:accent4>
        <a:srgbClr val="6B8043"/>
      </a:accent4>
      <a:accent5>
        <a:srgbClr val="9ACF21"/>
      </a:accent5>
      <a:accent6>
        <a:srgbClr val="CFDCA5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een Pitch Deck_TM16411175_Win32_JC_SL_v3" id="{8B4DAF89-59FE-4064-AB7A-372A9529B50F}" vid="{3DF83A45-BE94-4B01-94A1-C38A7DA6C9D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F1B15C2-B622-4464-872A-FFB13E3A35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5F1115-A9D1-4ADF-878E-8B9CEB1416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E439292-23DE-4FBC-B000-AFED89AC64F3}">
  <ds:schemaRefs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230e9df3-be65-4c73-a93b-d1236ebd677e"/>
    <ds:schemaRef ds:uri="http://schemas.microsoft.com/office/infopath/2007/PartnerControls"/>
    <ds:schemaRef ds:uri="http://purl.org/dc/dcmitype/"/>
    <ds:schemaRef ds:uri="http://purl.org/dc/terms/"/>
    <ds:schemaRef ds:uri="16c05727-aa75-4e4a-9b5f-8a80a1165891"/>
    <ds:schemaRef ds:uri="71af3243-3dd4-4a8d-8c0d-dd76da1f02a5"/>
    <ds:schemaRef ds:uri="http://schemas.microsoft.com/sharepoint/v3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{9C7633C0-022B-4D1F-8773-3740929F5EA5}tf16411175_win32</Template>
  <TotalTime>5984</TotalTime>
  <Words>422</Words>
  <Application>Microsoft Office PowerPoint</Application>
  <PresentationFormat>Widescreen</PresentationFormat>
  <Paragraphs>92</Paragraphs>
  <Slides>21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ΑΠΟΤΕΛΕΣΜΑΤΑ ΔΙΑΧΕΙΡΙΣΗΣ 2021</dc:title>
  <dc:creator>Assistant</dc:creator>
  <cp:lastModifiedBy>AccountManager</cp:lastModifiedBy>
  <cp:revision>228</cp:revision>
  <dcterms:created xsi:type="dcterms:W3CDTF">2022-05-04T15:15:51Z</dcterms:created>
  <dcterms:modified xsi:type="dcterms:W3CDTF">2023-07-10T12:50:11Z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